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2.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3.xml" ContentType="application/vnd.openxmlformats-officedocument.themeOverride+xml"/>
  <Override PartName="/ppt/notesSlides/notesSlide5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Lst>
  <p:notesMasterIdLst>
    <p:notesMasterId r:id="rId88"/>
  </p:notesMasterIdLst>
  <p:handoutMasterIdLst>
    <p:handoutMasterId r:id="rId89"/>
  </p:handoutMasterIdLst>
  <p:sldIdLst>
    <p:sldId id="261" r:id="rId5"/>
    <p:sldId id="327" r:id="rId6"/>
    <p:sldId id="274" r:id="rId7"/>
    <p:sldId id="268" r:id="rId8"/>
    <p:sldId id="291" r:id="rId9"/>
    <p:sldId id="280" r:id="rId10"/>
    <p:sldId id="332" r:id="rId11"/>
    <p:sldId id="306" r:id="rId12"/>
    <p:sldId id="403" r:id="rId13"/>
    <p:sldId id="343" r:id="rId14"/>
    <p:sldId id="292" r:id="rId15"/>
    <p:sldId id="277" r:id="rId16"/>
    <p:sldId id="335" r:id="rId17"/>
    <p:sldId id="416" r:id="rId18"/>
    <p:sldId id="303" r:id="rId19"/>
    <p:sldId id="307" r:id="rId20"/>
    <p:sldId id="373" r:id="rId21"/>
    <p:sldId id="281" r:id="rId22"/>
    <p:sldId id="283" r:id="rId23"/>
    <p:sldId id="284" r:id="rId24"/>
    <p:sldId id="439" r:id="rId25"/>
    <p:sldId id="285" r:id="rId26"/>
    <p:sldId id="286" r:id="rId27"/>
    <p:sldId id="287" r:id="rId28"/>
    <p:sldId id="288" r:id="rId29"/>
    <p:sldId id="289" r:id="rId30"/>
    <p:sldId id="402" r:id="rId31"/>
    <p:sldId id="415" r:id="rId32"/>
    <p:sldId id="405" r:id="rId33"/>
    <p:sldId id="406" r:id="rId34"/>
    <p:sldId id="407" r:id="rId35"/>
    <p:sldId id="409" r:id="rId36"/>
    <p:sldId id="410" r:id="rId37"/>
    <p:sldId id="411" r:id="rId38"/>
    <p:sldId id="412" r:id="rId39"/>
    <p:sldId id="413" r:id="rId40"/>
    <p:sldId id="408" r:id="rId41"/>
    <p:sldId id="414" r:id="rId42"/>
    <p:sldId id="341" r:id="rId43"/>
    <p:sldId id="337" r:id="rId44"/>
    <p:sldId id="338" r:id="rId45"/>
    <p:sldId id="339" r:id="rId46"/>
    <p:sldId id="342" r:id="rId47"/>
    <p:sldId id="302" r:id="rId48"/>
    <p:sldId id="437" r:id="rId49"/>
    <p:sldId id="438" r:id="rId50"/>
    <p:sldId id="432" r:id="rId51"/>
    <p:sldId id="319" r:id="rId52"/>
    <p:sldId id="433" r:id="rId53"/>
    <p:sldId id="436" r:id="rId54"/>
    <p:sldId id="328" r:id="rId55"/>
    <p:sldId id="404" r:id="rId56"/>
    <p:sldId id="309" r:id="rId57"/>
    <p:sldId id="290" r:id="rId58"/>
    <p:sldId id="278" r:id="rId59"/>
    <p:sldId id="322" r:id="rId60"/>
    <p:sldId id="297" r:id="rId61"/>
    <p:sldId id="331" r:id="rId62"/>
    <p:sldId id="298" r:id="rId63"/>
    <p:sldId id="418" r:id="rId64"/>
    <p:sldId id="420" r:id="rId65"/>
    <p:sldId id="421" r:id="rId66"/>
    <p:sldId id="422" r:id="rId67"/>
    <p:sldId id="423" r:id="rId68"/>
    <p:sldId id="345" r:id="rId69"/>
    <p:sldId id="346" r:id="rId70"/>
    <p:sldId id="353" r:id="rId71"/>
    <p:sldId id="352" r:id="rId72"/>
    <p:sldId id="425" r:id="rId73"/>
    <p:sldId id="325" r:id="rId74"/>
    <p:sldId id="426" r:id="rId75"/>
    <p:sldId id="293" r:id="rId76"/>
    <p:sldId id="294" r:id="rId77"/>
    <p:sldId id="417" r:id="rId78"/>
    <p:sldId id="299" r:id="rId79"/>
    <p:sldId id="384" r:id="rId80"/>
    <p:sldId id="311" r:id="rId81"/>
    <p:sldId id="427" r:id="rId82"/>
    <p:sldId id="301" r:id="rId83"/>
    <p:sldId id="305" r:id="rId84"/>
    <p:sldId id="313" r:id="rId85"/>
    <p:sldId id="296" r:id="rId86"/>
    <p:sldId id="333" r:id="rId8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page: Relevance - both" id="{32216101-4936-4465-91C6-7E1AB5A4B7C8}">
          <p14:sldIdLst>
            <p14:sldId id="261"/>
            <p14:sldId id="327"/>
          </p14:sldIdLst>
        </p14:section>
        <p14:section name="Introduction: Relevance - both" id="{B8D5A308-6A34-47A9-9898-8C8385DF4400}">
          <p14:sldIdLst>
            <p14:sldId id="274"/>
            <p14:sldId id="268"/>
            <p14:sldId id="291"/>
            <p14:sldId id="280"/>
            <p14:sldId id="332"/>
          </p14:sldIdLst>
        </p14:section>
        <p14:section name="Modules: Relevance - both" id="{448AC126-07C6-4C54-ACB7-F27B22FE7E97}">
          <p14:sldIdLst>
            <p14:sldId id="306"/>
            <p14:sldId id="403"/>
            <p14:sldId id="343"/>
            <p14:sldId id="292"/>
            <p14:sldId id="277"/>
            <p14:sldId id="335"/>
            <p14:sldId id="416"/>
            <p14:sldId id="303"/>
          </p14:sldIdLst>
        </p14:section>
        <p14:section name="Food groups: Relevance - enumerators" id="{CE3F09A5-3349-451F-9BD5-5062DE1F0156}">
          <p14:sldIdLst>
            <p14:sldId id="307"/>
            <p14:sldId id="373"/>
            <p14:sldId id="281"/>
            <p14:sldId id="283"/>
            <p14:sldId id="284"/>
            <p14:sldId id="439"/>
            <p14:sldId id="285"/>
            <p14:sldId id="286"/>
            <p14:sldId id="287"/>
            <p14:sldId id="288"/>
            <p14:sldId id="289"/>
            <p14:sldId id="402"/>
          </p14:sldIdLst>
        </p14:section>
        <p14:section name="Food Sources: Relevance - enumerators" id="{096BDCF9-1D31-450D-ADAA-212FC4D5A22A}">
          <p14:sldIdLst>
            <p14:sldId id="415"/>
            <p14:sldId id="405"/>
            <p14:sldId id="406"/>
            <p14:sldId id="407"/>
            <p14:sldId id="409"/>
            <p14:sldId id="410"/>
            <p14:sldId id="411"/>
            <p14:sldId id="412"/>
            <p14:sldId id="413"/>
            <p14:sldId id="408"/>
            <p14:sldId id="414"/>
          </p14:sldIdLst>
        </p14:section>
        <p14:section name="How to ask?: Relevance - enumerators" id="{D11AB557-7CBF-4B5B-96E3-758B7880F5A1}">
          <p14:sldIdLst>
            <p14:sldId id="341"/>
            <p14:sldId id="337"/>
            <p14:sldId id="338"/>
            <p14:sldId id="339"/>
            <p14:sldId id="342"/>
            <p14:sldId id="302"/>
            <p14:sldId id="437"/>
            <p14:sldId id="438"/>
            <p14:sldId id="432"/>
            <p14:sldId id="319"/>
            <p14:sldId id="433"/>
            <p14:sldId id="436"/>
            <p14:sldId id="328"/>
          </p14:sldIdLst>
        </p14:section>
        <p14:section name="Analysis: Relevance - analysts" id="{7E87BF92-3A7D-4E63-A594-6397CC96B705}">
          <p14:sldIdLst>
            <p14:sldId id="404"/>
            <p14:sldId id="309"/>
            <p14:sldId id="290"/>
            <p14:sldId id="278"/>
            <p14:sldId id="322"/>
            <p14:sldId id="297"/>
            <p14:sldId id="331"/>
            <p14:sldId id="298"/>
            <p14:sldId id="418"/>
            <p14:sldId id="420"/>
            <p14:sldId id="421"/>
            <p14:sldId id="422"/>
            <p14:sldId id="423"/>
            <p14:sldId id="345"/>
            <p14:sldId id="346"/>
            <p14:sldId id="353"/>
            <p14:sldId id="352"/>
            <p14:sldId id="425"/>
            <p14:sldId id="325"/>
            <p14:sldId id="426"/>
            <p14:sldId id="293"/>
            <p14:sldId id="294"/>
            <p14:sldId id="417"/>
            <p14:sldId id="299"/>
            <p14:sldId id="384"/>
          </p14:sldIdLst>
        </p14:section>
        <p14:section name="Reporting: Relevance - WFP staff" id="{C4E5C8C1-942B-43B4-BB14-91179D714B55}">
          <p14:sldIdLst>
            <p14:sldId id="311"/>
            <p14:sldId id="427"/>
            <p14:sldId id="301"/>
            <p14:sldId id="305"/>
            <p14:sldId id="313"/>
            <p14:sldId id="296"/>
            <p14:sldId id="33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2E1C0B-D5E6-00FA-FBDB-BA138CF7CDBF}" name="Marianne JENSBY" initials="MJ" userId="S::marianne.jensby@wfp.org::138ee585-774f-4d33-910f-eb8f633c7eea" providerId="AD"/>
  <p188:author id="{267EE71F-E4CF-2640-16B2-A6A6650BB44B}" name="Cassandra WALKER" initials="CW" userId="S::cassandra.walker@wfp.org::7d551a76-2a3b-46ce-9612-27f9694a0380" providerId="AD"/>
  <p188:author id="{48B76E41-EE3A-55C5-FA23-E4EF01351F8D}" name="WFP-RAM-N" initials="RAMN" userId="WFP-RAM-N" providerId="None"/>
  <p188:author id="{6A52989B-2D3B-6FC0-BBC3-D88A3726BC0B}" name="Mohamed SALEM" initials="MS" userId="S::mohamed.salem@wfp.org::13f12703-f1ce-4b8b-924c-fe401988a08b" providerId="AD"/>
  <p188:author id="{46429D9C-8177-114B-BEF0-D76BAE32C891}" name="Isra WISHAH" initials="IW" userId="S::isra.wishah@wfp.org::72089144-da43-4082-a6aa-d77401d50df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1B1"/>
    <a:srgbClr val="E67536"/>
    <a:srgbClr val="D70000"/>
    <a:srgbClr val="FFFFFE"/>
    <a:srgbClr val="E7E8EA"/>
    <a:srgbClr val="767778"/>
    <a:srgbClr val="008868"/>
    <a:srgbClr val="00B385"/>
    <a:srgbClr val="ADAEAF"/>
    <a:srgbClr val="D9E2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7B2698-B1D3-4571-88F9-4D66736E49B8}" v="14" dt="2024-08-12T12:06:45.1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07" autoAdjust="0"/>
    <p:restoredTop sz="88513" autoAdjust="0"/>
  </p:normalViewPr>
  <p:slideViewPr>
    <p:cSldViewPr snapToGrid="0">
      <p:cViewPr varScale="1">
        <p:scale>
          <a:sx n="59" d="100"/>
          <a:sy n="59" d="100"/>
        </p:scale>
        <p:origin x="980" y="5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handoutMaster" Target="handoutMasters/handout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presProps" Target="presProps.xml"/><Relationship Id="rId95" Type="http://schemas.microsoft.com/office/2018/10/relationships/authors" Target="author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rts/_rels/chart1.xml.rels><?xml version="1.0" encoding="UTF-8" standalone="yes"?>
<Relationships xmlns="http://schemas.openxmlformats.org/package/2006/relationships"><Relationship Id="rId3" Type="http://schemas.openxmlformats.org/officeDocument/2006/relationships/oleObject" Target="https://wfp-my.sharepoint.com/personal/cassandra_walker_wfp_org/Documents/Documents/WFP/RAM-N/FCS/SRf.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assandra.walker\Downloads\survey_170599729879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wfp-my.sharepoint.com/personal/cassandra_walker_wfp_org/Documents/Documents/WFP/RAM-N/Sudan%20-%20EFSA%202023/SRf.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wfp-my.sharepoint.com/personal/cassandra_walker_wfp_org/Documents/Documents/WFP/RAM-N/Sudan%20-%20EFSA%202023/SRf.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Sheet5!$C$3</c:f>
              <c:strCache>
                <c:ptCount val="1"/>
                <c:pt idx="0">
                  <c:v>N</c:v>
                </c:pt>
              </c:strCache>
            </c:strRef>
          </c:tx>
          <c:spPr>
            <a:solidFill>
              <a:schemeClr val="accent1"/>
            </a:solidFill>
            <a:ln>
              <a:noFill/>
            </a:ln>
            <a:effectLst/>
          </c:spPr>
          <c:invertIfNegative val="0"/>
          <c:cat>
            <c:strRef>
              <c:f>Sheet5!$B$4:$B$12</c:f>
              <c:strCache>
                <c:ptCount val="9"/>
                <c:pt idx="0">
                  <c:v>Fruits</c:v>
                </c:pt>
                <c:pt idx="1">
                  <c:v>Meat, fish and eggs </c:v>
                </c:pt>
                <c:pt idx="2">
                  <c:v>Dairy </c:v>
                </c:pt>
                <c:pt idx="3">
                  <c:v>Vegetables and leaves </c:v>
                </c:pt>
                <c:pt idx="4">
                  <c:v>Legumes/pulses, nuts and seeds</c:v>
                </c:pt>
                <c:pt idx="5">
                  <c:v>Condiments and spices </c:v>
                </c:pt>
                <c:pt idx="6">
                  <c:v>Oil and fat</c:v>
                </c:pt>
                <c:pt idx="7">
                  <c:v>Sugar and sweets </c:v>
                </c:pt>
                <c:pt idx="8">
                  <c:v>Cereals, grains, roots and tubers</c:v>
                </c:pt>
              </c:strCache>
            </c:strRef>
          </c:cat>
          <c:val>
            <c:numRef>
              <c:f>Sheet5!$C$4:$C$12</c:f>
            </c:numRef>
          </c:val>
          <c:extLst>
            <c:ext xmlns:c16="http://schemas.microsoft.com/office/drawing/2014/chart" uri="{C3380CC4-5D6E-409C-BE32-E72D297353CC}">
              <c16:uniqueId val="{00000000-94BA-4B77-B208-841650EC568E}"/>
            </c:ext>
          </c:extLst>
        </c:ser>
        <c:ser>
          <c:idx val="1"/>
          <c:order val="1"/>
          <c:tx>
            <c:strRef>
              <c:f>Sheet5!$D$3</c:f>
              <c:strCache>
                <c:ptCount val="1"/>
                <c:pt idx="0">
                  <c:v>Minimum</c:v>
                </c:pt>
              </c:strCache>
            </c:strRef>
          </c:tx>
          <c:spPr>
            <a:solidFill>
              <a:schemeClr val="accent2"/>
            </a:solidFill>
            <a:ln>
              <a:noFill/>
            </a:ln>
            <a:effectLst/>
          </c:spPr>
          <c:invertIfNegative val="0"/>
          <c:cat>
            <c:strRef>
              <c:f>Sheet5!$B$4:$B$12</c:f>
              <c:strCache>
                <c:ptCount val="9"/>
                <c:pt idx="0">
                  <c:v>Fruits</c:v>
                </c:pt>
                <c:pt idx="1">
                  <c:v>Meat, fish and eggs </c:v>
                </c:pt>
                <c:pt idx="2">
                  <c:v>Dairy </c:v>
                </c:pt>
                <c:pt idx="3">
                  <c:v>Vegetables and leaves </c:v>
                </c:pt>
                <c:pt idx="4">
                  <c:v>Legumes/pulses, nuts and seeds</c:v>
                </c:pt>
                <c:pt idx="5">
                  <c:v>Condiments and spices </c:v>
                </c:pt>
                <c:pt idx="6">
                  <c:v>Oil and fat</c:v>
                </c:pt>
                <c:pt idx="7">
                  <c:v>Sugar and sweets </c:v>
                </c:pt>
                <c:pt idx="8">
                  <c:v>Cereals, grains, roots and tubers</c:v>
                </c:pt>
              </c:strCache>
            </c:strRef>
          </c:cat>
          <c:val>
            <c:numRef>
              <c:f>Sheet5!$D$4:$D$12</c:f>
            </c:numRef>
          </c:val>
          <c:extLst>
            <c:ext xmlns:c16="http://schemas.microsoft.com/office/drawing/2014/chart" uri="{C3380CC4-5D6E-409C-BE32-E72D297353CC}">
              <c16:uniqueId val="{00000001-94BA-4B77-B208-841650EC568E}"/>
            </c:ext>
          </c:extLst>
        </c:ser>
        <c:ser>
          <c:idx val="2"/>
          <c:order val="2"/>
          <c:tx>
            <c:strRef>
              <c:f>Sheet5!$E$3</c:f>
              <c:strCache>
                <c:ptCount val="1"/>
                <c:pt idx="0">
                  <c:v>Maximum</c:v>
                </c:pt>
              </c:strCache>
            </c:strRef>
          </c:tx>
          <c:spPr>
            <a:solidFill>
              <a:schemeClr val="accent3"/>
            </a:solidFill>
            <a:ln>
              <a:noFill/>
            </a:ln>
            <a:effectLst/>
          </c:spPr>
          <c:invertIfNegative val="0"/>
          <c:cat>
            <c:strRef>
              <c:f>Sheet5!$B$4:$B$12</c:f>
              <c:strCache>
                <c:ptCount val="9"/>
                <c:pt idx="0">
                  <c:v>Fruits</c:v>
                </c:pt>
                <c:pt idx="1">
                  <c:v>Meat, fish and eggs </c:v>
                </c:pt>
                <c:pt idx="2">
                  <c:v>Dairy </c:v>
                </c:pt>
                <c:pt idx="3">
                  <c:v>Vegetables and leaves </c:v>
                </c:pt>
                <c:pt idx="4">
                  <c:v>Legumes/pulses, nuts and seeds</c:v>
                </c:pt>
                <c:pt idx="5">
                  <c:v>Condiments and spices </c:v>
                </c:pt>
                <c:pt idx="6">
                  <c:v>Oil and fat</c:v>
                </c:pt>
                <c:pt idx="7">
                  <c:v>Sugar and sweets </c:v>
                </c:pt>
                <c:pt idx="8">
                  <c:v>Cereals, grains, roots and tubers</c:v>
                </c:pt>
              </c:strCache>
            </c:strRef>
          </c:cat>
          <c:val>
            <c:numRef>
              <c:f>Sheet5!$E$4:$E$12</c:f>
            </c:numRef>
          </c:val>
          <c:extLst>
            <c:ext xmlns:c16="http://schemas.microsoft.com/office/drawing/2014/chart" uri="{C3380CC4-5D6E-409C-BE32-E72D297353CC}">
              <c16:uniqueId val="{00000002-94BA-4B77-B208-841650EC568E}"/>
            </c:ext>
          </c:extLst>
        </c:ser>
        <c:ser>
          <c:idx val="3"/>
          <c:order val="3"/>
          <c:tx>
            <c:strRef>
              <c:f>Sheet5!$F$3</c:f>
              <c:strCache>
                <c:ptCount val="1"/>
                <c:pt idx="0">
                  <c:v>Mean</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Sheet5!$B$4:$B$12</c:f>
              <c:strCache>
                <c:ptCount val="9"/>
                <c:pt idx="0">
                  <c:v>Fruits</c:v>
                </c:pt>
                <c:pt idx="1">
                  <c:v>Meat, fish and eggs </c:v>
                </c:pt>
                <c:pt idx="2">
                  <c:v>Dairy </c:v>
                </c:pt>
                <c:pt idx="3">
                  <c:v>Vegetables and leaves </c:v>
                </c:pt>
                <c:pt idx="4">
                  <c:v>Legumes/pulses, nuts and seeds</c:v>
                </c:pt>
                <c:pt idx="5">
                  <c:v>Condiments and spices </c:v>
                </c:pt>
                <c:pt idx="6">
                  <c:v>Oil and fat</c:v>
                </c:pt>
                <c:pt idx="7">
                  <c:v>Sugar and sweets </c:v>
                </c:pt>
                <c:pt idx="8">
                  <c:v>Cereals, grains, roots and tubers</c:v>
                </c:pt>
              </c:strCache>
            </c:strRef>
          </c:cat>
          <c:val>
            <c:numRef>
              <c:f>Sheet5!$F$4:$F$12</c:f>
              <c:numCache>
                <c:formatCode>###0.00</c:formatCode>
                <c:ptCount val="9"/>
                <c:pt idx="0">
                  <c:v>1.4490291262135913</c:v>
                </c:pt>
                <c:pt idx="1">
                  <c:v>2.016990291262136</c:v>
                </c:pt>
                <c:pt idx="2">
                  <c:v>3.4813915857605138</c:v>
                </c:pt>
                <c:pt idx="3">
                  <c:v>4.1148867313915858</c:v>
                </c:pt>
                <c:pt idx="4">
                  <c:v>5.4563106796116578</c:v>
                </c:pt>
                <c:pt idx="5">
                  <c:v>5.8616504854368943</c:v>
                </c:pt>
                <c:pt idx="6">
                  <c:v>6.1286407766990303</c:v>
                </c:pt>
                <c:pt idx="7">
                  <c:v>6.5299352750809128</c:v>
                </c:pt>
                <c:pt idx="8">
                  <c:v>6.7483818770226502</c:v>
                </c:pt>
              </c:numCache>
            </c:numRef>
          </c:val>
          <c:extLst>
            <c:ext xmlns:c16="http://schemas.microsoft.com/office/drawing/2014/chart" uri="{C3380CC4-5D6E-409C-BE32-E72D297353CC}">
              <c16:uniqueId val="{00000003-94BA-4B77-B208-841650EC568E}"/>
            </c:ext>
          </c:extLst>
        </c:ser>
        <c:dLbls>
          <c:showLegendKey val="0"/>
          <c:showVal val="0"/>
          <c:showCatName val="0"/>
          <c:showSerName val="0"/>
          <c:showPercent val="0"/>
          <c:showBubbleSize val="0"/>
        </c:dLbls>
        <c:gapWidth val="182"/>
        <c:axId val="211975839"/>
        <c:axId val="1635494431"/>
      </c:barChart>
      <c:catAx>
        <c:axId val="21197583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35494431"/>
        <c:crosses val="autoZero"/>
        <c:auto val="1"/>
        <c:lblAlgn val="ctr"/>
        <c:lblOffset val="100"/>
        <c:noMultiLvlLbl val="0"/>
      </c:catAx>
      <c:valAx>
        <c:axId val="1635494431"/>
        <c:scaling>
          <c:orientation val="minMax"/>
        </c:scaling>
        <c:delete val="0"/>
        <c:axPos val="b"/>
        <c:majorGridlines>
          <c:spPr>
            <a:ln w="9525" cap="flat" cmpd="sng" algn="ctr">
              <a:solidFill>
                <a:srgbClr val="E7E8EA"/>
              </a:solidFill>
              <a:round/>
            </a:ln>
            <a:effectLst/>
          </c:spPr>
        </c:majorGridlines>
        <c:title>
          <c:tx>
            <c:rich>
              <a:bodyPr rot="0" spcFirstLastPara="1" vertOverflow="ellipsis" vert="horz" wrap="square" anchor="ctr" anchorCtr="1"/>
              <a:lstStyle/>
              <a:p>
                <a:pPr>
                  <a:defRPr sz="14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r>
                  <a:rPr lang="fr-FR"/>
                  <a:t>Days of Consumption</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211975839"/>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400" b="0" i="0" u="none" strike="noStrike" kern="1200" spc="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r>
              <a:rPr lang="fr-FR"/>
              <a:t>Average Days of Consumption by Food Group</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radarChart>
        <c:radarStyle val="marker"/>
        <c:varyColors val="0"/>
        <c:ser>
          <c:idx val="0"/>
          <c:order val="0"/>
          <c:tx>
            <c:v>Before Assistance</c:v>
          </c:tx>
          <c:spPr>
            <a:ln w="28575" cap="rnd">
              <a:solidFill>
                <a:schemeClr val="dk1">
                  <a:tint val="88500"/>
                </a:schemeClr>
              </a:solidFill>
              <a:round/>
            </a:ln>
            <a:effectLst/>
          </c:spPr>
          <c:marker>
            <c:symbol val="none"/>
          </c:marker>
          <c:cat>
            <c:strRef>
              <c:f>Sheet1!$A$2:$I$2</c:f>
              <c:strCache>
                <c:ptCount val="9"/>
                <c:pt idx="1">
                  <c:v> Cereals and tubers</c:v>
                </c:pt>
                <c:pt idx="2">
                  <c:v> Pulses</c:v>
                </c:pt>
                <c:pt idx="3">
                  <c:v>Dairy products</c:v>
                </c:pt>
                <c:pt idx="4">
                  <c:v>Protein-rich foods</c:v>
                </c:pt>
                <c:pt idx="5">
                  <c:v> Vegetables and leaves</c:v>
                </c:pt>
                <c:pt idx="6">
                  <c:v> Fruits </c:v>
                </c:pt>
                <c:pt idx="7">
                  <c:v> Oil</c:v>
                </c:pt>
                <c:pt idx="8">
                  <c:v> Sugar</c:v>
                </c:pt>
              </c:strCache>
              <c:extLst/>
            </c:strRef>
          </c:cat>
          <c:val>
            <c:numRef>
              <c:f>Sheet1!$A$3:$I$3</c:f>
              <c:numCache>
                <c:formatCode>###0.0</c:formatCode>
                <c:ptCount val="9"/>
                <c:pt idx="0" formatCode="General">
                  <c:v>0</c:v>
                </c:pt>
                <c:pt idx="1">
                  <c:v>6.7320419693301004</c:v>
                </c:pt>
                <c:pt idx="2">
                  <c:v>5.4430992736077473</c:v>
                </c:pt>
                <c:pt idx="3">
                  <c:v>3.4729620661824034</c:v>
                </c:pt>
                <c:pt idx="4">
                  <c:v>2.012106537530264</c:v>
                </c:pt>
                <c:pt idx="5">
                  <c:v>4.1049233252623045</c:v>
                </c:pt>
                <c:pt idx="6">
                  <c:v>1.4455205811138012</c:v>
                </c:pt>
                <c:pt idx="7">
                  <c:v>6.1138014527845064</c:v>
                </c:pt>
                <c:pt idx="8">
                  <c:v>6.5141242937853043</c:v>
                </c:pt>
              </c:numCache>
            </c:numRef>
          </c:val>
          <c:extLst>
            <c:ext xmlns:c16="http://schemas.microsoft.com/office/drawing/2014/chart" uri="{C3380CC4-5D6E-409C-BE32-E72D297353CC}">
              <c16:uniqueId val="{00000000-0640-4ED5-8E73-DBB2536459C9}"/>
            </c:ext>
          </c:extLst>
        </c:ser>
        <c:ser>
          <c:idx val="1"/>
          <c:order val="1"/>
          <c:tx>
            <c:v>After Assistance</c:v>
          </c:tx>
          <c:spPr>
            <a:ln w="28575" cap="rnd">
              <a:solidFill>
                <a:schemeClr val="dk1">
                  <a:tint val="55000"/>
                </a:schemeClr>
              </a:solidFill>
              <a:round/>
            </a:ln>
            <a:effectLst/>
          </c:spPr>
          <c:marker>
            <c:symbol val="none"/>
          </c:marker>
          <c:cat>
            <c:strRef>
              <c:f>Sheet1!$A$2:$I$2</c:f>
              <c:strCache>
                <c:ptCount val="9"/>
                <c:pt idx="1">
                  <c:v> Cereals and tubers</c:v>
                </c:pt>
                <c:pt idx="2">
                  <c:v> Pulses</c:v>
                </c:pt>
                <c:pt idx="3">
                  <c:v>Dairy products</c:v>
                </c:pt>
                <c:pt idx="4">
                  <c:v>Protein-rich foods</c:v>
                </c:pt>
                <c:pt idx="5">
                  <c:v> Vegetables and leaves</c:v>
                </c:pt>
                <c:pt idx="6">
                  <c:v> Fruits </c:v>
                </c:pt>
                <c:pt idx="7">
                  <c:v> Oil</c:v>
                </c:pt>
                <c:pt idx="8">
                  <c:v> Sugar</c:v>
                </c:pt>
              </c:strCache>
              <c:extLst/>
            </c:strRef>
          </c:cat>
          <c:val>
            <c:numRef>
              <c:f>Sheet1!$A$4:$I$4</c:f>
              <c:numCache>
                <c:formatCode>General</c:formatCode>
                <c:ptCount val="9"/>
                <c:pt idx="0">
                  <c:v>0</c:v>
                </c:pt>
                <c:pt idx="1">
                  <c:v>6.9</c:v>
                </c:pt>
                <c:pt idx="2">
                  <c:v>6.5</c:v>
                </c:pt>
                <c:pt idx="3">
                  <c:v>4</c:v>
                </c:pt>
                <c:pt idx="4">
                  <c:v>2.5</c:v>
                </c:pt>
                <c:pt idx="5">
                  <c:v>4.5</c:v>
                </c:pt>
                <c:pt idx="6">
                  <c:v>1.5</c:v>
                </c:pt>
                <c:pt idx="7">
                  <c:v>7</c:v>
                </c:pt>
                <c:pt idx="8">
                  <c:v>6.8</c:v>
                </c:pt>
              </c:numCache>
            </c:numRef>
          </c:val>
          <c:extLst>
            <c:ext xmlns:c16="http://schemas.microsoft.com/office/drawing/2014/chart" uri="{C3380CC4-5D6E-409C-BE32-E72D297353CC}">
              <c16:uniqueId val="{00000001-0640-4ED5-8E73-DBB2536459C9}"/>
            </c:ext>
          </c:extLst>
        </c:ser>
        <c:dLbls>
          <c:showLegendKey val="0"/>
          <c:showVal val="0"/>
          <c:showCatName val="0"/>
          <c:showSerName val="0"/>
          <c:showPercent val="0"/>
          <c:showBubbleSize val="0"/>
        </c:dLbls>
        <c:axId val="1195435167"/>
        <c:axId val="538593055"/>
      </c:radarChart>
      <c:catAx>
        <c:axId val="1195435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38593055"/>
        <c:crosses val="autoZero"/>
        <c:auto val="1"/>
        <c:lblAlgn val="ctr"/>
        <c:lblOffset val="100"/>
        <c:noMultiLvlLbl val="0"/>
      </c:catAx>
      <c:valAx>
        <c:axId val="5385930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1954351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FCS!$C$4</c:f>
              <c:strCache>
                <c:ptCount val="1"/>
                <c:pt idx="0">
                  <c:v>Poor</c:v>
                </c:pt>
              </c:strCache>
            </c:strRef>
          </c:tx>
          <c:spPr>
            <a:solidFill>
              <a:srgbClr val="D70000"/>
            </a:solidFill>
            <a:ln>
              <a:noFill/>
            </a:ln>
            <a:effectLst/>
          </c:spPr>
          <c:invertIfNegative val="0"/>
          <c:dLbls>
            <c:dLbl>
              <c:idx val="0"/>
              <c:layout>
                <c:manualLayout>
                  <c:x val="0.11232449297971919"/>
                  <c:y val="-1.073825503355714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794-48DA-9F21-992A2B97BF81}"/>
                </c:ext>
              </c:extLst>
            </c:dLbl>
            <c:dLbl>
              <c:idx val="1"/>
              <c:layout>
                <c:manualLayout>
                  <c:x val="0.10296411856474247"/>
                  <c:y val="-2.684563758389261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794-48DA-9F21-992A2B97BF81}"/>
                </c:ext>
              </c:extLst>
            </c:dLbl>
            <c:dLbl>
              <c:idx val="2"/>
              <c:layout>
                <c:manualLayout>
                  <c:x val="0.1029641185647427"/>
                  <c:y val="-1.610738255033566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94-48DA-9F21-992A2B97BF81}"/>
                </c:ext>
              </c:extLst>
            </c:dLbl>
            <c:spPr>
              <a:noFill/>
              <a:ln>
                <a:noFill/>
              </a:ln>
              <a:effectLst/>
            </c:spPr>
            <c:txPr>
              <a:bodyPr rot="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FCS!$D$3:$F$3</c:f>
              <c:strCache>
                <c:ptCount val="3"/>
                <c:pt idx="0">
                  <c:v>Female-Headed</c:v>
                </c:pt>
                <c:pt idx="1">
                  <c:v>Male-headed</c:v>
                </c:pt>
                <c:pt idx="2">
                  <c:v>Overall</c:v>
                </c:pt>
              </c:strCache>
            </c:strRef>
          </c:cat>
          <c:val>
            <c:numRef>
              <c:f>FCS!$D$4:$F$4</c:f>
              <c:numCache>
                <c:formatCode>0%</c:formatCode>
                <c:ptCount val="3"/>
                <c:pt idx="0">
                  <c:v>0.04</c:v>
                </c:pt>
                <c:pt idx="1">
                  <c:v>0.04</c:v>
                </c:pt>
                <c:pt idx="2">
                  <c:v>0.04</c:v>
                </c:pt>
              </c:numCache>
            </c:numRef>
          </c:val>
          <c:extLst>
            <c:ext xmlns:c16="http://schemas.microsoft.com/office/drawing/2014/chart" uri="{C3380CC4-5D6E-409C-BE32-E72D297353CC}">
              <c16:uniqueId val="{00000003-C794-48DA-9F21-992A2B97BF81}"/>
            </c:ext>
          </c:extLst>
        </c:ser>
        <c:ser>
          <c:idx val="1"/>
          <c:order val="1"/>
          <c:tx>
            <c:strRef>
              <c:f>FCS!$C$5</c:f>
              <c:strCache>
                <c:ptCount val="1"/>
                <c:pt idx="0">
                  <c:v>Borderline</c:v>
                </c:pt>
              </c:strCache>
            </c:strRef>
          </c:tx>
          <c:spPr>
            <a:solidFill>
              <a:srgbClr val="E67536"/>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FCS!$D$3:$F$3</c:f>
              <c:strCache>
                <c:ptCount val="3"/>
                <c:pt idx="0">
                  <c:v>Female-Headed</c:v>
                </c:pt>
                <c:pt idx="1">
                  <c:v>Male-headed</c:v>
                </c:pt>
                <c:pt idx="2">
                  <c:v>Overall</c:v>
                </c:pt>
              </c:strCache>
            </c:strRef>
          </c:cat>
          <c:val>
            <c:numRef>
              <c:f>FCS!$D$5:$F$5</c:f>
              <c:numCache>
                <c:formatCode>0%</c:formatCode>
                <c:ptCount val="3"/>
                <c:pt idx="0">
                  <c:v>0.27</c:v>
                </c:pt>
                <c:pt idx="1">
                  <c:v>0.35</c:v>
                </c:pt>
                <c:pt idx="2">
                  <c:v>0.3</c:v>
                </c:pt>
              </c:numCache>
            </c:numRef>
          </c:val>
          <c:extLst>
            <c:ext xmlns:c16="http://schemas.microsoft.com/office/drawing/2014/chart" uri="{C3380CC4-5D6E-409C-BE32-E72D297353CC}">
              <c16:uniqueId val="{00000004-C794-48DA-9F21-992A2B97BF81}"/>
            </c:ext>
          </c:extLst>
        </c:ser>
        <c:ser>
          <c:idx val="2"/>
          <c:order val="2"/>
          <c:tx>
            <c:strRef>
              <c:f>FCS!$C$6</c:f>
              <c:strCache>
                <c:ptCount val="1"/>
                <c:pt idx="0">
                  <c:v>Acceptable</c:v>
                </c:pt>
              </c:strCache>
            </c:strRef>
          </c:tx>
          <c:spPr>
            <a:solidFill>
              <a:srgbClr val="ECE1B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FCS!$D$3:$F$3</c:f>
              <c:strCache>
                <c:ptCount val="3"/>
                <c:pt idx="0">
                  <c:v>Female-Headed</c:v>
                </c:pt>
                <c:pt idx="1">
                  <c:v>Male-headed</c:v>
                </c:pt>
                <c:pt idx="2">
                  <c:v>Overall</c:v>
                </c:pt>
              </c:strCache>
            </c:strRef>
          </c:cat>
          <c:val>
            <c:numRef>
              <c:f>FCS!$D$6:$F$6</c:f>
              <c:numCache>
                <c:formatCode>0%</c:formatCode>
                <c:ptCount val="3"/>
                <c:pt idx="0">
                  <c:v>0.69</c:v>
                </c:pt>
                <c:pt idx="1">
                  <c:v>0.61</c:v>
                </c:pt>
                <c:pt idx="2">
                  <c:v>0.66</c:v>
                </c:pt>
              </c:numCache>
            </c:numRef>
          </c:val>
          <c:extLst>
            <c:ext xmlns:c16="http://schemas.microsoft.com/office/drawing/2014/chart" uri="{C3380CC4-5D6E-409C-BE32-E72D297353CC}">
              <c16:uniqueId val="{00000005-C794-48DA-9F21-992A2B97BF81}"/>
            </c:ext>
          </c:extLst>
        </c:ser>
        <c:dLbls>
          <c:dLblPos val="ctr"/>
          <c:showLegendKey val="0"/>
          <c:showVal val="1"/>
          <c:showCatName val="0"/>
          <c:showSerName val="0"/>
          <c:showPercent val="0"/>
          <c:showBubbleSize val="0"/>
        </c:dLbls>
        <c:gapWidth val="219"/>
        <c:overlap val="100"/>
        <c:axId val="1487979983"/>
        <c:axId val="842852015"/>
      </c:barChart>
      <c:catAx>
        <c:axId val="1487979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842852015"/>
        <c:crosses val="autoZero"/>
        <c:auto val="1"/>
        <c:lblAlgn val="ctr"/>
        <c:lblOffset val="100"/>
        <c:noMultiLvlLbl val="0"/>
      </c:catAx>
      <c:valAx>
        <c:axId val="842852015"/>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4879799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7.9265725459634395E-2"/>
          <c:y val="0.16369244953885642"/>
          <c:w val="0.39853670976704253"/>
          <c:h val="0.71598336980555422"/>
        </c:manualLayout>
      </c:layout>
      <c:doughnutChart>
        <c:varyColors val="1"/>
        <c:ser>
          <c:idx val="0"/>
          <c:order val="0"/>
          <c:tx>
            <c:strRef>
              <c:f>SRf!$C$3</c:f>
              <c:strCache>
                <c:ptCount val="1"/>
                <c:pt idx="0">
                  <c:v>Mean</c:v>
                </c:pt>
              </c:strCache>
            </c:strRef>
          </c:tx>
          <c:dPt>
            <c:idx val="0"/>
            <c:bubble3D val="0"/>
            <c:spPr>
              <a:solidFill>
                <a:srgbClr val="004C6D"/>
              </a:solidFill>
              <a:ln>
                <a:noFill/>
              </a:ln>
              <a:effectLst/>
            </c:spPr>
            <c:extLst>
              <c:ext xmlns:c16="http://schemas.microsoft.com/office/drawing/2014/chart" uri="{C3380CC4-5D6E-409C-BE32-E72D297353CC}">
                <c16:uniqueId val="{00000001-EA18-4FF7-BB3D-B4D93B21EFC4}"/>
              </c:ext>
            </c:extLst>
          </c:dPt>
          <c:dPt>
            <c:idx val="1"/>
            <c:bubble3D val="0"/>
            <c:spPr>
              <a:solidFill>
                <a:srgbClr val="3D708F"/>
              </a:solidFill>
              <a:ln>
                <a:noFill/>
              </a:ln>
              <a:effectLst/>
            </c:spPr>
            <c:extLst>
              <c:ext xmlns:c16="http://schemas.microsoft.com/office/drawing/2014/chart" uri="{C3380CC4-5D6E-409C-BE32-E72D297353CC}">
                <c16:uniqueId val="{00000003-EA18-4FF7-BB3D-B4D93B21EFC4}"/>
              </c:ext>
            </c:extLst>
          </c:dPt>
          <c:dPt>
            <c:idx val="2"/>
            <c:bubble3D val="0"/>
            <c:spPr>
              <a:solidFill>
                <a:srgbClr val="6996B3"/>
              </a:solidFill>
              <a:ln>
                <a:noFill/>
              </a:ln>
              <a:effectLst/>
            </c:spPr>
            <c:extLst>
              <c:ext xmlns:c16="http://schemas.microsoft.com/office/drawing/2014/chart" uri="{C3380CC4-5D6E-409C-BE32-E72D297353CC}">
                <c16:uniqueId val="{00000005-EA18-4FF7-BB3D-B4D93B21EFC4}"/>
              </c:ext>
            </c:extLst>
          </c:dPt>
          <c:dPt>
            <c:idx val="3"/>
            <c:bubble3D val="0"/>
            <c:spPr>
              <a:solidFill>
                <a:srgbClr val="94BED9"/>
              </a:solidFill>
              <a:ln>
                <a:noFill/>
              </a:ln>
              <a:effectLst/>
            </c:spPr>
            <c:extLst>
              <c:ext xmlns:c16="http://schemas.microsoft.com/office/drawing/2014/chart" uri="{C3380CC4-5D6E-409C-BE32-E72D297353CC}">
                <c16:uniqueId val="{00000007-EA18-4FF7-BB3D-B4D93B21EFC4}"/>
              </c:ext>
            </c:extLst>
          </c:dPt>
          <c:dPt>
            <c:idx val="4"/>
            <c:bubble3D val="0"/>
            <c:spPr>
              <a:solidFill>
                <a:srgbClr val="C1E7FF"/>
              </a:solidFill>
              <a:ln>
                <a:noFill/>
              </a:ln>
              <a:effectLst/>
            </c:spPr>
            <c:extLst>
              <c:ext xmlns:c16="http://schemas.microsoft.com/office/drawing/2014/chart" uri="{C3380CC4-5D6E-409C-BE32-E72D297353CC}">
                <c16:uniqueId val="{00000009-EA18-4FF7-BB3D-B4D93B21EFC4}"/>
              </c:ext>
            </c:extLst>
          </c:dPt>
          <c:dLbls>
            <c:dLbl>
              <c:idx val="0"/>
              <c:spPr>
                <a:noFill/>
                <a:ln>
                  <a:noFill/>
                </a:ln>
                <a:effectLst/>
              </c:spPr>
              <c:txPr>
                <a:bodyPr rot="0" spcFirstLastPara="1" vertOverflow="ellipsis" vert="horz" wrap="square" anchor="ctr" anchorCtr="1"/>
                <a:lstStyle/>
                <a:p>
                  <a:pPr>
                    <a:defRPr sz="900" b="0" i="0" u="none" strike="noStrike" baseline="0">
                      <a:solidFill>
                        <a:srgbClr val="FFFFFE"/>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EA18-4FF7-BB3D-B4D93B21EFC4}"/>
                </c:ext>
              </c:extLst>
            </c:dLbl>
            <c:dLbl>
              <c:idx val="1"/>
              <c:spPr>
                <a:noFill/>
                <a:ln>
                  <a:noFill/>
                </a:ln>
                <a:effectLst/>
              </c:spPr>
              <c:txPr>
                <a:bodyPr rot="0" spcFirstLastPara="1" vertOverflow="ellipsis" vert="horz" wrap="square" anchor="ctr" anchorCtr="1"/>
                <a:lstStyle/>
                <a:p>
                  <a:pPr>
                    <a:defRPr sz="900" b="0" i="0" u="none" strike="noStrike" baseline="0">
                      <a:solidFill>
                        <a:srgbClr val="FFFFFE"/>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EA18-4FF7-BB3D-B4D93B21EFC4}"/>
                </c:ext>
              </c:extLst>
            </c:dLbl>
            <c:dLbl>
              <c:idx val="3"/>
              <c:layout>
                <c:manualLayout>
                  <c:x val="-3.7509846551891282E-2"/>
                  <c:y val="-0.132408489573613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A18-4FF7-BB3D-B4D93B21EFC4}"/>
                </c:ext>
              </c:extLst>
            </c:dLbl>
            <c:dLbl>
              <c:idx val="4"/>
              <c:layout>
                <c:manualLayout>
                  <c:x val="3.9716308113767244E-2"/>
                  <c:y val="-0.1412357222118542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A18-4FF7-BB3D-B4D93B21EFC4}"/>
                </c:ext>
              </c:extLst>
            </c:dLbl>
            <c:spPr>
              <a:noFill/>
              <a:ln>
                <a:noFill/>
              </a:ln>
              <a:effectLst/>
            </c:spPr>
            <c:txPr>
              <a:bodyPr rot="0" spcFirstLastPara="1" vertOverflow="ellipsis" vert="horz" wrap="square" anchor="ctr" anchorCtr="1"/>
              <a:lstStyle/>
              <a:p>
                <a:pPr>
                  <a:defRPr sz="900" b="0" i="0" u="none" strike="noStrike"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SRf!$B$4:$B$8</c:f>
              <c:strCache>
                <c:ptCount val="5"/>
                <c:pt idx="0">
                  <c:v>Purchased with cash</c:v>
                </c:pt>
                <c:pt idx="1">
                  <c:v>Gifts from family or friends</c:v>
                </c:pt>
                <c:pt idx="2">
                  <c:v>Purchased on credit</c:v>
                </c:pt>
                <c:pt idx="3">
                  <c:v>Assistance</c:v>
                </c:pt>
                <c:pt idx="4">
                  <c:v>Own production</c:v>
                </c:pt>
              </c:strCache>
            </c:strRef>
          </c:cat>
          <c:val>
            <c:numRef>
              <c:f>SRf!$C$4:$C$8</c:f>
              <c:numCache>
                <c:formatCode>0%</c:formatCode>
                <c:ptCount val="5"/>
                <c:pt idx="0">
                  <c:v>0.67728920850577656</c:v>
                </c:pt>
                <c:pt idx="1">
                  <c:v>0.19912319528879757</c:v>
                </c:pt>
                <c:pt idx="2">
                  <c:v>8.3764704178185351E-2</c:v>
                </c:pt>
                <c:pt idx="3">
                  <c:v>2.8067962053912581E-2</c:v>
                </c:pt>
                <c:pt idx="4">
                  <c:v>6.3613135089335589E-3</c:v>
                </c:pt>
              </c:numCache>
            </c:numRef>
          </c:val>
          <c:extLst>
            <c:ext xmlns:c16="http://schemas.microsoft.com/office/drawing/2014/chart" uri="{C3380CC4-5D6E-409C-BE32-E72D297353CC}">
              <c16:uniqueId val="{0000000A-EA18-4FF7-BB3D-B4D93B21EFC4}"/>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52488116112824457"/>
          <c:y val="9.1345981463195308E-2"/>
          <c:w val="0.45097882680174933"/>
          <c:h val="0.80285194744585364"/>
        </c:manualLayout>
      </c:layout>
      <c:overlay val="0"/>
      <c:spPr>
        <a:noFill/>
        <a:ln>
          <a:noFill/>
        </a:ln>
        <a:effectLst/>
      </c:spPr>
      <c:txPr>
        <a:bodyPr rot="0" spcFirstLastPara="1" vertOverflow="ellipsis" vert="horz" wrap="square" anchor="ctr" anchorCtr="1"/>
        <a:lstStyle/>
        <a:p>
          <a:pPr>
            <a:defRPr sz="1100" b="0" i="0" u="none" strike="noStrike"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FFAB1A-079C-564C-A3B2-E630BC843578}" type="datetimeFigureOut">
              <a:rPr lang="it-IT" smtClean="0"/>
              <a:t>17/12/2024</a:t>
            </a:fld>
            <a:endParaRPr lang="it-IT"/>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900685-03CC-EF47-A6B6-8CB07CAC109C}" type="slidenum">
              <a:rPr lang="it-IT" smtClean="0"/>
              <a:t>‹#›</a:t>
            </a:fld>
            <a:endParaRPr lang="it-IT"/>
          </a:p>
        </p:txBody>
      </p:sp>
    </p:spTree>
    <p:extLst>
      <p:ext uri="{BB962C8B-B14F-4D97-AF65-F5344CB8AC3E}">
        <p14:creationId xmlns:p14="http://schemas.microsoft.com/office/powerpoint/2010/main" val="15066613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B21A65-5E85-7243-A45D-5622BE4ACE07}" type="datetimeFigureOut">
              <a:rPr lang="it-IT" smtClean="0"/>
              <a:t>17/12/2024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27884D-8063-894A-9B96-2E8B250142EB}" type="slidenum">
              <a:rPr lang="it-IT" smtClean="0"/>
              <a:t>‹#›</a:t>
            </a:fld>
            <a:endParaRPr lang="it-IT"/>
          </a:p>
        </p:txBody>
      </p:sp>
    </p:spTree>
    <p:extLst>
      <p:ext uri="{BB962C8B-B14F-4D97-AF65-F5344CB8AC3E}">
        <p14:creationId xmlns:p14="http://schemas.microsoft.com/office/powerpoint/2010/main" val="1519342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Y" dirty="0"/>
          </a:p>
        </p:txBody>
      </p:sp>
      <p:sp>
        <p:nvSpPr>
          <p:cNvPr id="4" name="Slide Number Placeholder 3"/>
          <p:cNvSpPr>
            <a:spLocks noGrp="1"/>
          </p:cNvSpPr>
          <p:nvPr>
            <p:ph type="sldNum" sz="quarter" idx="5"/>
          </p:nvPr>
        </p:nvSpPr>
        <p:spPr/>
        <p:txBody>
          <a:bodyPr/>
          <a:lstStyle/>
          <a:p>
            <a:fld id="{C227884D-8063-894A-9B96-2E8B250142EB}" type="slidenum">
              <a:rPr lang="it-IT" smtClean="0"/>
              <a:t>1</a:t>
            </a:fld>
            <a:endParaRPr lang="it-IT"/>
          </a:p>
        </p:txBody>
      </p:sp>
    </p:spTree>
    <p:extLst>
      <p:ext uri="{BB962C8B-B14F-4D97-AF65-F5344CB8AC3E}">
        <p14:creationId xmlns:p14="http://schemas.microsoft.com/office/powerpoint/2010/main" val="861762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15</a:t>
            </a:fld>
            <a:endParaRPr lang="it-IT"/>
          </a:p>
        </p:txBody>
      </p:sp>
    </p:spTree>
    <p:extLst>
      <p:ext uri="{BB962C8B-B14F-4D97-AF65-F5344CB8AC3E}">
        <p14:creationId xmlns:p14="http://schemas.microsoft.com/office/powerpoint/2010/main" val="2019420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the training, it is suggested that the trainer update the list of examples in the PPT, as well as in the questionnaire itself. Ensure harmonization in the food items between modules: FCS, FCS-N, HDDS, MDDW, as relevant. </a:t>
            </a:r>
          </a:p>
        </p:txBody>
      </p:sp>
      <p:sp>
        <p:nvSpPr>
          <p:cNvPr id="4" name="Slide Number Placeholder 3"/>
          <p:cNvSpPr>
            <a:spLocks noGrp="1"/>
          </p:cNvSpPr>
          <p:nvPr>
            <p:ph type="sldNum" sz="quarter" idx="5"/>
          </p:nvPr>
        </p:nvSpPr>
        <p:spPr/>
        <p:txBody>
          <a:bodyPr/>
          <a:lstStyle/>
          <a:p>
            <a:fld id="{C227884D-8063-894A-9B96-2E8B250142EB}" type="slidenum">
              <a:rPr lang="it-IT" smtClean="0"/>
              <a:t>17</a:t>
            </a:fld>
            <a:endParaRPr lang="it-IT"/>
          </a:p>
        </p:txBody>
      </p:sp>
    </p:spTree>
    <p:extLst>
      <p:ext uri="{BB962C8B-B14F-4D97-AF65-F5344CB8AC3E}">
        <p14:creationId xmlns:p14="http://schemas.microsoft.com/office/powerpoint/2010/main" val="1597058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a:t>Some of the leading food staple items around the world are cassava, maize, plantains, potatoes, rice, sorghum, soybeans, white sweet potatoes, wheat, and yams.</a:t>
            </a:r>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18</a:t>
            </a:fld>
            <a:endParaRPr lang="it-IT"/>
          </a:p>
        </p:txBody>
      </p:sp>
    </p:spTree>
    <p:extLst>
      <p:ext uri="{BB962C8B-B14F-4D97-AF65-F5344CB8AC3E}">
        <p14:creationId xmlns:p14="http://schemas.microsoft.com/office/powerpoint/2010/main" val="440271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C227884D-8063-894A-9B96-2E8B250142EB}" type="slidenum">
              <a:rPr lang="it-IT" smtClean="0"/>
              <a:t>19</a:t>
            </a:fld>
            <a:endParaRPr lang="it-IT"/>
          </a:p>
        </p:txBody>
      </p:sp>
    </p:spTree>
    <p:extLst>
      <p:ext uri="{BB962C8B-B14F-4D97-AF65-F5344CB8AC3E}">
        <p14:creationId xmlns:p14="http://schemas.microsoft.com/office/powerpoint/2010/main" val="4161541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https://www.fao.org/dairy-production-products/products/en/ </a:t>
            </a:r>
          </a:p>
        </p:txBody>
      </p:sp>
      <p:sp>
        <p:nvSpPr>
          <p:cNvPr id="4" name="Slide Number Placeholder 3"/>
          <p:cNvSpPr>
            <a:spLocks noGrp="1"/>
          </p:cNvSpPr>
          <p:nvPr>
            <p:ph type="sldNum" sz="quarter" idx="5"/>
          </p:nvPr>
        </p:nvSpPr>
        <p:spPr/>
        <p:txBody>
          <a:bodyPr/>
          <a:lstStyle/>
          <a:p>
            <a:fld id="{C227884D-8063-894A-9B96-2E8B250142EB}" type="slidenum">
              <a:rPr lang="it-IT" smtClean="0"/>
              <a:t>20</a:t>
            </a:fld>
            <a:endParaRPr lang="it-IT"/>
          </a:p>
        </p:txBody>
      </p:sp>
    </p:spTree>
    <p:extLst>
      <p:ext uri="{BB962C8B-B14F-4D97-AF65-F5344CB8AC3E}">
        <p14:creationId xmlns:p14="http://schemas.microsoft.com/office/powerpoint/2010/main" val="961274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https://www.fao.org/dairy-production-products/products/en/ </a:t>
            </a:r>
          </a:p>
        </p:txBody>
      </p:sp>
      <p:sp>
        <p:nvSpPr>
          <p:cNvPr id="4" name="Slide Number Placeholder 3"/>
          <p:cNvSpPr>
            <a:spLocks noGrp="1"/>
          </p:cNvSpPr>
          <p:nvPr>
            <p:ph type="sldNum" sz="quarter" idx="5"/>
          </p:nvPr>
        </p:nvSpPr>
        <p:spPr/>
        <p:txBody>
          <a:bodyPr/>
          <a:lstStyle/>
          <a:p>
            <a:fld id="{C227884D-8063-894A-9B96-2E8B250142EB}" type="slidenum">
              <a:rPr lang="it-IT" smtClean="0"/>
              <a:t>21</a:t>
            </a:fld>
            <a:endParaRPr lang="it-IT"/>
          </a:p>
        </p:txBody>
      </p:sp>
    </p:spTree>
    <p:extLst>
      <p:ext uri="{BB962C8B-B14F-4D97-AF65-F5344CB8AC3E}">
        <p14:creationId xmlns:p14="http://schemas.microsoft.com/office/powerpoint/2010/main" val="2230809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C227884D-8063-894A-9B96-2E8B250142EB}" type="slidenum">
              <a:rPr lang="it-IT" smtClean="0"/>
              <a:t>22</a:t>
            </a:fld>
            <a:endParaRPr lang="it-IT"/>
          </a:p>
        </p:txBody>
      </p:sp>
    </p:spTree>
    <p:extLst>
      <p:ext uri="{BB962C8B-B14F-4D97-AF65-F5344CB8AC3E}">
        <p14:creationId xmlns:p14="http://schemas.microsoft.com/office/powerpoint/2010/main" val="609850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C227884D-8063-894A-9B96-2E8B250142EB}" type="slidenum">
              <a:rPr lang="it-IT" smtClean="0"/>
              <a:t>24</a:t>
            </a:fld>
            <a:endParaRPr lang="it-IT"/>
          </a:p>
        </p:txBody>
      </p:sp>
    </p:spTree>
    <p:extLst>
      <p:ext uri="{BB962C8B-B14F-4D97-AF65-F5344CB8AC3E}">
        <p14:creationId xmlns:p14="http://schemas.microsoft.com/office/powerpoint/2010/main" val="2081804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C227884D-8063-894A-9B96-2E8B250142EB}" type="slidenum">
              <a:rPr lang="it-IT" smtClean="0"/>
              <a:t>25</a:t>
            </a:fld>
            <a:endParaRPr lang="it-IT"/>
          </a:p>
        </p:txBody>
      </p:sp>
    </p:spTree>
    <p:extLst>
      <p:ext uri="{BB962C8B-B14F-4D97-AF65-F5344CB8AC3E}">
        <p14:creationId xmlns:p14="http://schemas.microsoft.com/office/powerpoint/2010/main" val="49398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26</a:t>
            </a:fld>
            <a:endParaRPr lang="it-IT"/>
          </a:p>
        </p:txBody>
      </p:sp>
    </p:spTree>
    <p:extLst>
      <p:ext uri="{BB962C8B-B14F-4D97-AF65-F5344CB8AC3E}">
        <p14:creationId xmlns:p14="http://schemas.microsoft.com/office/powerpoint/2010/main" val="727669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a:t>
            </a:fld>
            <a:endParaRPr lang="it-IT"/>
          </a:p>
        </p:txBody>
      </p:sp>
    </p:spTree>
    <p:extLst>
      <p:ext uri="{BB962C8B-B14F-4D97-AF65-F5344CB8AC3E}">
        <p14:creationId xmlns:p14="http://schemas.microsoft.com/office/powerpoint/2010/main" val="4189519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GB">
              <a:cs typeface="Calibri" panose="020F0502020204030204"/>
            </a:endParaRPr>
          </a:p>
        </p:txBody>
      </p:sp>
      <p:sp>
        <p:nvSpPr>
          <p:cNvPr id="4" name="Slide Number Placeholder 3"/>
          <p:cNvSpPr>
            <a:spLocks noGrp="1"/>
          </p:cNvSpPr>
          <p:nvPr>
            <p:ph type="sldNum" sz="quarter" idx="5"/>
          </p:nvPr>
        </p:nvSpPr>
        <p:spPr/>
        <p:txBody>
          <a:bodyPr/>
          <a:lstStyle/>
          <a:p>
            <a:fld id="{C227884D-8063-894A-9B96-2E8B250142EB}" type="slidenum">
              <a:rPr lang="it-IT" smtClean="0"/>
              <a:t>27</a:t>
            </a:fld>
            <a:endParaRPr lang="it-IT"/>
          </a:p>
        </p:txBody>
      </p:sp>
    </p:spTree>
    <p:extLst>
      <p:ext uri="{BB962C8B-B14F-4D97-AF65-F5344CB8AC3E}">
        <p14:creationId xmlns:p14="http://schemas.microsoft.com/office/powerpoint/2010/main" val="13169911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29</a:t>
            </a:fld>
            <a:endParaRPr lang="it-IT"/>
          </a:p>
        </p:txBody>
      </p:sp>
    </p:spTree>
    <p:extLst>
      <p:ext uri="{BB962C8B-B14F-4D97-AF65-F5344CB8AC3E}">
        <p14:creationId xmlns:p14="http://schemas.microsoft.com/office/powerpoint/2010/main" val="3621314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30</a:t>
            </a:fld>
            <a:endParaRPr lang="it-IT"/>
          </a:p>
        </p:txBody>
      </p:sp>
    </p:spTree>
    <p:extLst>
      <p:ext uri="{BB962C8B-B14F-4D97-AF65-F5344CB8AC3E}">
        <p14:creationId xmlns:p14="http://schemas.microsoft.com/office/powerpoint/2010/main" val="2412402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31</a:t>
            </a:fld>
            <a:endParaRPr lang="it-IT"/>
          </a:p>
        </p:txBody>
      </p:sp>
    </p:spTree>
    <p:extLst>
      <p:ext uri="{BB962C8B-B14F-4D97-AF65-F5344CB8AC3E}">
        <p14:creationId xmlns:p14="http://schemas.microsoft.com/office/powerpoint/2010/main" val="1300663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32</a:t>
            </a:fld>
            <a:endParaRPr lang="it-IT"/>
          </a:p>
        </p:txBody>
      </p:sp>
    </p:spTree>
    <p:extLst>
      <p:ext uri="{BB962C8B-B14F-4D97-AF65-F5344CB8AC3E}">
        <p14:creationId xmlns:p14="http://schemas.microsoft.com/office/powerpoint/2010/main" val="3787835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33</a:t>
            </a:fld>
            <a:endParaRPr lang="it-IT"/>
          </a:p>
        </p:txBody>
      </p:sp>
    </p:spTree>
    <p:extLst>
      <p:ext uri="{BB962C8B-B14F-4D97-AF65-F5344CB8AC3E}">
        <p14:creationId xmlns:p14="http://schemas.microsoft.com/office/powerpoint/2010/main" val="19955848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34</a:t>
            </a:fld>
            <a:endParaRPr lang="it-IT"/>
          </a:p>
        </p:txBody>
      </p:sp>
    </p:spTree>
    <p:extLst>
      <p:ext uri="{BB962C8B-B14F-4D97-AF65-F5344CB8AC3E}">
        <p14:creationId xmlns:p14="http://schemas.microsoft.com/office/powerpoint/2010/main" val="1084602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35</a:t>
            </a:fld>
            <a:endParaRPr lang="it-IT"/>
          </a:p>
        </p:txBody>
      </p:sp>
    </p:spTree>
    <p:extLst>
      <p:ext uri="{BB962C8B-B14F-4D97-AF65-F5344CB8AC3E}">
        <p14:creationId xmlns:p14="http://schemas.microsoft.com/office/powerpoint/2010/main" val="4230028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36</a:t>
            </a:fld>
            <a:endParaRPr lang="it-IT"/>
          </a:p>
        </p:txBody>
      </p:sp>
    </p:spTree>
    <p:extLst>
      <p:ext uri="{BB962C8B-B14F-4D97-AF65-F5344CB8AC3E}">
        <p14:creationId xmlns:p14="http://schemas.microsoft.com/office/powerpoint/2010/main" val="25112605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37</a:t>
            </a:fld>
            <a:endParaRPr lang="it-IT"/>
          </a:p>
        </p:txBody>
      </p:sp>
    </p:spTree>
    <p:extLst>
      <p:ext uri="{BB962C8B-B14F-4D97-AF65-F5344CB8AC3E}">
        <p14:creationId xmlns:p14="http://schemas.microsoft.com/office/powerpoint/2010/main" val="845215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5</a:t>
            </a:fld>
            <a:endParaRPr lang="it-IT"/>
          </a:p>
        </p:txBody>
      </p:sp>
    </p:spTree>
    <p:extLst>
      <p:ext uri="{BB962C8B-B14F-4D97-AF65-F5344CB8AC3E}">
        <p14:creationId xmlns:p14="http://schemas.microsoft.com/office/powerpoint/2010/main" val="1894568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38</a:t>
            </a:fld>
            <a:endParaRPr lang="it-IT"/>
          </a:p>
        </p:txBody>
      </p:sp>
    </p:spTree>
    <p:extLst>
      <p:ext uri="{BB962C8B-B14F-4D97-AF65-F5344CB8AC3E}">
        <p14:creationId xmlns:p14="http://schemas.microsoft.com/office/powerpoint/2010/main" val="3083754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a:t>E.g., If a household consumed eggs at breakfast and meat at lunch on the same day, this is considered as one day of animal protein consumption (meat, egg, fish). Similarly, if a household consumed bread every day in the past 7 days this is considered a 7 day of cereals consumption regardless if they consumed rice or any other cereal products or not  </a:t>
            </a:r>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40</a:t>
            </a:fld>
            <a:endParaRPr lang="it-IT"/>
          </a:p>
        </p:txBody>
      </p:sp>
    </p:spTree>
    <p:extLst>
      <p:ext uri="{BB962C8B-B14F-4D97-AF65-F5344CB8AC3E}">
        <p14:creationId xmlns:p14="http://schemas.microsoft.com/office/powerpoint/2010/main" val="27314933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C227884D-8063-894A-9B96-2E8B250142EB}" type="slidenum">
              <a:rPr lang="it-IT" smtClean="0"/>
              <a:t>41</a:t>
            </a:fld>
            <a:endParaRPr lang="it-IT"/>
          </a:p>
        </p:txBody>
      </p:sp>
    </p:spTree>
    <p:extLst>
      <p:ext uri="{BB962C8B-B14F-4D97-AF65-F5344CB8AC3E}">
        <p14:creationId xmlns:p14="http://schemas.microsoft.com/office/powerpoint/2010/main" val="19546055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42</a:t>
            </a:fld>
            <a:endParaRPr lang="it-IT"/>
          </a:p>
        </p:txBody>
      </p:sp>
    </p:spTree>
    <p:extLst>
      <p:ext uri="{BB962C8B-B14F-4D97-AF65-F5344CB8AC3E}">
        <p14:creationId xmlns:p14="http://schemas.microsoft.com/office/powerpoint/2010/main" val="3918311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43</a:t>
            </a:fld>
            <a:endParaRPr lang="it-IT"/>
          </a:p>
        </p:txBody>
      </p:sp>
    </p:spTree>
    <p:extLst>
      <p:ext uri="{BB962C8B-B14F-4D97-AF65-F5344CB8AC3E}">
        <p14:creationId xmlns:p14="http://schemas.microsoft.com/office/powerpoint/2010/main" val="1237448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44</a:t>
            </a:fld>
            <a:endParaRPr lang="it-IT"/>
          </a:p>
        </p:txBody>
      </p:sp>
    </p:spTree>
    <p:extLst>
      <p:ext uri="{BB962C8B-B14F-4D97-AF65-F5344CB8AC3E}">
        <p14:creationId xmlns:p14="http://schemas.microsoft.com/office/powerpoint/2010/main" val="12393300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dirty="0"/>
              <a:t>E.g., If a household reported consuming fish on a particular day in the last 7 days, then enumerators must probe to understand the quantities consumed. First by asking whether it was consumed by the majority of the household and if yes, then was it the main ingredient of the meal or used as a condiment? And can it be a stand-alone dish for the household? Or is it used to adjust the </a:t>
            </a:r>
            <a:r>
              <a:rPr lang="en-US" sz="1200" spc="60" dirty="0" err="1"/>
              <a:t>flavour</a:t>
            </a:r>
            <a:r>
              <a:rPr lang="en-US" sz="1200" spc="60" dirty="0"/>
              <a:t> of the meal? If used to adjust the </a:t>
            </a:r>
            <a:r>
              <a:rPr lang="en-US" sz="1200" spc="60" dirty="0" err="1"/>
              <a:t>flavour</a:t>
            </a:r>
            <a:r>
              <a:rPr lang="en-US" sz="1200" spc="60" dirty="0"/>
              <a:t> then it can only be reported under condiments. </a:t>
            </a:r>
            <a:endParaRPr lang="en-US" dirty="0"/>
          </a:p>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45</a:t>
            </a:fld>
            <a:endParaRPr lang="it-IT"/>
          </a:p>
        </p:txBody>
      </p:sp>
    </p:spTree>
    <p:extLst>
      <p:ext uri="{BB962C8B-B14F-4D97-AF65-F5344CB8AC3E}">
        <p14:creationId xmlns:p14="http://schemas.microsoft.com/office/powerpoint/2010/main" val="16962963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46</a:t>
            </a:fld>
            <a:endParaRPr lang="it-IT"/>
          </a:p>
        </p:txBody>
      </p:sp>
    </p:spTree>
    <p:extLst>
      <p:ext uri="{BB962C8B-B14F-4D97-AF65-F5344CB8AC3E}">
        <p14:creationId xmlns:p14="http://schemas.microsoft.com/office/powerpoint/2010/main" val="27295910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GB" sz="1200" dirty="0">
                <a:effectLst/>
                <a:latin typeface="Open Sans" panose="020B0606030504020204" pitchFamily="34" charset="0"/>
                <a:ea typeface="SimSun" panose="02010600030101010101" pitchFamily="2" charset="-122"/>
              </a:rPr>
              <a:t>During the enumerator training, discuss "</a:t>
            </a:r>
            <a:r>
              <a:rPr lang="en-GB" sz="1200" b="1" dirty="0">
                <a:effectLst/>
                <a:latin typeface="Open Sans" panose="020B0606030504020204" pitchFamily="34" charset="0"/>
                <a:ea typeface="SimSun" panose="02010600030101010101" pitchFamily="2" charset="-122"/>
              </a:rPr>
              <a:t>normal” consumption habits</a:t>
            </a:r>
            <a:r>
              <a:rPr lang="en-GB" sz="1200" dirty="0">
                <a:effectLst/>
                <a:latin typeface="Open Sans" panose="020B0606030504020204" pitchFamily="34" charset="0"/>
                <a:ea typeface="SimSun" panose="02010600030101010101" pitchFamily="2" charset="-122"/>
              </a:rPr>
              <a:t> by area and population group (e.g., religion, etc…) to enable enumerators to probe respondents properly regarding food consumption and spending. </a:t>
            </a:r>
            <a:endParaRPr lang="en-GB" sz="1200" dirty="0">
              <a:cs typeface="Calibri" panose="020F0502020204030204"/>
            </a:endParaRPr>
          </a:p>
        </p:txBody>
      </p:sp>
      <p:sp>
        <p:nvSpPr>
          <p:cNvPr id="4" name="Slide Number Placeholder 3"/>
          <p:cNvSpPr>
            <a:spLocks noGrp="1"/>
          </p:cNvSpPr>
          <p:nvPr>
            <p:ph type="sldNum" sz="quarter" idx="5"/>
          </p:nvPr>
        </p:nvSpPr>
        <p:spPr/>
        <p:txBody>
          <a:bodyPr/>
          <a:lstStyle/>
          <a:p>
            <a:fld id="{C227884D-8063-894A-9B96-2E8B250142EB}" type="slidenum">
              <a:rPr lang="it-IT" smtClean="0"/>
              <a:t>47</a:t>
            </a:fld>
            <a:endParaRPr lang="it-IT"/>
          </a:p>
        </p:txBody>
      </p:sp>
    </p:spTree>
    <p:extLst>
      <p:ext uri="{BB962C8B-B14F-4D97-AF65-F5344CB8AC3E}">
        <p14:creationId xmlns:p14="http://schemas.microsoft.com/office/powerpoint/2010/main" val="22763077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48</a:t>
            </a:fld>
            <a:endParaRPr lang="it-IT"/>
          </a:p>
        </p:txBody>
      </p:sp>
    </p:spTree>
    <p:extLst>
      <p:ext uri="{BB962C8B-B14F-4D97-AF65-F5344CB8AC3E}">
        <p14:creationId xmlns:p14="http://schemas.microsoft.com/office/powerpoint/2010/main" val="3605458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6</a:t>
            </a:fld>
            <a:endParaRPr lang="it-IT"/>
          </a:p>
        </p:txBody>
      </p:sp>
    </p:spTree>
    <p:extLst>
      <p:ext uri="{BB962C8B-B14F-4D97-AF65-F5344CB8AC3E}">
        <p14:creationId xmlns:p14="http://schemas.microsoft.com/office/powerpoint/2010/main" val="28087375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49</a:t>
            </a:fld>
            <a:endParaRPr lang="it-IT"/>
          </a:p>
        </p:txBody>
      </p:sp>
    </p:spTree>
    <p:extLst>
      <p:ext uri="{BB962C8B-B14F-4D97-AF65-F5344CB8AC3E}">
        <p14:creationId xmlns:p14="http://schemas.microsoft.com/office/powerpoint/2010/main" val="26834539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C1674-2F3B-970F-3CF6-7B27E2FD9F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5B86CD-2D27-D6D2-E723-2C253D49ED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A75BC6-C634-B581-4EE4-34FD36C3DF0C}"/>
              </a:ext>
            </a:extLst>
          </p:cNvPr>
          <p:cNvSpPr>
            <a:spLocks noGrp="1"/>
          </p:cNvSpPr>
          <p:nvPr>
            <p:ph type="body" idx="1"/>
          </p:nvPr>
        </p:nvSpPr>
        <p:spPr/>
        <p:txBody>
          <a:bodyPr/>
          <a:lstStyle/>
          <a:p>
            <a:r>
              <a:rPr lang="en-US">
                <a:cs typeface="Calibri"/>
              </a:rPr>
              <a:t>Let’s talk about the calculation per se now….and let’s start by clarifying something very important…</a:t>
            </a:r>
          </a:p>
          <a:p>
            <a:endParaRPr lang="en-US">
              <a:cs typeface="Calibri"/>
            </a:endParaRPr>
          </a:p>
          <a:p>
            <a:r>
              <a:rPr lang="en-US">
                <a:cs typeface="Calibri"/>
              </a:rPr>
              <a:t>…</a:t>
            </a:r>
          </a:p>
          <a:p>
            <a:endParaRPr lang="en-US">
              <a:cs typeface="Calibri"/>
            </a:endParaRPr>
          </a:p>
          <a:p>
            <a:r>
              <a:rPr lang="en-US">
                <a:cs typeface="Calibri"/>
              </a:rPr>
              <a:t>So how do you choose within each level? …</a:t>
            </a:r>
          </a:p>
        </p:txBody>
      </p:sp>
      <p:sp>
        <p:nvSpPr>
          <p:cNvPr id="4" name="Slide Number Placeholder 3">
            <a:extLst>
              <a:ext uri="{FF2B5EF4-FFF2-40B4-BE49-F238E27FC236}">
                <a16:creationId xmlns:a16="http://schemas.microsoft.com/office/drawing/2014/main" id="{46438C61-1DBE-C624-9C66-D178C93990D0}"/>
              </a:ext>
            </a:extLst>
          </p:cNvPr>
          <p:cNvSpPr>
            <a:spLocks noGrp="1"/>
          </p:cNvSpPr>
          <p:nvPr>
            <p:ph type="sldNum" sz="quarter" idx="5"/>
          </p:nvPr>
        </p:nvSpPr>
        <p:spPr/>
        <p:txBody>
          <a:bodyPr/>
          <a:lstStyle/>
          <a:p>
            <a:fld id="{C227884D-8063-894A-9B96-2E8B250142EB}" type="slidenum">
              <a:rPr lang="it-IT" smtClean="0"/>
              <a:t>50</a:t>
            </a:fld>
            <a:endParaRPr lang="it-IT"/>
          </a:p>
        </p:txBody>
      </p:sp>
    </p:spTree>
    <p:extLst>
      <p:ext uri="{BB962C8B-B14F-4D97-AF65-F5344CB8AC3E}">
        <p14:creationId xmlns:p14="http://schemas.microsoft.com/office/powerpoint/2010/main" val="37230514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51</a:t>
            </a:fld>
            <a:endParaRPr lang="it-IT"/>
          </a:p>
        </p:txBody>
      </p:sp>
    </p:spTree>
    <p:extLst>
      <p:ext uri="{BB962C8B-B14F-4D97-AF65-F5344CB8AC3E}">
        <p14:creationId xmlns:p14="http://schemas.microsoft.com/office/powerpoint/2010/main" val="38354879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52</a:t>
            </a:fld>
            <a:endParaRPr lang="it-IT"/>
          </a:p>
        </p:txBody>
      </p:sp>
    </p:spTree>
    <p:extLst>
      <p:ext uri="{BB962C8B-B14F-4D97-AF65-F5344CB8AC3E}">
        <p14:creationId xmlns:p14="http://schemas.microsoft.com/office/powerpoint/2010/main" val="29974076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54</a:t>
            </a:fld>
            <a:endParaRPr lang="it-IT"/>
          </a:p>
        </p:txBody>
      </p:sp>
    </p:spTree>
    <p:extLst>
      <p:ext uri="{BB962C8B-B14F-4D97-AF65-F5344CB8AC3E}">
        <p14:creationId xmlns:p14="http://schemas.microsoft.com/office/powerpoint/2010/main" val="19231900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57</a:t>
            </a:fld>
            <a:endParaRPr lang="it-IT"/>
          </a:p>
        </p:txBody>
      </p:sp>
    </p:spTree>
    <p:extLst>
      <p:ext uri="{BB962C8B-B14F-4D97-AF65-F5344CB8AC3E}">
        <p14:creationId xmlns:p14="http://schemas.microsoft.com/office/powerpoint/2010/main" val="21587851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If this opportunity is missed during the data cleaning phase, data analysts must ensure data quality through the triangulation of responses. Refer to the data quality assurance guidance note for more information. </a:t>
            </a:r>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58</a:t>
            </a:fld>
            <a:endParaRPr lang="it-IT"/>
          </a:p>
        </p:txBody>
      </p:sp>
    </p:spTree>
    <p:extLst>
      <p:ext uri="{BB962C8B-B14F-4D97-AF65-F5344CB8AC3E}">
        <p14:creationId xmlns:p14="http://schemas.microsoft.com/office/powerpoint/2010/main" val="5329791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59</a:t>
            </a:fld>
            <a:endParaRPr lang="it-IT"/>
          </a:p>
        </p:txBody>
      </p:sp>
    </p:spTree>
    <p:extLst>
      <p:ext uri="{BB962C8B-B14F-4D97-AF65-F5344CB8AC3E}">
        <p14:creationId xmlns:p14="http://schemas.microsoft.com/office/powerpoint/2010/main" val="22571853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61</a:t>
            </a:fld>
            <a:endParaRPr lang="it-IT"/>
          </a:p>
        </p:txBody>
      </p:sp>
    </p:spTree>
    <p:extLst>
      <p:ext uri="{BB962C8B-B14F-4D97-AF65-F5344CB8AC3E}">
        <p14:creationId xmlns:p14="http://schemas.microsoft.com/office/powerpoint/2010/main" val="10126553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62</a:t>
            </a:fld>
            <a:endParaRPr lang="it-IT"/>
          </a:p>
        </p:txBody>
      </p:sp>
    </p:spTree>
    <p:extLst>
      <p:ext uri="{BB962C8B-B14F-4D97-AF65-F5344CB8AC3E}">
        <p14:creationId xmlns:p14="http://schemas.microsoft.com/office/powerpoint/2010/main" val="3988544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a:t>
            </a:fld>
            <a:endParaRPr lang="it-IT"/>
          </a:p>
        </p:txBody>
      </p:sp>
    </p:spTree>
    <p:extLst>
      <p:ext uri="{BB962C8B-B14F-4D97-AF65-F5344CB8AC3E}">
        <p14:creationId xmlns:p14="http://schemas.microsoft.com/office/powerpoint/2010/main" val="10257326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ffffffff</a:t>
            </a:r>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63</a:t>
            </a:fld>
            <a:endParaRPr lang="it-IT"/>
          </a:p>
        </p:txBody>
      </p:sp>
    </p:spTree>
    <p:extLst>
      <p:ext uri="{BB962C8B-B14F-4D97-AF65-F5344CB8AC3E}">
        <p14:creationId xmlns:p14="http://schemas.microsoft.com/office/powerpoint/2010/main" val="41384222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64</a:t>
            </a:fld>
            <a:endParaRPr lang="it-IT"/>
          </a:p>
        </p:txBody>
      </p:sp>
    </p:spTree>
    <p:extLst>
      <p:ext uri="{BB962C8B-B14F-4D97-AF65-F5344CB8AC3E}">
        <p14:creationId xmlns:p14="http://schemas.microsoft.com/office/powerpoint/2010/main" val="15265453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65</a:t>
            </a:fld>
            <a:endParaRPr lang="it-IT"/>
          </a:p>
        </p:txBody>
      </p:sp>
    </p:spTree>
    <p:extLst>
      <p:ext uri="{BB962C8B-B14F-4D97-AF65-F5344CB8AC3E}">
        <p14:creationId xmlns:p14="http://schemas.microsoft.com/office/powerpoint/2010/main" val="11048946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66</a:t>
            </a:fld>
            <a:endParaRPr lang="it-IT"/>
          </a:p>
        </p:txBody>
      </p:sp>
    </p:spTree>
    <p:extLst>
      <p:ext uri="{BB962C8B-B14F-4D97-AF65-F5344CB8AC3E}">
        <p14:creationId xmlns:p14="http://schemas.microsoft.com/office/powerpoint/2010/main" val="9161636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67</a:t>
            </a:fld>
            <a:endParaRPr lang="it-IT"/>
          </a:p>
        </p:txBody>
      </p:sp>
    </p:spTree>
    <p:extLst>
      <p:ext uri="{BB962C8B-B14F-4D97-AF65-F5344CB8AC3E}">
        <p14:creationId xmlns:p14="http://schemas.microsoft.com/office/powerpoint/2010/main" val="603399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68</a:t>
            </a:fld>
            <a:endParaRPr lang="it-IT"/>
          </a:p>
        </p:txBody>
      </p:sp>
    </p:spTree>
    <p:extLst>
      <p:ext uri="{BB962C8B-B14F-4D97-AF65-F5344CB8AC3E}">
        <p14:creationId xmlns:p14="http://schemas.microsoft.com/office/powerpoint/2010/main" val="1447207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69</a:t>
            </a:fld>
            <a:endParaRPr lang="it-IT"/>
          </a:p>
        </p:txBody>
      </p:sp>
    </p:spTree>
    <p:extLst>
      <p:ext uri="{BB962C8B-B14F-4D97-AF65-F5344CB8AC3E}">
        <p14:creationId xmlns:p14="http://schemas.microsoft.com/office/powerpoint/2010/main" val="35834523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71</a:t>
            </a:fld>
            <a:endParaRPr lang="it-IT"/>
          </a:p>
        </p:txBody>
      </p:sp>
    </p:spTree>
    <p:extLst>
      <p:ext uri="{BB962C8B-B14F-4D97-AF65-F5344CB8AC3E}">
        <p14:creationId xmlns:p14="http://schemas.microsoft.com/office/powerpoint/2010/main" val="4500998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72</a:t>
            </a:fld>
            <a:endParaRPr lang="it-IT"/>
          </a:p>
        </p:txBody>
      </p:sp>
    </p:spTree>
    <p:extLst>
      <p:ext uri="{BB962C8B-B14F-4D97-AF65-F5344CB8AC3E}">
        <p14:creationId xmlns:p14="http://schemas.microsoft.com/office/powerpoint/2010/main" val="16683803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73</a:t>
            </a:fld>
            <a:endParaRPr lang="it-IT"/>
          </a:p>
        </p:txBody>
      </p:sp>
    </p:spTree>
    <p:extLst>
      <p:ext uri="{BB962C8B-B14F-4D97-AF65-F5344CB8AC3E}">
        <p14:creationId xmlns:p14="http://schemas.microsoft.com/office/powerpoint/2010/main" val="1676639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8</a:t>
            </a:fld>
            <a:endParaRPr lang="it-IT"/>
          </a:p>
        </p:txBody>
      </p:sp>
    </p:spTree>
    <p:extLst>
      <p:ext uri="{BB962C8B-B14F-4D97-AF65-F5344CB8AC3E}">
        <p14:creationId xmlns:p14="http://schemas.microsoft.com/office/powerpoint/2010/main" val="8422921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75</a:t>
            </a:fld>
            <a:endParaRPr lang="it-IT"/>
          </a:p>
        </p:txBody>
      </p:sp>
    </p:spTree>
    <p:extLst>
      <p:ext uri="{BB962C8B-B14F-4D97-AF65-F5344CB8AC3E}">
        <p14:creationId xmlns:p14="http://schemas.microsoft.com/office/powerpoint/2010/main" val="31348376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76</a:t>
            </a:fld>
            <a:endParaRPr lang="it-IT"/>
          </a:p>
        </p:txBody>
      </p:sp>
    </p:spTree>
    <p:extLst>
      <p:ext uri="{BB962C8B-B14F-4D97-AF65-F5344CB8AC3E}">
        <p14:creationId xmlns:p14="http://schemas.microsoft.com/office/powerpoint/2010/main" val="41828986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78</a:t>
            </a:fld>
            <a:endParaRPr lang="it-IT"/>
          </a:p>
        </p:txBody>
      </p:sp>
    </p:spTree>
    <p:extLst>
      <p:ext uri="{BB962C8B-B14F-4D97-AF65-F5344CB8AC3E}">
        <p14:creationId xmlns:p14="http://schemas.microsoft.com/office/powerpoint/2010/main" val="39099499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79</a:t>
            </a:fld>
            <a:endParaRPr lang="it-IT"/>
          </a:p>
        </p:txBody>
      </p:sp>
    </p:spTree>
    <p:extLst>
      <p:ext uri="{BB962C8B-B14F-4D97-AF65-F5344CB8AC3E}">
        <p14:creationId xmlns:p14="http://schemas.microsoft.com/office/powerpoint/2010/main" val="9182955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80</a:t>
            </a:fld>
            <a:endParaRPr lang="it-IT"/>
          </a:p>
        </p:txBody>
      </p:sp>
    </p:spTree>
    <p:extLst>
      <p:ext uri="{BB962C8B-B14F-4D97-AF65-F5344CB8AC3E}">
        <p14:creationId xmlns:p14="http://schemas.microsoft.com/office/powerpoint/2010/main" val="42774907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82</a:t>
            </a:fld>
            <a:endParaRPr lang="it-IT"/>
          </a:p>
        </p:txBody>
      </p:sp>
    </p:spTree>
    <p:extLst>
      <p:ext uri="{BB962C8B-B14F-4D97-AF65-F5344CB8AC3E}">
        <p14:creationId xmlns:p14="http://schemas.microsoft.com/office/powerpoint/2010/main" val="87644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9</a:t>
            </a:fld>
            <a:endParaRPr lang="it-IT"/>
          </a:p>
        </p:txBody>
      </p:sp>
    </p:spTree>
    <p:extLst>
      <p:ext uri="{BB962C8B-B14F-4D97-AF65-F5344CB8AC3E}">
        <p14:creationId xmlns:p14="http://schemas.microsoft.com/office/powerpoint/2010/main" val="2665701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C227884D-8063-894A-9B96-2E8B250142EB}" type="slidenum">
              <a:rPr lang="it-IT" smtClean="0"/>
              <a:t>10</a:t>
            </a:fld>
            <a:endParaRPr lang="it-IT"/>
          </a:p>
        </p:txBody>
      </p:sp>
    </p:spTree>
    <p:extLst>
      <p:ext uri="{BB962C8B-B14F-4D97-AF65-F5344CB8AC3E}">
        <p14:creationId xmlns:p14="http://schemas.microsoft.com/office/powerpoint/2010/main" val="1794989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11</a:t>
            </a:fld>
            <a:endParaRPr lang="it-IT"/>
          </a:p>
        </p:txBody>
      </p:sp>
    </p:spTree>
    <p:extLst>
      <p:ext uri="{BB962C8B-B14F-4D97-AF65-F5344CB8AC3E}">
        <p14:creationId xmlns:p14="http://schemas.microsoft.com/office/powerpoint/2010/main" val="599007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763591BB-DB01-D043-A519-067963333EAA}"/>
              </a:ext>
            </a:extLst>
          </p:cNvPr>
          <p:cNvPicPr>
            <a:picLocks noChangeAspect="1"/>
          </p:cNvPicPr>
          <p:nvPr userDrawn="1"/>
        </p:nvPicPr>
        <p:blipFill>
          <a:blip r:embed="rId2"/>
          <a:stretch>
            <a:fillRect/>
          </a:stretch>
        </p:blipFill>
        <p:spPr>
          <a:xfrm>
            <a:off x="10480232" y="643259"/>
            <a:ext cx="991329" cy="2648265"/>
          </a:xfrm>
          <a:prstGeom prst="rect">
            <a:avLst/>
          </a:prstGeom>
        </p:spPr>
      </p:pic>
    </p:spTree>
    <p:extLst>
      <p:ext uri="{BB962C8B-B14F-4D97-AF65-F5344CB8AC3E}">
        <p14:creationId xmlns:p14="http://schemas.microsoft.com/office/powerpoint/2010/main" val="153696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846311" y="664870"/>
            <a:ext cx="10542124" cy="1152000"/>
          </a:xfrm>
          <a:prstGeom prst="rect">
            <a:avLst/>
          </a:prstGeo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it-IT"/>
              <a:t>Click to </a:t>
            </a:r>
            <a:r>
              <a:rPr lang="it-IT" err="1"/>
              <a:t>insert</a:t>
            </a:r>
            <a:r>
              <a:rPr lang="it-IT"/>
              <a:t> </a:t>
            </a:r>
            <a:r>
              <a:rPr lang="it-IT" err="1"/>
              <a:t>title</a:t>
            </a:r>
            <a:endParaRPr lang="it-IT"/>
          </a:p>
        </p:txBody>
      </p:sp>
      <p:sp>
        <p:nvSpPr>
          <p:cNvPr id="3" name="Segnaposto contenuto 2"/>
          <p:cNvSpPr>
            <a:spLocks noGrp="1"/>
          </p:cNvSpPr>
          <p:nvPr>
            <p:ph idx="1" hasCustomPrompt="1"/>
          </p:nvPr>
        </p:nvSpPr>
        <p:spPr>
          <a:xfrm>
            <a:off x="846312" y="1919941"/>
            <a:ext cx="10542124" cy="4100053"/>
          </a:xfrm>
        </p:spPr>
        <p:txBody>
          <a:bodyPr>
            <a:noAutofit/>
          </a:bodyPr>
          <a:lstStyle>
            <a:lvl1pPr marL="342900" indent="-342900">
              <a:lnSpc>
                <a:spcPct val="100000"/>
              </a:lnSpc>
              <a:buClr>
                <a:srgbClr val="0070BA"/>
              </a:buClr>
              <a:buFont typeface="Arial" charset="0"/>
              <a:buChar char="•"/>
              <a:defRPr baseline="0"/>
            </a:lvl1pPr>
            <a:lvl2pPr marL="742950" indent="-285750">
              <a:lnSpc>
                <a:spcPct val="100000"/>
              </a:lnSpc>
              <a:buClr>
                <a:srgbClr val="0070BA"/>
              </a:buClr>
              <a:buFont typeface="Arial" charset="0"/>
              <a:buChar char="•"/>
              <a:defRPr baseline="0"/>
            </a:lvl2pPr>
            <a:lvl3pPr marL="1200150" indent="-285750">
              <a:lnSpc>
                <a:spcPct val="100000"/>
              </a:lnSpc>
              <a:buClr>
                <a:srgbClr val="0070BA"/>
              </a:buClr>
              <a:buFont typeface="Arial" charset="0"/>
              <a:buChar char="•"/>
              <a:defRPr baseline="0"/>
            </a:lvl3pPr>
            <a:lvl4pPr marL="1657350" indent="-285750">
              <a:lnSpc>
                <a:spcPct val="100000"/>
              </a:lnSpc>
              <a:buClr>
                <a:srgbClr val="0070BA"/>
              </a:buClr>
              <a:buFont typeface="Arial" charset="0"/>
              <a:buChar char="•"/>
              <a:defRPr/>
            </a:lvl4pPr>
            <a:lvl5pPr marL="2114550" indent="-285750">
              <a:lnSpc>
                <a:spcPct val="100000"/>
              </a:lnSpc>
              <a:buClr>
                <a:srgbClr val="0070BA"/>
              </a:buClr>
              <a:buFont typeface="Arial" charset="0"/>
              <a:buChar char="•"/>
              <a:defRPr/>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6" name="Segnaposto numero diapositiva 5"/>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7" name="Immagine 6"/>
          <p:cNvPicPr>
            <a:picLocks noChangeAspect="1"/>
          </p:cNvPicPr>
          <p:nvPr/>
        </p:nvPicPr>
        <p:blipFill>
          <a:blip r:embed="rId2"/>
          <a:srcRect/>
          <a:stretch/>
        </p:blipFill>
        <p:spPr>
          <a:xfrm>
            <a:off x="503066" y="5663048"/>
            <a:ext cx="1625642" cy="797675"/>
          </a:xfrm>
          <a:prstGeom prst="rect">
            <a:avLst/>
          </a:prstGeom>
        </p:spPr>
      </p:pic>
    </p:spTree>
    <p:extLst>
      <p:ext uri="{BB962C8B-B14F-4D97-AF65-F5344CB8AC3E}">
        <p14:creationId xmlns:p14="http://schemas.microsoft.com/office/powerpoint/2010/main" val="2145421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olo e contenuto">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7" name="Immagine 6"/>
          <p:cNvPicPr>
            <a:picLocks noChangeAspect="1"/>
          </p:cNvPicPr>
          <p:nvPr/>
        </p:nvPicPr>
        <p:blipFill>
          <a:blip r:embed="rId2"/>
          <a:srcRect/>
          <a:stretch/>
        </p:blipFill>
        <p:spPr>
          <a:xfrm>
            <a:off x="503066" y="5663048"/>
            <a:ext cx="1625642" cy="797675"/>
          </a:xfrm>
          <a:prstGeom prst="rect">
            <a:avLst/>
          </a:prstGeom>
        </p:spPr>
      </p:pic>
    </p:spTree>
    <p:extLst>
      <p:ext uri="{BB962C8B-B14F-4D97-AF65-F5344CB8AC3E}">
        <p14:creationId xmlns:p14="http://schemas.microsoft.com/office/powerpoint/2010/main" val="3407099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3" name="Segnaposto contenuto 2"/>
          <p:cNvSpPr>
            <a:spLocks noGrp="1"/>
          </p:cNvSpPr>
          <p:nvPr>
            <p:ph sz="half" idx="1" hasCustomPrompt="1"/>
          </p:nvPr>
        </p:nvSpPr>
        <p:spPr>
          <a:xfrm>
            <a:off x="539999" y="1795071"/>
            <a:ext cx="5460945" cy="4100053"/>
          </a:xfrm>
        </p:spPr>
        <p:txBody>
          <a:bodyPr>
            <a:noAutofit/>
          </a:bodyPr>
          <a:lstStyle>
            <a:lvl1pPr marL="228600" indent="-228600">
              <a:lnSpc>
                <a:spcPct val="100000"/>
              </a:lnSpc>
              <a:buClr>
                <a:srgbClr val="0070BA"/>
              </a:buClr>
              <a:buFont typeface="Arial" charset="0"/>
              <a:buChar char="•"/>
              <a:defRPr sz="1800" spc="60" baseline="0"/>
            </a:lvl1pPr>
            <a:lvl2pPr marL="685800" indent="-228600">
              <a:lnSpc>
                <a:spcPct val="100000"/>
              </a:lnSpc>
              <a:buClr>
                <a:srgbClr val="0070BA"/>
              </a:buClr>
              <a:buFont typeface="Arial" charset="0"/>
              <a:buChar char="•"/>
              <a:defRPr sz="1600" spc="60" baseline="0"/>
            </a:lvl2pPr>
            <a:lvl3pPr marL="1143000" indent="-228600">
              <a:lnSpc>
                <a:spcPct val="100000"/>
              </a:lnSpc>
              <a:buClr>
                <a:srgbClr val="0070BA"/>
              </a:buClr>
              <a:buFont typeface="Arial" charset="0"/>
              <a:buChar char="•"/>
              <a:defRPr sz="1400" spc="60" baseline="0"/>
            </a:lvl3pPr>
            <a:lvl4pPr marL="1600200" indent="-228600">
              <a:lnSpc>
                <a:spcPct val="100000"/>
              </a:lnSpc>
              <a:buClr>
                <a:srgbClr val="0070BA"/>
              </a:buClr>
              <a:buFont typeface="Arial" charset="0"/>
              <a:buChar char="•"/>
              <a:defRPr sz="1200" spc="60" baseline="0"/>
            </a:lvl4pPr>
            <a:lvl5pPr marL="2057400" indent="-228600">
              <a:lnSpc>
                <a:spcPct val="100000"/>
              </a:lnSpc>
              <a:buClr>
                <a:srgbClr val="0070BA"/>
              </a:buClr>
              <a:buFont typeface="Arial" charset="0"/>
              <a:buChar char="•"/>
              <a:defRPr sz="1200" spc="60" baseline="0"/>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4" name="Segnaposto contenuto 3"/>
          <p:cNvSpPr>
            <a:spLocks noGrp="1"/>
          </p:cNvSpPr>
          <p:nvPr>
            <p:ph sz="half" idx="2" hasCustomPrompt="1"/>
          </p:nvPr>
        </p:nvSpPr>
        <p:spPr>
          <a:xfrm>
            <a:off x="6078019" y="1795071"/>
            <a:ext cx="5513982" cy="4100053"/>
          </a:xfrm>
        </p:spPr>
        <p:txBody>
          <a:bodyPr>
            <a:noAutofit/>
          </a:bodyPr>
          <a:lstStyle>
            <a:lvl1pPr marL="228600" indent="-228600">
              <a:lnSpc>
                <a:spcPct val="100000"/>
              </a:lnSpc>
              <a:buClr>
                <a:srgbClr val="0070BA"/>
              </a:buClr>
              <a:buFont typeface="Arial" charset="0"/>
              <a:buChar char="•"/>
              <a:defRPr/>
            </a:lvl1pPr>
            <a:lvl2pPr marL="685800" indent="-228600">
              <a:lnSpc>
                <a:spcPct val="100000"/>
              </a:lnSpc>
              <a:buClr>
                <a:srgbClr val="0070BA"/>
              </a:buClr>
              <a:buFont typeface="Arial" charset="0"/>
              <a:buChar char="•"/>
              <a:defRPr/>
            </a:lvl2pPr>
            <a:lvl3pPr marL="1143000" indent="-228600">
              <a:lnSpc>
                <a:spcPct val="100000"/>
              </a:lnSpc>
              <a:buClr>
                <a:srgbClr val="0070BA"/>
              </a:buClr>
              <a:buFont typeface="Arial" charset="0"/>
              <a:buChar char="•"/>
              <a:defRPr/>
            </a:lvl3pPr>
            <a:lvl4pPr marL="1600200" indent="-228600">
              <a:lnSpc>
                <a:spcPct val="100000"/>
              </a:lnSpc>
              <a:buClr>
                <a:srgbClr val="0070BA"/>
              </a:buClr>
              <a:buFont typeface="Arial" charset="0"/>
              <a:buChar char="•"/>
              <a:defRPr/>
            </a:lvl4pPr>
            <a:lvl5pPr marL="2057400" indent="-228600">
              <a:lnSpc>
                <a:spcPct val="100000"/>
              </a:lnSpc>
              <a:buClr>
                <a:srgbClr val="0070BA"/>
              </a:buClr>
              <a:buFont typeface="Arial" charset="0"/>
              <a:buChar char="•"/>
              <a:defRPr/>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8" name="Segnaposto numero diapositiva 5">
            <a:extLst>
              <a:ext uri="{FF2B5EF4-FFF2-40B4-BE49-F238E27FC236}">
                <a16:creationId xmlns:a16="http://schemas.microsoft.com/office/drawing/2014/main" id="{423F2EF9-E3A7-7C43-99DB-3D909AA2C805}"/>
              </a:ext>
            </a:extLst>
          </p:cNvPr>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10" name="Immagine 6">
            <a:extLst>
              <a:ext uri="{FF2B5EF4-FFF2-40B4-BE49-F238E27FC236}">
                <a16:creationId xmlns:a16="http://schemas.microsoft.com/office/drawing/2014/main" id="{C72777E0-737A-CE4D-97A6-44B3AB1E5235}"/>
              </a:ext>
            </a:extLst>
          </p:cNvPr>
          <p:cNvPicPr>
            <a:picLocks noChangeAspect="1"/>
          </p:cNvPicPr>
          <p:nvPr userDrawn="1"/>
        </p:nvPicPr>
        <p:blipFill>
          <a:blip r:embed="rId2"/>
          <a:srcRect/>
          <a:stretch/>
        </p:blipFill>
        <p:spPr>
          <a:xfrm>
            <a:off x="503066" y="5663048"/>
            <a:ext cx="1625642" cy="797675"/>
          </a:xfrm>
          <a:prstGeom prst="rect">
            <a:avLst/>
          </a:prstGeom>
        </p:spPr>
      </p:pic>
      <p:sp>
        <p:nvSpPr>
          <p:cNvPr id="7" name="Title 3">
            <a:extLst>
              <a:ext uri="{FF2B5EF4-FFF2-40B4-BE49-F238E27FC236}">
                <a16:creationId xmlns:a16="http://schemas.microsoft.com/office/drawing/2014/main" id="{45E43B2A-AD48-1C47-BB21-AA2602857130}"/>
              </a:ext>
            </a:extLst>
          </p:cNvPr>
          <p:cNvSpPr txBox="1">
            <a:spLocks/>
          </p:cNvSpPr>
          <p:nvPr userDrawn="1"/>
        </p:nvSpPr>
        <p:spPr>
          <a:xfrm>
            <a:off x="717181" y="716415"/>
            <a:ext cx="11052002" cy="66255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spc="60" baseline="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sz="3600" b="0" kern="1400" spc="230">
                <a:solidFill>
                  <a:schemeClr val="tx1"/>
                </a:solidFill>
                <a:latin typeface="HALDEN SOLID" pitchFamily="2" charset="0"/>
              </a:rPr>
              <a:t>Slide title lorem ipsum </a:t>
            </a:r>
            <a:r>
              <a:rPr lang="en-GB" sz="3600" b="0" kern="1400" spc="230" err="1">
                <a:solidFill>
                  <a:schemeClr val="tx1"/>
                </a:solidFill>
                <a:latin typeface="HALDEN SOLID" pitchFamily="2" charset="0"/>
              </a:rPr>
              <a:t>dolor</a:t>
            </a:r>
            <a:endParaRPr lang="en-GB" sz="3600" b="0" kern="1400" spc="230">
              <a:solidFill>
                <a:schemeClr val="tx1"/>
              </a:solidFill>
              <a:latin typeface="HALDEN SOLID" pitchFamily="2" charset="0"/>
            </a:endParaRPr>
          </a:p>
        </p:txBody>
      </p:sp>
    </p:spTree>
    <p:extLst>
      <p:ext uri="{BB962C8B-B14F-4D97-AF65-F5344CB8AC3E}">
        <p14:creationId xmlns:p14="http://schemas.microsoft.com/office/powerpoint/2010/main" val="92110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ue contenuti">
    <p:spTree>
      <p:nvGrpSpPr>
        <p:cNvPr id="1" name=""/>
        <p:cNvGrpSpPr/>
        <p:nvPr/>
      </p:nvGrpSpPr>
      <p:grpSpPr>
        <a:xfrm>
          <a:off x="0" y="0"/>
          <a:ext cx="0" cy="0"/>
          <a:chOff x="0" y="0"/>
          <a:chExt cx="0" cy="0"/>
        </a:xfrm>
      </p:grpSpPr>
      <p:sp>
        <p:nvSpPr>
          <p:cNvPr id="3" name="Segnaposto contenuto 2"/>
          <p:cNvSpPr>
            <a:spLocks noGrp="1"/>
          </p:cNvSpPr>
          <p:nvPr>
            <p:ph sz="half" idx="1" hasCustomPrompt="1"/>
          </p:nvPr>
        </p:nvSpPr>
        <p:spPr>
          <a:xfrm>
            <a:off x="539999" y="1795071"/>
            <a:ext cx="5460945" cy="4100053"/>
          </a:xfrm>
        </p:spPr>
        <p:txBody>
          <a:bodyPr>
            <a:noAutofit/>
          </a:bodyPr>
          <a:lstStyle>
            <a:lvl1pPr marL="228600" indent="-228600">
              <a:lnSpc>
                <a:spcPct val="100000"/>
              </a:lnSpc>
              <a:buClr>
                <a:srgbClr val="0070BA"/>
              </a:buClr>
              <a:buFont typeface="Arial" charset="0"/>
              <a:buChar char="•"/>
              <a:defRPr sz="1800" spc="60" baseline="0"/>
            </a:lvl1pPr>
            <a:lvl2pPr marL="685800" indent="-228600">
              <a:lnSpc>
                <a:spcPct val="100000"/>
              </a:lnSpc>
              <a:buClr>
                <a:srgbClr val="0070BA"/>
              </a:buClr>
              <a:buFont typeface="Arial" charset="0"/>
              <a:buChar char="•"/>
              <a:defRPr sz="1600" spc="60" baseline="0"/>
            </a:lvl2pPr>
            <a:lvl3pPr marL="1143000" indent="-228600">
              <a:lnSpc>
                <a:spcPct val="100000"/>
              </a:lnSpc>
              <a:buClr>
                <a:srgbClr val="0070BA"/>
              </a:buClr>
              <a:buFont typeface="Arial" charset="0"/>
              <a:buChar char="•"/>
              <a:defRPr sz="1400" spc="60" baseline="0"/>
            </a:lvl3pPr>
            <a:lvl4pPr marL="1600200" indent="-228600">
              <a:lnSpc>
                <a:spcPct val="100000"/>
              </a:lnSpc>
              <a:buClr>
                <a:srgbClr val="0070BA"/>
              </a:buClr>
              <a:buFont typeface="Arial" charset="0"/>
              <a:buChar char="•"/>
              <a:defRPr sz="1200" spc="60" baseline="0"/>
            </a:lvl4pPr>
            <a:lvl5pPr marL="2057400" indent="-228600">
              <a:lnSpc>
                <a:spcPct val="100000"/>
              </a:lnSpc>
              <a:buClr>
                <a:srgbClr val="0070BA"/>
              </a:buClr>
              <a:buFont typeface="Arial" charset="0"/>
              <a:buChar char="•"/>
              <a:defRPr sz="1200" spc="60" baseline="0"/>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5" name="Picture Placeholder 4">
            <a:extLst>
              <a:ext uri="{FF2B5EF4-FFF2-40B4-BE49-F238E27FC236}">
                <a16:creationId xmlns:a16="http://schemas.microsoft.com/office/drawing/2014/main" id="{D29D93D5-8F53-3444-8F3E-BBF377575DA2}"/>
              </a:ext>
            </a:extLst>
          </p:cNvPr>
          <p:cNvSpPr>
            <a:spLocks noGrp="1"/>
          </p:cNvSpPr>
          <p:nvPr>
            <p:ph type="pic" sz="quarter" idx="13"/>
          </p:nvPr>
        </p:nvSpPr>
        <p:spPr>
          <a:xfrm>
            <a:off x="6194425" y="1795463"/>
            <a:ext cx="5397500" cy="4098925"/>
          </a:xfrm>
        </p:spPr>
        <p:txBody>
          <a:bodyPr/>
          <a:lstStyle/>
          <a:p>
            <a:r>
              <a:rPr lang="en-GB"/>
              <a:t>Click icon to add picture</a:t>
            </a:r>
            <a:endParaRPr lang="it-IT"/>
          </a:p>
        </p:txBody>
      </p:sp>
      <p:sp>
        <p:nvSpPr>
          <p:cNvPr id="8" name="Segnaposto numero diapositiva 5">
            <a:extLst>
              <a:ext uri="{FF2B5EF4-FFF2-40B4-BE49-F238E27FC236}">
                <a16:creationId xmlns:a16="http://schemas.microsoft.com/office/drawing/2014/main" id="{592D85CC-EB0C-D645-85D6-3DB77E029306}"/>
              </a:ext>
            </a:extLst>
          </p:cNvPr>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10" name="Immagine 6">
            <a:extLst>
              <a:ext uri="{FF2B5EF4-FFF2-40B4-BE49-F238E27FC236}">
                <a16:creationId xmlns:a16="http://schemas.microsoft.com/office/drawing/2014/main" id="{EE9D2174-1656-564C-9C34-210AF0606E51}"/>
              </a:ext>
            </a:extLst>
          </p:cNvPr>
          <p:cNvPicPr>
            <a:picLocks noChangeAspect="1"/>
          </p:cNvPicPr>
          <p:nvPr userDrawn="1"/>
        </p:nvPicPr>
        <p:blipFill>
          <a:blip r:embed="rId2"/>
          <a:srcRect/>
          <a:stretch/>
        </p:blipFill>
        <p:spPr>
          <a:xfrm>
            <a:off x="503066" y="5663048"/>
            <a:ext cx="1625642" cy="797675"/>
          </a:xfrm>
          <a:prstGeom prst="rect">
            <a:avLst/>
          </a:prstGeom>
        </p:spPr>
      </p:pic>
      <p:sp>
        <p:nvSpPr>
          <p:cNvPr id="7" name="Title 3">
            <a:extLst>
              <a:ext uri="{FF2B5EF4-FFF2-40B4-BE49-F238E27FC236}">
                <a16:creationId xmlns:a16="http://schemas.microsoft.com/office/drawing/2014/main" id="{622D786E-D5DB-B346-B2FA-981C681ADAA2}"/>
              </a:ext>
            </a:extLst>
          </p:cNvPr>
          <p:cNvSpPr txBox="1">
            <a:spLocks/>
          </p:cNvSpPr>
          <p:nvPr userDrawn="1"/>
        </p:nvSpPr>
        <p:spPr>
          <a:xfrm>
            <a:off x="717181" y="716415"/>
            <a:ext cx="11052002" cy="66255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spc="60" baseline="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sz="3600" b="0" kern="1400" spc="230">
                <a:solidFill>
                  <a:schemeClr val="tx1"/>
                </a:solidFill>
                <a:latin typeface="HALDEN SOLID" pitchFamily="2" charset="0"/>
              </a:rPr>
              <a:t>Slide title lorem ipsum </a:t>
            </a:r>
            <a:r>
              <a:rPr lang="en-GB" sz="3600" b="0" kern="1400" spc="230" err="1">
                <a:solidFill>
                  <a:schemeClr val="tx1"/>
                </a:solidFill>
                <a:latin typeface="HALDEN SOLID" pitchFamily="2" charset="0"/>
              </a:rPr>
              <a:t>dolor</a:t>
            </a:r>
            <a:endParaRPr lang="en-GB" sz="3600" b="0" kern="1400" spc="230">
              <a:solidFill>
                <a:schemeClr val="tx1"/>
              </a:solidFill>
              <a:latin typeface="HALDEN SOLID" pitchFamily="2" charset="0"/>
            </a:endParaRPr>
          </a:p>
        </p:txBody>
      </p:sp>
    </p:spTree>
    <p:extLst>
      <p:ext uri="{BB962C8B-B14F-4D97-AF65-F5344CB8AC3E}">
        <p14:creationId xmlns:p14="http://schemas.microsoft.com/office/powerpoint/2010/main" val="31357427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973394" y="1732935"/>
            <a:ext cx="10667744" cy="4444027"/>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7637761" y="6227991"/>
            <a:ext cx="2743200" cy="365125"/>
          </a:xfrm>
          <a:prstGeom prst="rect">
            <a:avLst/>
          </a:prstGeom>
        </p:spPr>
        <p:txBody>
          <a:bodyPr vert="horz" lIns="91440" tIns="45720" rIns="91440" bIns="45720" rtlCol="0" anchor="t"/>
          <a:lstStyle>
            <a:lvl1pPr algn="r">
              <a:defRPr sz="1200" b="0" i="0">
                <a:solidFill>
                  <a:srgbClr val="0070BA"/>
                </a:solidFill>
                <a:latin typeface="Open Sans" charset="0"/>
                <a:ea typeface="Open Sans" charset="0"/>
                <a:cs typeface="Open Sans" charset="0"/>
              </a:defRPr>
            </a:lvl1pPr>
          </a:lstStyle>
          <a:p>
            <a:r>
              <a:rPr lang="it-IT"/>
              <a:t>Year Month</a:t>
            </a:r>
          </a:p>
        </p:txBody>
      </p:sp>
      <p:sp>
        <p:nvSpPr>
          <p:cNvPr id="6" name="Segnaposto numero diapositiva 5"/>
          <p:cNvSpPr>
            <a:spLocks noGrp="1"/>
          </p:cNvSpPr>
          <p:nvPr>
            <p:ph type="sldNum" sz="quarter" idx="4"/>
          </p:nvPr>
        </p:nvSpPr>
        <p:spPr>
          <a:xfrm>
            <a:off x="10711542" y="6227991"/>
            <a:ext cx="1027267" cy="365125"/>
          </a:xfrm>
          <a:prstGeom prst="rect">
            <a:avLst/>
          </a:prstGeom>
        </p:spPr>
        <p:txBody>
          <a:bodyPr vert="horz" lIns="91440" tIns="45720" rIns="91440" bIns="45720" rtlCol="0" anchor="t"/>
          <a:lstStyle>
            <a:lvl1pPr algn="r">
              <a:defRPr sz="1200" b="1" i="0">
                <a:solidFill>
                  <a:srgbClr val="0070BA"/>
                </a:solidFill>
                <a:latin typeface="Open Sans" charset="0"/>
                <a:ea typeface="Open Sans" charset="0"/>
                <a:cs typeface="Open Sans" charset="0"/>
              </a:defRPr>
            </a:lvl1pPr>
          </a:lstStyle>
          <a:p>
            <a:fld id="{2026EB2A-1F26-4143-92A6-3B752CD465DB}" type="slidenum">
              <a:rPr lang="it-IT" smtClean="0"/>
              <a:pPr/>
              <a:t>‹#›</a:t>
            </a:fld>
            <a:endParaRPr lang="it-IT"/>
          </a:p>
        </p:txBody>
      </p:sp>
      <p:sp>
        <p:nvSpPr>
          <p:cNvPr id="5" name="Title Placeholder 4"/>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81842462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4" r:id="rId3"/>
    <p:sldLayoutId id="2147483672" r:id="rId4"/>
    <p:sldLayoutId id="2147483673" r:id="rId5"/>
  </p:sldLayoutIdLst>
  <p:hf sldNum="0" hdr="0" ftr="0"/>
  <p:txStyles>
    <p:titleStyle>
      <a:lvl1pPr algn="l" defTabSz="914400" rtl="0" eaLnBrk="1" latinLnBrk="0" hangingPunct="1">
        <a:lnSpc>
          <a:spcPct val="90000"/>
        </a:lnSpc>
        <a:spcBef>
          <a:spcPct val="0"/>
        </a:spcBef>
        <a:buNone/>
        <a:defRPr sz="3000" b="1" i="0" kern="1200">
          <a:solidFill>
            <a:srgbClr val="0070BA"/>
          </a:solidFill>
          <a:latin typeface="Open Sans" charset="0"/>
          <a:ea typeface="Open Sans" charset="0"/>
          <a:cs typeface="Open Sans" charset="0"/>
        </a:defRPr>
      </a:lvl1pPr>
    </p:titleStyle>
    <p:body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p15:clr>
            <a:srgbClr val="F26B43"/>
          </p15:clr>
        </p15:guide>
        <p15:guide id="2" pos="7333">
          <p15:clr>
            <a:srgbClr val="F26B43"/>
          </p15:clr>
        </p15:guide>
        <p15:guide id="3" pos="688">
          <p15:clr>
            <a:srgbClr val="F26B43"/>
          </p15:clr>
        </p15:guide>
        <p15:guide id="4" orient="horz" pos="334">
          <p15:clr>
            <a:srgbClr val="F26B43"/>
          </p15:clr>
        </p15:guide>
        <p15:guide id="5" orient="horz" pos="11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6.sv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7.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17.svg"/></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resources.vam.wfp.org/data-analysis/quantitative/food-security/household-dietary-diversity-score-hdd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resources.vam.wfp.org/data-analysis/quantitative/food-security/food-consumption-score-nutritional-quality-analysis" TargetMode="External"/><Relationship Id="rId4" Type="http://schemas.openxmlformats.org/officeDocument/2006/relationships/hyperlink" Target="https://resources.vam.wfp.org/data-analysis/quantitative/food-security/reduced-coping-strategies-index"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6.sv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s://www.surveydesigner.vam.wfp.org/design/survey"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surveydesigner.vam.wfp.org/design/survey"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www.surveydesigner.vam.wfp.or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37.svg"/><Relationship Id="rId4" Type="http://schemas.openxmlformats.org/officeDocument/2006/relationships/image" Target="../media/image36.png"/></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7.xml.rels><?xml version="1.0" encoding="UTF-8" standalone="yes"?>
<Relationships xmlns="http://schemas.openxmlformats.org/package/2006/relationships"><Relationship Id="rId3" Type="http://schemas.openxmlformats.org/officeDocument/2006/relationships/hyperlink" Target="https://resources.vam.wfp.org/data-analysis/quantitative/food-security/technical-guidance-for-the-consolidated-approach-for-reporting-indicators-of-food-security-cari"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hyperlink" Target="https://www.ipcinfo.org/ipc-manual-interactive/ipc-acute-food-insecurity-protocols/function-2-classify-severity-and-identify-key-drivers/protocol-22-compare-evidence-against-the-ipc-acute-food-insecurity-reference-table/en/" TargetMode="Externa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3.xml"/></Relationships>
</file>

<file path=ppt/slides/_rels/slide7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hyperlink" Target="https://github.com/WFP-VAM/RAMResourcesScripts/tree/dev/Indicators/Food-consumption-score"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6.xml.rels><?xml version="1.0" encoding="UTF-8" standalone="yes"?>
<Relationships xmlns="http://schemas.openxmlformats.org/package/2006/relationships"><Relationship Id="rId3" Type="http://schemas.openxmlformats.org/officeDocument/2006/relationships/hyperlink" Target="https://github.com/WFP-VAM/RAMResourcesScripts/tree/dev/Indicators/Food-consumption-sources"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hyperlink" Target="https://resources.vam.wfp.org/data-analysis/quantitative/food-security/food-consumption-score-nutritional-quality-analysis"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food, plate, sitting&#10;&#10;Description automatically generated">
            <a:extLst>
              <a:ext uri="{FF2B5EF4-FFF2-40B4-BE49-F238E27FC236}">
                <a16:creationId xmlns:a16="http://schemas.microsoft.com/office/drawing/2014/main" id="{F8EDBE6F-CDD8-6141-A1A2-AF2A4E6C9FE9}"/>
              </a:ext>
            </a:extLst>
          </p:cNvPr>
          <p:cNvPicPr>
            <a:picLocks noChangeAspect="1"/>
          </p:cNvPicPr>
          <p:nvPr/>
        </p:nvPicPr>
        <p:blipFill rotWithShape="1">
          <a:blip r:embed="rId3"/>
          <a:srcRect l="2410" t="24807" r="8380" b="23059"/>
          <a:stretch/>
        </p:blipFill>
        <p:spPr>
          <a:xfrm>
            <a:off x="0" y="0"/>
            <a:ext cx="12184700" cy="4754880"/>
          </a:xfrm>
          <a:prstGeom prst="rect">
            <a:avLst/>
          </a:prstGeom>
        </p:spPr>
      </p:pic>
      <p:sp>
        <p:nvSpPr>
          <p:cNvPr id="9" name="Titolo 1">
            <a:extLst>
              <a:ext uri="{FF2B5EF4-FFF2-40B4-BE49-F238E27FC236}">
                <a16:creationId xmlns:a16="http://schemas.microsoft.com/office/drawing/2014/main" id="{1A015D9C-C9D3-D64F-ADA5-742B12AEEA7C}"/>
              </a:ext>
            </a:extLst>
          </p:cNvPr>
          <p:cNvSpPr txBox="1">
            <a:spLocks/>
          </p:cNvSpPr>
          <p:nvPr/>
        </p:nvSpPr>
        <p:spPr>
          <a:xfrm>
            <a:off x="659231" y="5127641"/>
            <a:ext cx="7814320" cy="1006409"/>
          </a:xfrm>
          <a:prstGeom prst="rect">
            <a:avLst/>
          </a:prstGeom>
        </p:spPr>
        <p:txBody>
          <a:bodyPr vert="horz" lIns="91440" tIns="45720" rIns="91440" bIns="45720" rtlCol="0" anchor="t">
            <a:normAutofit fontScale="55000" lnSpcReduction="20000"/>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r>
              <a:rPr lang="en-GB" sz="4000" dirty="0">
                <a:solidFill>
                  <a:schemeClr val="tx1"/>
                </a:solidFill>
                <a:latin typeface="Open Sans Extrabold"/>
                <a:ea typeface="Open Sans Extrabold"/>
                <a:cs typeface="Open Sans Extrabold"/>
              </a:rPr>
              <a:t>Food Consumption Score (FCS) </a:t>
            </a:r>
          </a:p>
          <a:p>
            <a:endParaRPr lang="en-GB" sz="4000" dirty="0">
              <a:solidFill>
                <a:schemeClr val="tx1"/>
              </a:solidFill>
              <a:latin typeface="Open Sans Extrabold"/>
              <a:ea typeface="Open Sans Extrabold"/>
              <a:cs typeface="Open Sans Extrabold"/>
            </a:endParaRPr>
          </a:p>
          <a:p>
            <a:r>
              <a:rPr lang="en-GB" sz="4000" dirty="0">
                <a:solidFill>
                  <a:schemeClr val="tx1"/>
                </a:solidFill>
                <a:latin typeface="Open Sans Extrabold"/>
                <a:ea typeface="Open Sans Extrabold"/>
                <a:cs typeface="Open Sans Extrabold"/>
              </a:rPr>
              <a:t> </a:t>
            </a:r>
            <a:endParaRPr lang="en-US" sz="4000" dirty="0">
              <a:solidFill>
                <a:schemeClr val="tx1"/>
              </a:solidFill>
            </a:endParaRPr>
          </a:p>
          <a:p>
            <a:r>
              <a:rPr lang="en-GB" sz="2900" b="0" dirty="0">
                <a:solidFill>
                  <a:schemeClr val="tx1"/>
                </a:solidFill>
                <a:latin typeface="Open Sans"/>
                <a:ea typeface="Open Sans"/>
                <a:cs typeface="Open Sans"/>
              </a:rPr>
              <a:t>Needs Assessments &amp; Targeting Unit</a:t>
            </a:r>
            <a:endParaRPr lang="en-GB" dirty="0">
              <a:solidFill>
                <a:schemeClr val="tx1"/>
              </a:solidFill>
            </a:endParaRPr>
          </a:p>
        </p:txBody>
      </p:sp>
      <p:pic>
        <p:nvPicPr>
          <p:cNvPr id="11" name="Picture 10" descr="Logo&#10;&#10;Description automatically generated">
            <a:extLst>
              <a:ext uri="{FF2B5EF4-FFF2-40B4-BE49-F238E27FC236}">
                <a16:creationId xmlns:a16="http://schemas.microsoft.com/office/drawing/2014/main" id="{DE458A70-5F5C-4E44-BB0F-87B246B2AF8C}"/>
              </a:ext>
            </a:extLst>
          </p:cNvPr>
          <p:cNvPicPr>
            <a:picLocks noChangeAspect="1"/>
          </p:cNvPicPr>
          <p:nvPr/>
        </p:nvPicPr>
        <p:blipFill>
          <a:blip r:embed="rId4"/>
          <a:stretch>
            <a:fillRect/>
          </a:stretch>
        </p:blipFill>
        <p:spPr>
          <a:xfrm>
            <a:off x="10480232" y="3494444"/>
            <a:ext cx="991329" cy="2648265"/>
          </a:xfrm>
          <a:prstGeom prst="rect">
            <a:avLst/>
          </a:prstGeom>
        </p:spPr>
      </p:pic>
      <p:sp>
        <p:nvSpPr>
          <p:cNvPr id="12" name="Date Placeholder 4">
            <a:extLst>
              <a:ext uri="{FF2B5EF4-FFF2-40B4-BE49-F238E27FC236}">
                <a16:creationId xmlns:a16="http://schemas.microsoft.com/office/drawing/2014/main" id="{52D83F10-A12A-DC43-92D2-9708578359F6}"/>
              </a:ext>
            </a:extLst>
          </p:cNvPr>
          <p:cNvSpPr txBox="1">
            <a:spLocks/>
          </p:cNvSpPr>
          <p:nvPr/>
        </p:nvSpPr>
        <p:spPr>
          <a:xfrm>
            <a:off x="659231" y="6149794"/>
            <a:ext cx="2743200" cy="365125"/>
          </a:xfrm>
          <a:prstGeom prst="rect">
            <a:avLst/>
          </a:prstGeom>
        </p:spPr>
        <p:txBody>
          <a:bodyPr lIns="91440" tIns="45720" rIns="91440" bIns="45720" anchor="t"/>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dirty="0">
                <a:latin typeface="Open Sans"/>
                <a:ea typeface="Open Sans"/>
                <a:cs typeface="Open Sans"/>
              </a:rPr>
              <a:t>2024 August </a:t>
            </a:r>
            <a:endParaRPr lang="en-GB" sz="16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72955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432509" y="507830"/>
            <a:ext cx="11052002" cy="662558"/>
          </a:xfrm>
        </p:spPr>
        <p:txBody>
          <a:bodyPr anchor="t" anchorCtr="0"/>
          <a:lstStyle/>
          <a:p>
            <a:r>
              <a:rPr lang="en-GB" sz="3600" b="0" kern="1400" spc="230">
                <a:solidFill>
                  <a:schemeClr val="tx1"/>
                </a:solidFill>
                <a:latin typeface="HALDEN SOLID" pitchFamily="2" charset="0"/>
              </a:rPr>
              <a:t>Fcs MODULE</a:t>
            </a:r>
          </a:p>
        </p:txBody>
      </p:sp>
      <p:graphicFrame>
        <p:nvGraphicFramePr>
          <p:cNvPr id="2" name="Table 1">
            <a:extLst>
              <a:ext uri="{FF2B5EF4-FFF2-40B4-BE49-F238E27FC236}">
                <a16:creationId xmlns:a16="http://schemas.microsoft.com/office/drawing/2014/main" id="{76201F3D-0036-4E21-BE73-8E5E7CB47AD3}"/>
              </a:ext>
            </a:extLst>
          </p:cNvPr>
          <p:cNvGraphicFramePr>
            <a:graphicFrameLocks noGrp="1"/>
          </p:cNvGraphicFramePr>
          <p:nvPr>
            <p:extLst>
              <p:ext uri="{D42A27DB-BD31-4B8C-83A1-F6EECF244321}">
                <p14:modId xmlns:p14="http://schemas.microsoft.com/office/powerpoint/2010/main" val="2632667256"/>
              </p:ext>
            </p:extLst>
          </p:nvPr>
        </p:nvGraphicFramePr>
        <p:xfrm>
          <a:off x="3090333" y="84667"/>
          <a:ext cx="9046237" cy="6142192"/>
        </p:xfrm>
        <a:graphic>
          <a:graphicData uri="http://schemas.openxmlformats.org/drawingml/2006/table">
            <a:tbl>
              <a:tblPr/>
              <a:tblGrid>
                <a:gridCol w="637441">
                  <a:extLst>
                    <a:ext uri="{9D8B030D-6E8A-4147-A177-3AD203B41FA5}">
                      <a16:colId xmlns:a16="http://schemas.microsoft.com/office/drawing/2014/main" val="891251360"/>
                    </a:ext>
                  </a:extLst>
                </a:gridCol>
                <a:gridCol w="3646420">
                  <a:extLst>
                    <a:ext uri="{9D8B030D-6E8A-4147-A177-3AD203B41FA5}">
                      <a16:colId xmlns:a16="http://schemas.microsoft.com/office/drawing/2014/main" val="295291253"/>
                    </a:ext>
                  </a:extLst>
                </a:gridCol>
                <a:gridCol w="1362037">
                  <a:extLst>
                    <a:ext uri="{9D8B030D-6E8A-4147-A177-3AD203B41FA5}">
                      <a16:colId xmlns:a16="http://schemas.microsoft.com/office/drawing/2014/main" val="1697281305"/>
                    </a:ext>
                  </a:extLst>
                </a:gridCol>
                <a:gridCol w="1168644">
                  <a:extLst>
                    <a:ext uri="{9D8B030D-6E8A-4147-A177-3AD203B41FA5}">
                      <a16:colId xmlns:a16="http://schemas.microsoft.com/office/drawing/2014/main" val="411701553"/>
                    </a:ext>
                  </a:extLst>
                </a:gridCol>
                <a:gridCol w="2231695">
                  <a:extLst>
                    <a:ext uri="{9D8B030D-6E8A-4147-A177-3AD203B41FA5}">
                      <a16:colId xmlns:a16="http://schemas.microsoft.com/office/drawing/2014/main" val="2654474298"/>
                    </a:ext>
                  </a:extLst>
                </a:gridCol>
              </a:tblGrid>
              <a:tr h="604169">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accent1"/>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ctr" rtl="0" eaLnBrk="1" fontAlgn="auto" latinLnBrk="0" hangingPunct="1">
                        <a:lnSpc>
                          <a:spcPct val="100000"/>
                        </a:lnSpc>
                        <a:spcBef>
                          <a:spcPts val="0"/>
                        </a:spcBef>
                        <a:spcAft>
                          <a:spcPts val="0"/>
                        </a:spcAft>
                        <a:buClrTx/>
                        <a:buSzTx/>
                        <a:buFontTx/>
                        <a:buNone/>
                      </a:pPr>
                      <a:r>
                        <a:rPr lang="en-US" sz="1000" b="1" kern="1200" dirty="0">
                          <a:solidFill>
                            <a:schemeClr val="accent1"/>
                          </a:solidFill>
                          <a:effectLst/>
                          <a:latin typeface="Calibri"/>
                          <a:ea typeface="Times New Roman" panose="02020603050405020304" pitchFamily="18" charset="0"/>
                          <a:cs typeface="Arial"/>
                        </a:rPr>
                        <a:t>How many days over the last 7 days, did most members of your household (50% +) eat the following food items, inside or outside the home?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i="1" kern="1200" dirty="0">
                        <a:solidFill>
                          <a:schemeClr val="accent1"/>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ctr" rtl="0" eaLnBrk="1" fontAlgn="auto" latinLnBrk="0" hangingPunct="1">
                        <a:lnSpc>
                          <a:spcPct val="100000"/>
                        </a:lnSpc>
                        <a:spcBef>
                          <a:spcPts val="0"/>
                        </a:spcBef>
                        <a:spcAft>
                          <a:spcPts val="0"/>
                        </a:spcAft>
                        <a:buClrTx/>
                        <a:buSzTx/>
                        <a:buFontTx/>
                        <a:buNone/>
                      </a:pPr>
                      <a:r>
                        <a:rPr lang="en-GB" sz="800" b="0" i="1" kern="1200" dirty="0">
                          <a:solidFill>
                            <a:schemeClr val="accent1"/>
                          </a:solidFill>
                          <a:effectLst/>
                          <a:latin typeface="Calibri"/>
                          <a:ea typeface="Times New Roman" panose="02020603050405020304" pitchFamily="18" charset="0"/>
                          <a:cs typeface="Arial"/>
                        </a:rPr>
                        <a:t>Note for enumerator:  Determine whether the consumption of food items (e.g., fish, milk) was only in small quantities and should be recorded as a condiment.</a:t>
                      </a:r>
                      <a:endParaRPr lang="en-US" sz="800" b="0" i="1" kern="1200" dirty="0">
                        <a:solidFill>
                          <a:schemeClr val="accent1"/>
                        </a:solidFill>
                        <a:effectLst/>
                        <a:latin typeface="Calibri"/>
                        <a:ea typeface="Calibri" panose="020F0502020204030204" pitchFamily="34" charset="0"/>
                        <a:cs typeface="Arial"/>
                      </a:endParaRPr>
                    </a:p>
                    <a:p>
                      <a:pPr marL="0" marR="0" algn="ctr">
                        <a:spcBef>
                          <a:spcPts val="0"/>
                        </a:spcBef>
                        <a:spcAft>
                          <a:spcPts val="0"/>
                        </a:spcAft>
                      </a:pPr>
                      <a:endParaRPr lang="en-US" sz="1000" b="1" dirty="0">
                        <a:solidFill>
                          <a:schemeClr val="accent1"/>
                        </a:solidFill>
                        <a:effectLst/>
                        <a:latin typeface="Calibri" panose="020F0502020204030204" pitchFamily="34" charset="0"/>
                        <a:cs typeface="Arial" panose="020B0604020202020204" pitchFamily="34" charset="0"/>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spcBef>
                          <a:spcPts val="0"/>
                        </a:spcBef>
                        <a:spcAft>
                          <a:spcPts val="0"/>
                        </a:spcAft>
                      </a:pPr>
                      <a:r>
                        <a:rPr lang="fr-FR" sz="800" b="1" err="1">
                          <a:effectLst/>
                          <a:latin typeface="Calibri" panose="020F0502020204030204" pitchFamily="34" charset="0"/>
                          <a:ea typeface="Times New Roman" panose="02020603050405020304" pitchFamily="18" charset="0"/>
                          <a:cs typeface="Calibri" panose="020F0502020204030204" pitchFamily="34" charset="0"/>
                        </a:rPr>
                        <a:t>Foods</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800" dirty="0">
                          <a:solidFill>
                            <a:schemeClr val="accent1"/>
                          </a:solidFill>
                          <a:effectLst/>
                          <a:latin typeface="Calibri"/>
                          <a:ea typeface="Calibri"/>
                          <a:cs typeface="Arial"/>
                        </a:rPr>
                        <a:t>Number of days</a:t>
                      </a:r>
                      <a:endParaRPr lang="en-US" sz="1000" dirty="0">
                        <a:solidFill>
                          <a:schemeClr val="accent1"/>
                        </a:solidFill>
                        <a:effectLst/>
                        <a:latin typeface="Calibri"/>
                        <a:ea typeface="Calibri"/>
                        <a:cs typeface="Arial"/>
                      </a:endParaRPr>
                    </a:p>
                    <a:p>
                      <a:pPr marL="0" marR="0" algn="ctr">
                        <a:spcBef>
                          <a:spcPts val="0"/>
                        </a:spcBef>
                        <a:spcAft>
                          <a:spcPts val="0"/>
                        </a:spcAft>
                      </a:pPr>
                      <a:r>
                        <a:rPr lang="en-GB" sz="800" dirty="0">
                          <a:solidFill>
                            <a:schemeClr val="accent1"/>
                          </a:solidFill>
                          <a:effectLst/>
                          <a:latin typeface="Calibri"/>
                          <a:ea typeface="Calibri"/>
                          <a:cs typeface="Arial"/>
                        </a:rPr>
                        <a:t>eaten in past </a:t>
                      </a:r>
                      <a:r>
                        <a:rPr lang="en-GB" sz="800" b="1" dirty="0">
                          <a:solidFill>
                            <a:schemeClr val="accent1"/>
                          </a:solidFill>
                          <a:effectLst/>
                          <a:latin typeface="Calibri"/>
                          <a:ea typeface="Calibri"/>
                          <a:cs typeface="Arial"/>
                        </a:rPr>
                        <a:t>7 days</a:t>
                      </a:r>
                      <a:r>
                        <a:rPr lang="en-GB" sz="800" b="1" i="1" dirty="0">
                          <a:solidFill>
                            <a:schemeClr val="accent1"/>
                          </a:solidFill>
                          <a:effectLst/>
                          <a:latin typeface="Calibri"/>
                          <a:ea typeface="Calibri"/>
                          <a:cs typeface="Calibri"/>
                        </a:rPr>
                        <a:t>.</a:t>
                      </a:r>
                      <a:endParaRPr lang="en-US" sz="1000" dirty="0">
                        <a:solidFill>
                          <a:schemeClr val="accent1"/>
                        </a:solidFill>
                        <a:effectLst/>
                        <a:latin typeface="Calibri"/>
                        <a:ea typeface="Calibri"/>
                        <a:cs typeface="Calibri"/>
                      </a:endParaRPr>
                    </a:p>
                    <a:p>
                      <a:pPr marL="0" marR="0" algn="ctr">
                        <a:spcBef>
                          <a:spcPts val="0"/>
                        </a:spcBef>
                        <a:spcAft>
                          <a:spcPts val="0"/>
                        </a:spcAft>
                      </a:pPr>
                      <a:endParaRPr lang="en-US" sz="800" b="0" i="1" kern="1200">
                        <a:solidFill>
                          <a:schemeClr val="accent1"/>
                        </a:solidFill>
                        <a:effectLst/>
                        <a:latin typeface="Calibri" panose="020F050202020403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800" b="0" i="1" kern="1200" dirty="0">
                          <a:solidFill>
                            <a:schemeClr val="accent1"/>
                          </a:solidFill>
                          <a:effectLst/>
                          <a:latin typeface="Calibri"/>
                          <a:ea typeface="Times New Roman" panose="02020603050405020304" pitchFamily="18" charset="0"/>
                          <a:cs typeface="Arial"/>
                        </a:rPr>
                        <a:t>Write 0 if not consumed in the last 7 days</a:t>
                      </a:r>
                      <a:r>
                        <a:rPr lang="en-GB" sz="800" i="1" dirty="0">
                          <a:solidFill>
                            <a:schemeClr val="accent1"/>
                          </a:solidFill>
                          <a:effectLst/>
                          <a:latin typeface="Calibri"/>
                          <a:ea typeface="Calibri"/>
                          <a:cs typeface="Calibri"/>
                        </a:rPr>
                        <a:t> </a:t>
                      </a:r>
                      <a:endParaRPr lang="en-US" sz="1000" i="1" dirty="0">
                        <a:solidFill>
                          <a:schemeClr val="accent1"/>
                        </a:solidFill>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endParaRPr lang="en-US" sz="1000">
                        <a:solidFill>
                          <a:schemeClr val="accent1"/>
                        </a:solidFill>
                        <a:effectLst/>
                        <a:latin typeface="Calibri"/>
                        <a:ea typeface="Calibri" panose="020F0502020204030204" pitchFamily="34" charset="0"/>
                        <a:cs typeface="Calibri"/>
                      </a:endParaRPr>
                    </a:p>
                    <a:p>
                      <a:pPr marL="0" marR="0" algn="l">
                        <a:spcBef>
                          <a:spcPts val="0"/>
                        </a:spcBef>
                        <a:spcAft>
                          <a:spcPts val="0"/>
                        </a:spcAft>
                      </a:pPr>
                      <a:endParaRPr lang="en-US" sz="1000">
                        <a:solidFill>
                          <a:schemeClr val="accent1"/>
                        </a:solidFill>
                        <a:effectLst/>
                        <a:latin typeface="Calibri"/>
                        <a:ea typeface="Calibri" panose="020F0502020204030204" pitchFamily="34" charset="0"/>
                        <a:cs typeface="Calibri"/>
                      </a:endParaRPr>
                    </a:p>
                    <a:p>
                      <a:pPr marL="0" marR="0" algn="l">
                        <a:spcBef>
                          <a:spcPts val="0"/>
                        </a:spcBef>
                        <a:spcAft>
                          <a:spcPts val="0"/>
                        </a:spcAft>
                      </a:pPr>
                      <a:endParaRPr lang="en-US" sz="1000">
                        <a:solidFill>
                          <a:schemeClr val="accent1"/>
                        </a:solidFill>
                        <a:effectLst/>
                        <a:latin typeface="Calibri"/>
                        <a:ea typeface="Calibri" panose="020F0502020204030204" pitchFamily="34" charset="0"/>
                        <a:cs typeface="Calibri"/>
                      </a:endParaRPr>
                    </a:p>
                    <a:p>
                      <a:pPr marL="0" marR="0" algn="l">
                        <a:spcBef>
                          <a:spcPts val="0"/>
                        </a:spcBef>
                        <a:spcAft>
                          <a:spcPts val="0"/>
                        </a:spcAft>
                      </a:pPr>
                      <a:r>
                        <a:rPr lang="en-GB" sz="900" i="1" dirty="0">
                          <a:solidFill>
                            <a:schemeClr val="accent1"/>
                          </a:solidFill>
                          <a:effectLst/>
                          <a:latin typeface="Calibri"/>
                          <a:ea typeface="Calibri"/>
                          <a:cs typeface="Calibri"/>
                        </a:rPr>
                        <a:t>Variable names</a:t>
                      </a:r>
                      <a:endParaRPr lang="en-US" sz="1000" dirty="0">
                        <a:solidFill>
                          <a:schemeClr val="accent1"/>
                        </a:solidFill>
                        <a:effectLst/>
                        <a:latin typeface="Calibri"/>
                        <a:ea typeface="Calibri"/>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000" dirty="0">
                          <a:solidFill>
                            <a:schemeClr val="accent1"/>
                          </a:solidFill>
                          <a:effectLst/>
                          <a:latin typeface="Calibri"/>
                          <a:ea typeface="Calibri"/>
                          <a:cs typeface="Arial"/>
                        </a:rPr>
                        <a:t>How was this food acquired?</a:t>
                      </a:r>
                      <a:endParaRPr lang="en-US" sz="1000" dirty="0">
                        <a:solidFill>
                          <a:schemeClr val="accent1"/>
                        </a:solidFill>
                        <a:effectLst/>
                        <a:latin typeface="Calibri"/>
                        <a:ea typeface="Calibri"/>
                        <a:cs typeface="Arial"/>
                      </a:endParaRPr>
                    </a:p>
                    <a:p>
                      <a:pPr marL="0" marR="0" algn="ctr">
                        <a:spcBef>
                          <a:spcPts val="0"/>
                        </a:spcBef>
                        <a:spcAft>
                          <a:spcPts val="0"/>
                        </a:spcAft>
                      </a:pPr>
                      <a:r>
                        <a:rPr lang="en-GB" sz="1000" b="1" dirty="0">
                          <a:solidFill>
                            <a:schemeClr val="accent1"/>
                          </a:solidFill>
                          <a:effectLst/>
                          <a:latin typeface="Calibri"/>
                          <a:ea typeface="Calibri"/>
                          <a:cs typeface="Arial"/>
                        </a:rPr>
                        <a:t>Write the main source of food for the past 7 days.</a:t>
                      </a:r>
                    </a:p>
                    <a:p>
                      <a:pPr marL="0" marR="0" algn="ctr">
                        <a:spcBef>
                          <a:spcPts val="0"/>
                        </a:spcBef>
                        <a:spcAft>
                          <a:spcPts val="0"/>
                        </a:spcAft>
                      </a:pPr>
                      <a:endParaRPr lang="en-GB" sz="700" b="1">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i="1" dirty="0">
                          <a:solidFill>
                            <a:schemeClr val="accent1"/>
                          </a:solidFill>
                          <a:effectLst/>
                          <a:latin typeface="Calibri"/>
                          <a:ea typeface="Calibri"/>
                          <a:cs typeface="Calibri"/>
                        </a:rPr>
                        <a:t>If 0 days, do not specify the main source.</a:t>
                      </a:r>
                      <a:endParaRPr lang="en-US" sz="1000" dirty="0">
                        <a:solidFill>
                          <a:schemeClr val="accent1"/>
                        </a:solidFill>
                        <a:effectLst/>
                        <a:latin typeface="Calibri"/>
                        <a:ea typeface="Calibri"/>
                        <a:cs typeface="Calibri"/>
                      </a:endParaRPr>
                    </a:p>
                    <a:p>
                      <a:pPr marL="0" marR="0" algn="ctr">
                        <a:spcBef>
                          <a:spcPts val="0"/>
                        </a:spcBef>
                        <a:spcAft>
                          <a:spcPts val="0"/>
                        </a:spcAft>
                      </a:pPr>
                      <a:endParaRPr lang="en-US" sz="9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1537413"/>
                  </a:ext>
                </a:extLst>
              </a:tr>
              <a:tr h="271875">
                <a:tc>
                  <a:txBody>
                    <a:bodyPr/>
                    <a:lstStyle/>
                    <a:p>
                      <a:pPr marL="0" marR="0" lvl="0" indent="0" algn="ctr" rtl="0">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dirty="0">
                          <a:effectLst/>
                          <a:latin typeface="Calibri"/>
                          <a:ea typeface="Times New Roman" panose="02020603050405020304" pitchFamily="18" charset="0"/>
                          <a:cs typeface="Calibri"/>
                        </a:rPr>
                        <a:t>1. </a:t>
                      </a:r>
                      <a:endParaRPr lang="en-US" sz="1050" u="none" strike="noStrike" dirty="0">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a:solidFill>
                            <a:srgbClr val="000000"/>
                          </a:solidFill>
                          <a:effectLst/>
                          <a:latin typeface="Calibri"/>
                          <a:ea typeface="Calibri"/>
                          <a:cs typeface="Calibri"/>
                        </a:rPr>
                        <a:t>Cereals, grains, roots and tubers: </a:t>
                      </a:r>
                      <a:r>
                        <a:rPr lang="en-GB" sz="900" kern="1200" dirty="0">
                          <a:solidFill>
                            <a:srgbClr val="000000"/>
                          </a:solidFill>
                          <a:effectLst/>
                          <a:latin typeface="Calibri"/>
                          <a:ea typeface="Calibri"/>
                          <a:cs typeface="Calibri"/>
                        </a:rPr>
                        <a:t>ric</a:t>
                      </a:r>
                      <a:r>
                        <a:rPr lang="en-GB" sz="900" dirty="0">
                          <a:solidFill>
                            <a:srgbClr val="000000"/>
                          </a:solidFill>
                          <a:effectLst/>
                          <a:latin typeface="Calibri"/>
                          <a:ea typeface="Calibri"/>
                          <a:cs typeface="Calibri"/>
                        </a:rPr>
                        <a:t>e, pasta, bread, sorghum, millet, maize, potato, yam, cassava, white sweet potato, taro, plantain</a:t>
                      </a:r>
                      <a:endParaRPr lang="en-US" sz="105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FCSStap</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0626947"/>
                  </a:ext>
                </a:extLst>
              </a:tr>
              <a:tr h="271875">
                <a:tc>
                  <a:txBody>
                    <a:bodyPr/>
                    <a:lstStyle/>
                    <a:p>
                      <a:pPr marL="0" marR="0" lvl="0" indent="0" algn="ctr" rtl="0">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dirty="0">
                          <a:effectLst/>
                          <a:latin typeface="Calibri"/>
                          <a:ea typeface="Times New Roman" panose="02020603050405020304" pitchFamily="18" charset="0"/>
                          <a:cs typeface="Calibri"/>
                        </a:rPr>
                        <a:t>2. </a:t>
                      </a:r>
                      <a:endParaRPr lang="en-US" sz="1050" u="none" strike="noStrike" dirty="0">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a:solidFill>
                            <a:srgbClr val="000000"/>
                          </a:solidFill>
                          <a:effectLst/>
                          <a:latin typeface="Calibri"/>
                          <a:ea typeface="Calibri"/>
                          <a:cs typeface="Calibri"/>
                        </a:rPr>
                        <a:t>Pulses/legumes, nuts and seeds: </a:t>
                      </a:r>
                      <a:r>
                        <a:rPr lang="en-GB" sz="900" dirty="0">
                          <a:solidFill>
                            <a:srgbClr val="000000"/>
                          </a:solidFill>
                          <a:effectLst/>
                          <a:latin typeface="Calibri"/>
                          <a:ea typeface="Calibri"/>
                          <a:cs typeface="Calibri"/>
                        </a:rPr>
                        <a:t>beans, cowpeas, lentils, soy, pigeon pea, peanuts, and/or other nuts</a:t>
                      </a:r>
                      <a:endParaRPr lang="en-US" sz="105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FCSPulse</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2155187"/>
                  </a:ext>
                </a:extLst>
              </a:tr>
              <a:tr h="573960">
                <a:tc>
                  <a:txBody>
                    <a:bodyPr/>
                    <a:lstStyle/>
                    <a:p>
                      <a:pPr marL="0" marR="0" lvl="0" indent="0" algn="ctr" rtl="0">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dirty="0">
                          <a:effectLst/>
                          <a:latin typeface="Calibri"/>
                          <a:ea typeface="Times New Roman" panose="02020603050405020304" pitchFamily="18" charset="0"/>
                          <a:cs typeface="Calibri"/>
                        </a:rPr>
                        <a:t>3. </a:t>
                      </a:r>
                      <a:endParaRPr lang="en-US" sz="1050" u="none" strike="noStrike" dirty="0">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a:solidFill>
                            <a:srgbClr val="000000"/>
                          </a:solidFill>
                          <a:effectLst/>
                          <a:latin typeface="Calibri"/>
                          <a:ea typeface="Calibri"/>
                          <a:cs typeface="Calibri"/>
                        </a:rPr>
                        <a:t>Dairy: </a:t>
                      </a:r>
                      <a:r>
                        <a:rPr lang="en-GB" sz="900" dirty="0">
                          <a:solidFill>
                            <a:srgbClr val="000000"/>
                          </a:solidFill>
                          <a:effectLst/>
                          <a:latin typeface="Calibri"/>
                          <a:ea typeface="Calibri"/>
                          <a:cs typeface="Calibri"/>
                        </a:rPr>
                        <a:t>milk, yoghurt, cheese, and other dairy products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r>
                        <a:rPr lang="en-GB" sz="900" dirty="0">
                          <a:solidFill>
                            <a:srgbClr val="000000"/>
                          </a:solidFill>
                          <a:effectLst/>
                          <a:latin typeface="Calibri"/>
                          <a:ea typeface="Calibri"/>
                          <a:cs typeface="Calibri"/>
                        </a:rPr>
                        <a:t>(Exclude margarine/butter or small amounts of milk for tea/coffee)</a:t>
                      </a:r>
                      <a:endParaRPr lang="en-US" sz="105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FCSDairy</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8776657"/>
                  </a:ext>
                </a:extLst>
              </a:tr>
              <a:tr h="407812">
                <a:tc>
                  <a:txBody>
                    <a:bodyPr/>
                    <a:lstStyle/>
                    <a:p>
                      <a:pPr marL="0" marR="0" lvl="0" indent="0" algn="ctr" rtl="0">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dirty="0">
                          <a:effectLst/>
                          <a:latin typeface="Calibri"/>
                          <a:ea typeface="Times New Roman" panose="02020603050405020304" pitchFamily="18" charset="0"/>
                          <a:cs typeface="Calibri"/>
                        </a:rPr>
                        <a:t>4. </a:t>
                      </a:r>
                      <a:endParaRPr lang="en-US" sz="1050" u="none" strike="noStrike" dirty="0">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a:solidFill>
                            <a:srgbClr val="000000"/>
                          </a:solidFill>
                          <a:effectLst/>
                          <a:latin typeface="Calibri"/>
                          <a:ea typeface="Calibri"/>
                          <a:cs typeface="Calibri"/>
                        </a:rPr>
                        <a:t>Meat, fish and eggs: </a:t>
                      </a:r>
                      <a:r>
                        <a:rPr lang="en-GB" sz="900" dirty="0">
                          <a:solidFill>
                            <a:srgbClr val="000000"/>
                          </a:solidFill>
                          <a:effectLst/>
                          <a:latin typeface="Calibri"/>
                          <a:ea typeface="Calibri"/>
                          <a:cs typeface="Calibri"/>
                        </a:rPr>
                        <a:t>goat, beef, chicken, pork, fish and other seafood, (including canned tuna), escargot, insects, eggs </a:t>
                      </a:r>
                      <a:endParaRPr lang="en-GB"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gn="l">
                        <a:spcBef>
                          <a:spcPts val="0"/>
                        </a:spcBef>
                        <a:spcAft>
                          <a:spcPts val="0"/>
                        </a:spcAft>
                      </a:pPr>
                      <a:endParaRPr lang="en-GB"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gn="l">
                        <a:spcBef>
                          <a:spcPts val="0"/>
                        </a:spcBef>
                        <a:spcAft>
                          <a:spcPts val="0"/>
                        </a:spcAft>
                      </a:pPr>
                      <a:r>
                        <a:rPr lang="en-GB" sz="900" dirty="0">
                          <a:solidFill>
                            <a:srgbClr val="000000"/>
                          </a:solidFill>
                          <a:effectLst/>
                          <a:latin typeface="Calibri"/>
                          <a:ea typeface="Calibri"/>
                          <a:cs typeface="Calibri"/>
                        </a:rPr>
                        <a:t>(Exclude meat and fish consumed in small quantities)</a:t>
                      </a:r>
                      <a:endParaRPr lang="en-US" sz="105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FCSPr</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6161880"/>
                  </a:ext>
                </a:extLst>
              </a:tr>
              <a:tr h="271875">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kern="1200" dirty="0">
                          <a:solidFill>
                            <a:schemeClr val="tx1"/>
                          </a:solidFill>
                          <a:effectLst/>
                          <a:latin typeface="Calibri"/>
                          <a:ea typeface="Times New Roman" panose="02020603050405020304" pitchFamily="18" charset="0"/>
                          <a:cs typeface="Calibri"/>
                        </a:rPr>
                        <a:t>5. </a:t>
                      </a:r>
                      <a:endParaRPr lang="en-US" sz="1000" b="1" u="none" strike="noStrike" kern="1200" dirty="0">
                        <a:solidFill>
                          <a:schemeClr val="tx1"/>
                        </a:solidFill>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a:solidFill>
                            <a:srgbClr val="000000"/>
                          </a:solidFill>
                          <a:effectLst/>
                          <a:latin typeface="Calibri"/>
                          <a:ea typeface="Calibri"/>
                          <a:cs typeface="Calibri"/>
                        </a:rPr>
                        <a:t>Vegetables and leaves: </a:t>
                      </a:r>
                      <a:r>
                        <a:rPr lang="en-GB" sz="900" dirty="0">
                          <a:solidFill>
                            <a:srgbClr val="000000"/>
                          </a:solidFill>
                          <a:effectLst/>
                          <a:latin typeface="Calibri"/>
                          <a:ea typeface="Calibri"/>
                          <a:cs typeface="Calibri"/>
                        </a:rPr>
                        <a:t>spinach, onion, tomatoes, carrots, peppers, green beans, lettuce, etc</a:t>
                      </a:r>
                      <a:endParaRPr lang="en-US" sz="105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FCSVeg</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3257456"/>
                  </a:ext>
                </a:extLst>
              </a:tr>
              <a:tr h="452038">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kern="1200" dirty="0">
                          <a:solidFill>
                            <a:schemeClr val="tx1"/>
                          </a:solidFill>
                          <a:effectLst/>
                          <a:latin typeface="Calibri"/>
                          <a:ea typeface="Times New Roman" panose="02020603050405020304" pitchFamily="18" charset="0"/>
                          <a:cs typeface="Calibri"/>
                        </a:rPr>
                        <a:t>6. </a:t>
                      </a:r>
                      <a:endParaRPr lang="en-US" sz="1000" b="1" u="none" strike="noStrike" kern="1200" dirty="0">
                        <a:solidFill>
                          <a:schemeClr val="tx1"/>
                        </a:solidFill>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a:solidFill>
                            <a:srgbClr val="000000"/>
                          </a:solidFill>
                          <a:effectLst/>
                          <a:latin typeface="Calibri"/>
                          <a:ea typeface="Calibri"/>
                          <a:cs typeface="Calibri"/>
                        </a:rPr>
                        <a:t>Fruits: </a:t>
                      </a:r>
                      <a:r>
                        <a:rPr lang="en-GB" sz="900" dirty="0">
                          <a:solidFill>
                            <a:srgbClr val="000000"/>
                          </a:solidFill>
                          <a:effectLst/>
                          <a:latin typeface="Calibri"/>
                          <a:ea typeface="Calibri"/>
                          <a:cs typeface="Calibri"/>
                        </a:rPr>
                        <a:t>banana, apple, lemon, mango, papaya, apricot, peach, etc</a:t>
                      </a:r>
                    </a:p>
                    <a:p>
                      <a:pPr marL="0" marR="0" algn="l">
                        <a:spcBef>
                          <a:spcPts val="0"/>
                        </a:spcBef>
                        <a:spcAft>
                          <a:spcPts val="0"/>
                        </a:spcAft>
                      </a:pPr>
                      <a:endParaRPr lang="en-GB" sz="9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gn="l">
                        <a:spcBef>
                          <a:spcPts val="0"/>
                        </a:spcBef>
                        <a:spcAft>
                          <a:spcPts val="0"/>
                        </a:spcAft>
                      </a:pPr>
                      <a:r>
                        <a:rPr lang="en-GB" sz="900" dirty="0">
                          <a:solidFill>
                            <a:srgbClr val="000000"/>
                          </a:solidFill>
                          <a:effectLst/>
                          <a:latin typeface="Calibri"/>
                          <a:ea typeface="Calibri"/>
                          <a:cs typeface="Calibri"/>
                        </a:rPr>
                        <a:t>(exclude packaged fruit juice)</a:t>
                      </a:r>
                      <a:endParaRPr lang="en-US" sz="105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FCSFruit</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5969183"/>
                  </a:ext>
                </a:extLst>
              </a:tr>
              <a:tr h="271875">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kern="1200" dirty="0">
                          <a:solidFill>
                            <a:schemeClr val="tx1"/>
                          </a:solidFill>
                          <a:effectLst/>
                          <a:latin typeface="Calibri"/>
                          <a:ea typeface="Times New Roman" panose="02020603050405020304" pitchFamily="18" charset="0"/>
                          <a:cs typeface="Calibri"/>
                        </a:rPr>
                        <a:t>7. </a:t>
                      </a:r>
                      <a:endParaRPr lang="en-US" sz="1000" b="1" u="none" strike="noStrike" kern="1200" dirty="0">
                        <a:solidFill>
                          <a:schemeClr val="tx1"/>
                        </a:solidFill>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a:solidFill>
                            <a:srgbClr val="000000"/>
                          </a:solidFill>
                          <a:effectLst/>
                          <a:latin typeface="Calibri"/>
                          <a:ea typeface="Calibri"/>
                          <a:cs typeface="Calibri"/>
                        </a:rPr>
                        <a:t>Oils and fats: </a:t>
                      </a:r>
                      <a:r>
                        <a:rPr lang="en-GB" sz="900" kern="1200" dirty="0">
                          <a:solidFill>
                            <a:srgbClr val="000000"/>
                          </a:solidFill>
                          <a:effectLst/>
                          <a:latin typeface="Calibri"/>
                          <a:ea typeface="Calibri"/>
                          <a:cs typeface="Calibri"/>
                        </a:rPr>
                        <a:t>vege</a:t>
                      </a:r>
                      <a:r>
                        <a:rPr lang="en-GB" sz="900" dirty="0">
                          <a:solidFill>
                            <a:srgbClr val="000000"/>
                          </a:solidFill>
                          <a:effectLst/>
                          <a:latin typeface="Calibri"/>
                          <a:ea typeface="Calibri"/>
                          <a:cs typeface="Calibri"/>
                        </a:rPr>
                        <a:t>table oil, palm oil, ghee, butter, margarine, other fats or oils</a:t>
                      </a:r>
                      <a:endParaRPr lang="en-US" sz="105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FCSFat</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0400853"/>
                  </a:ext>
                </a:extLst>
              </a:tr>
              <a:tr h="271875">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kern="1200" dirty="0">
                          <a:solidFill>
                            <a:schemeClr val="tx1"/>
                          </a:solidFill>
                          <a:effectLst/>
                          <a:latin typeface="Calibri"/>
                          <a:ea typeface="Times New Roman" panose="02020603050405020304" pitchFamily="18" charset="0"/>
                          <a:cs typeface="Calibri"/>
                        </a:rPr>
                        <a:t>8. </a:t>
                      </a:r>
                      <a:endParaRPr lang="en-US" sz="1000" b="1" u="none" strike="noStrike" kern="1200" dirty="0">
                        <a:solidFill>
                          <a:schemeClr val="tx1"/>
                        </a:solidFill>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a:solidFill>
                            <a:srgbClr val="000000"/>
                          </a:solidFill>
                          <a:effectLst/>
                          <a:latin typeface="Calibri"/>
                          <a:ea typeface="Calibri"/>
                          <a:cs typeface="Calibri"/>
                        </a:rPr>
                        <a:t>Sugar and sweets: </a:t>
                      </a:r>
                      <a:r>
                        <a:rPr lang="en-GB" sz="900" dirty="0">
                          <a:solidFill>
                            <a:srgbClr val="000000"/>
                          </a:solidFill>
                          <a:effectLst/>
                          <a:latin typeface="Calibri"/>
                          <a:ea typeface="Calibri"/>
                          <a:cs typeface="Calibri"/>
                        </a:rPr>
                        <a:t>sugar, honey, jam, candy, chocolate, biscuits/cookies, pastries, cakes, ice cream, and other sweets (including sugary drinks)</a:t>
                      </a:r>
                      <a:endParaRPr lang="en-US" sz="105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FCSSugar</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5061938"/>
                  </a:ext>
                </a:extLst>
              </a:tr>
              <a:tr h="573960">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kern="1200" dirty="0">
                          <a:solidFill>
                            <a:schemeClr val="tx1"/>
                          </a:solidFill>
                          <a:effectLst/>
                          <a:latin typeface="Calibri"/>
                          <a:ea typeface="Times New Roman" panose="02020603050405020304" pitchFamily="18" charset="0"/>
                          <a:cs typeface="Calibri"/>
                        </a:rPr>
                        <a:t>9. </a:t>
                      </a:r>
                      <a:endParaRPr lang="en-US" sz="1000" b="1" u="none" strike="noStrike" kern="1200" dirty="0">
                        <a:solidFill>
                          <a:schemeClr val="tx1"/>
                        </a:solidFill>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a:solidFill>
                            <a:srgbClr val="000000"/>
                          </a:solidFill>
                          <a:effectLst/>
                          <a:latin typeface="Calibri"/>
                          <a:ea typeface="Calibri"/>
                          <a:cs typeface="Calibri"/>
                        </a:rPr>
                        <a:t>Condiments and spices: </a:t>
                      </a:r>
                      <a:r>
                        <a:rPr lang="en-GB" sz="900" dirty="0">
                          <a:solidFill>
                            <a:srgbClr val="000000"/>
                          </a:solidFill>
                          <a:effectLst/>
                          <a:latin typeface="Calibri"/>
                          <a:ea typeface="Calibri"/>
                          <a:cs typeface="Calibri"/>
                        </a:rPr>
                        <a:t>tea, coffee, cocoa powder, salt, garlic, spices, yeast, tomato paste; </a:t>
                      </a:r>
                      <a:r>
                        <a:rPr lang="en-GB" sz="900" kern="1200" dirty="0">
                          <a:solidFill>
                            <a:srgbClr val="000000"/>
                          </a:solidFill>
                          <a:effectLst/>
                          <a:latin typeface="Calibri"/>
                          <a:ea typeface="+mn-ea"/>
                          <a:cs typeface="Calibri"/>
                        </a:rPr>
                        <a:t>small quantities of other foods, especially meat or fish and small amounts of milk in tea or coffee.</a:t>
                      </a:r>
                      <a:endParaRPr lang="en-US" sz="900" kern="1200" dirty="0">
                        <a:solidFill>
                          <a:srgbClr val="000000"/>
                        </a:solidFill>
                        <a:effectLst/>
                        <a:latin typeface="Calibri"/>
                        <a:ea typeface="Calibri" panose="020F0502020204030204" pitchFamily="34"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FCSCond</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586352"/>
                  </a:ext>
                </a:extLst>
              </a:tr>
              <a:tr h="1616154">
                <a:tc gridSpan="2">
                  <a:txBody>
                    <a:bodyPr/>
                    <a:lstStyle/>
                    <a:p>
                      <a:pPr marL="0" marR="0" algn="l">
                        <a:spcBef>
                          <a:spcPts val="0"/>
                        </a:spcBef>
                        <a:spcAft>
                          <a:spcPts val="0"/>
                        </a:spcAft>
                      </a:pPr>
                      <a:r>
                        <a:rPr lang="en-GB" sz="800" dirty="0">
                          <a:effectLst/>
                          <a:latin typeface="Calibri"/>
                          <a:ea typeface="Times New Roman" panose="02020603050405020304" pitchFamily="18" charset="0"/>
                          <a:cs typeface="Calibri"/>
                        </a:rPr>
                        <a:t>Code book list name: </a:t>
                      </a:r>
                      <a:r>
                        <a:rPr lang="en-GB" sz="800" dirty="0" err="1">
                          <a:effectLst/>
                          <a:latin typeface="Calibri"/>
                          <a:ea typeface="Times New Roman" panose="02020603050405020304" pitchFamily="18" charset="0"/>
                          <a:cs typeface="Calibri"/>
                        </a:rPr>
                        <a:t>SRf</a:t>
                      </a:r>
                      <a:endParaRPr lang="en-US" sz="1000" dirty="0">
                        <a:effectLst/>
                        <a:latin typeface="Calibri"/>
                        <a:ea typeface="Calibri" panose="020F0502020204030204" pitchFamily="34"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0" marR="0" algn="l">
                        <a:spcBef>
                          <a:spcPts val="0"/>
                        </a:spcBef>
                        <a:spcAft>
                          <a:spcPts val="0"/>
                        </a:spcAft>
                      </a:pPr>
                      <a:r>
                        <a:rPr lang="en-GB" sz="900" b="1" u="sng" dirty="0">
                          <a:solidFill>
                            <a:schemeClr val="accent1"/>
                          </a:solidFill>
                          <a:effectLst/>
                          <a:latin typeface="Calibri"/>
                          <a:ea typeface="Times New Roman" panose="02020603050405020304" pitchFamily="18" charset="0"/>
                          <a:cs typeface="Calibri"/>
                        </a:rPr>
                        <a:t>Food acquisition codes (Sources of food, </a:t>
                      </a:r>
                      <a:r>
                        <a:rPr lang="en-GB" sz="900" b="1" u="sng" dirty="0" err="1">
                          <a:solidFill>
                            <a:schemeClr val="accent1"/>
                          </a:solidFill>
                          <a:effectLst/>
                          <a:latin typeface="Calibri"/>
                          <a:ea typeface="Times New Roman" panose="02020603050405020304" pitchFamily="18" charset="0"/>
                          <a:cs typeface="Calibri"/>
                        </a:rPr>
                        <a:t>SRf</a:t>
                      </a:r>
                      <a:r>
                        <a:rPr lang="en-GB" sz="900" b="1" u="sng" dirty="0">
                          <a:solidFill>
                            <a:schemeClr val="accent1"/>
                          </a:solidFill>
                          <a:effectLst/>
                          <a:latin typeface="Calibri"/>
                          <a:ea typeface="Times New Roman" panose="02020603050405020304" pitchFamily="18" charset="0"/>
                          <a:cs typeface="Calibri"/>
                        </a:rPr>
                        <a:t>)</a:t>
                      </a:r>
                      <a:endParaRPr lang="en-US" sz="1050" dirty="0">
                        <a:solidFill>
                          <a:schemeClr val="accent1"/>
                        </a:solidFill>
                        <a:effectLst/>
                        <a:latin typeface="Calibri"/>
                        <a:ea typeface="Calibri" panose="020F0502020204030204" pitchFamily="34" charset="0"/>
                        <a:cs typeface="Calibri"/>
                      </a:endParaRPr>
                    </a:p>
                    <a:p>
                      <a:pPr marL="0" marR="0" algn="l">
                        <a:spcBef>
                          <a:spcPts val="0"/>
                        </a:spcBef>
                        <a:spcAft>
                          <a:spcPts val="0"/>
                        </a:spcAft>
                      </a:pPr>
                      <a:r>
                        <a:rPr lang="en-GB" sz="900" dirty="0">
                          <a:solidFill>
                            <a:schemeClr val="accent1"/>
                          </a:solidFill>
                          <a:effectLst/>
                          <a:latin typeface="Calibri"/>
                          <a:ea typeface="Times New Roman" panose="02020603050405020304" pitchFamily="18" charset="0"/>
                          <a:cs typeface="Calibri"/>
                        </a:rPr>
                        <a:t>100 = Own production (crops, animal husbandry)</a:t>
                      </a:r>
                      <a:endParaRPr lang="en-US" sz="1050" dirty="0">
                        <a:solidFill>
                          <a:schemeClr val="accent1"/>
                        </a:solidFill>
                        <a:effectLst/>
                        <a:latin typeface="Calibri"/>
                        <a:ea typeface="Calibri" panose="020F0502020204030204" pitchFamily="34" charset="0"/>
                        <a:cs typeface="Calibri"/>
                      </a:endParaRPr>
                    </a:p>
                    <a:p>
                      <a:pPr marL="0" marR="0" algn="l">
                        <a:spcBef>
                          <a:spcPts val="0"/>
                        </a:spcBef>
                        <a:spcAft>
                          <a:spcPts val="0"/>
                        </a:spcAft>
                      </a:pPr>
                      <a:r>
                        <a:rPr lang="en-GB" sz="900" dirty="0">
                          <a:solidFill>
                            <a:schemeClr val="accent1"/>
                          </a:solidFill>
                          <a:effectLst/>
                          <a:latin typeface="Calibri"/>
                          <a:ea typeface="Times New Roman" panose="02020603050405020304" pitchFamily="18" charset="0"/>
                          <a:cs typeface="Calibri"/>
                        </a:rPr>
                        <a:t>200 = </a:t>
                      </a:r>
                      <a:r>
                        <a:rPr lang="en-GB" sz="900" dirty="0">
                          <a:solidFill>
                            <a:schemeClr val="accent1"/>
                          </a:solidFill>
                          <a:effectLst/>
                          <a:latin typeface="Calibri"/>
                          <a:ea typeface="Calibri"/>
                          <a:cs typeface="Calibri"/>
                        </a:rPr>
                        <a:t>Fishing/hunting</a:t>
                      </a:r>
                      <a:r>
                        <a:rPr lang="en-GB" sz="900" dirty="0">
                          <a:solidFill>
                            <a:schemeClr val="accent1"/>
                          </a:solidFill>
                          <a:effectLst/>
                          <a:latin typeface="Calibri"/>
                          <a:ea typeface="Calibri" panose="020F0502020204030204" pitchFamily="34" charset="0"/>
                          <a:cs typeface="Calibri"/>
                        </a:rPr>
                        <a:t> </a:t>
                      </a:r>
                      <a:endParaRPr lang="en-US" sz="1050" dirty="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r>
                        <a:rPr lang="en-US" sz="900" dirty="0">
                          <a:solidFill>
                            <a:schemeClr val="accent1"/>
                          </a:solidFill>
                          <a:effectLst/>
                          <a:latin typeface="+mn-lt"/>
                          <a:ea typeface="Times New Roman" panose="02020603050405020304" pitchFamily="18" charset="0"/>
                          <a:cs typeface="Calibri"/>
                        </a:rPr>
                        <a:t>300 = Gathering</a:t>
                      </a:r>
                      <a:endParaRPr lang="en-US" sz="1050" dirty="0">
                        <a:solidFill>
                          <a:schemeClr val="accent1"/>
                        </a:solidFill>
                        <a:effectLst/>
                        <a:latin typeface="+mn-lt"/>
                        <a:ea typeface="Calibri" panose="020F0502020204030204" pitchFamily="34" charset="0"/>
                        <a:cs typeface="Calibri"/>
                      </a:endParaRPr>
                    </a:p>
                    <a:p>
                      <a:pPr marL="0" marR="0" algn="l">
                        <a:spcBef>
                          <a:spcPts val="0"/>
                        </a:spcBef>
                        <a:spcAft>
                          <a:spcPts val="0"/>
                        </a:spcAft>
                      </a:pPr>
                      <a:r>
                        <a:rPr lang="en-US" sz="900" dirty="0">
                          <a:solidFill>
                            <a:schemeClr val="accent1"/>
                          </a:solidFill>
                          <a:effectLst/>
                          <a:latin typeface="+mn-lt"/>
                          <a:ea typeface="Times New Roman" panose="02020603050405020304" pitchFamily="18" charset="0"/>
                          <a:cs typeface="Calibri"/>
                        </a:rPr>
                        <a:t>400 = Loan/borrow</a:t>
                      </a:r>
                      <a:endParaRPr lang="en-US" sz="1050" dirty="0">
                        <a:solidFill>
                          <a:schemeClr val="accent1"/>
                        </a:solidFill>
                        <a:effectLst/>
                        <a:latin typeface="+mn-lt"/>
                        <a:ea typeface="Calibri" panose="020F0502020204030204" pitchFamily="34" charset="0"/>
                        <a:cs typeface="Calibri"/>
                      </a:endParaRPr>
                    </a:p>
                    <a:p>
                      <a:pPr marL="0" marR="0" algn="l">
                        <a:spcBef>
                          <a:spcPts val="0"/>
                        </a:spcBef>
                        <a:spcAft>
                          <a:spcPts val="0"/>
                        </a:spcAft>
                      </a:pPr>
                      <a:r>
                        <a:rPr lang="en-GB" sz="900" dirty="0">
                          <a:solidFill>
                            <a:schemeClr val="accent1"/>
                          </a:solidFill>
                          <a:effectLst/>
                          <a:latin typeface="+mn-lt"/>
                          <a:ea typeface="Times New Roman" panose="02020603050405020304" pitchFamily="18" charset="0"/>
                          <a:cs typeface="Calibri"/>
                        </a:rPr>
                        <a:t>500 = P</a:t>
                      </a:r>
                      <a:r>
                        <a:rPr lang="en-GB" sz="900" dirty="0">
                          <a:solidFill>
                            <a:schemeClr val="accent1"/>
                          </a:solidFill>
                          <a:effectLst/>
                          <a:latin typeface="+mn-lt"/>
                          <a:ea typeface="Calibri"/>
                          <a:cs typeface="Calibri"/>
                        </a:rPr>
                        <a:t>urchase with cash</a:t>
                      </a:r>
                      <a:endParaRPr lang="en-US" sz="1050" dirty="0">
                        <a:solidFill>
                          <a:schemeClr val="accent1"/>
                        </a:solidFill>
                        <a:effectLst/>
                        <a:latin typeface="+mn-lt"/>
                        <a:ea typeface="Calibri"/>
                        <a:cs typeface="Calibri"/>
                      </a:endParaRPr>
                    </a:p>
                    <a:p>
                      <a:pPr marL="0" marR="0" algn="l">
                        <a:spcBef>
                          <a:spcPts val="0"/>
                        </a:spcBef>
                        <a:spcAft>
                          <a:spcPts val="0"/>
                        </a:spcAft>
                      </a:pPr>
                      <a:r>
                        <a:rPr lang="en-GB" sz="900" dirty="0">
                          <a:solidFill>
                            <a:schemeClr val="accent1"/>
                          </a:solidFill>
                          <a:effectLst/>
                          <a:latin typeface="+mn-lt"/>
                          <a:ea typeface="Times New Roman" panose="02020603050405020304" pitchFamily="18" charset="0"/>
                          <a:cs typeface="Calibri"/>
                        </a:rPr>
                        <a:t>600 = P</a:t>
                      </a:r>
                      <a:r>
                        <a:rPr lang="en-GB" sz="900" dirty="0">
                          <a:solidFill>
                            <a:schemeClr val="accent1"/>
                          </a:solidFill>
                          <a:effectLst/>
                          <a:latin typeface="+mn-lt"/>
                          <a:ea typeface="Calibri"/>
                          <a:cs typeface="Calibri"/>
                        </a:rPr>
                        <a:t>urchase on credit</a:t>
                      </a:r>
                      <a:endParaRPr lang="en-US" sz="1050" dirty="0">
                        <a:solidFill>
                          <a:schemeClr val="accent1"/>
                        </a:solidFill>
                        <a:effectLst/>
                        <a:latin typeface="+mn-lt"/>
                        <a:ea typeface="Calibri"/>
                        <a:cs typeface="Calibri"/>
                      </a:endParaRPr>
                    </a:p>
                    <a:p>
                      <a:pPr marL="0" marR="0" algn="l">
                        <a:spcBef>
                          <a:spcPts val="0"/>
                        </a:spcBef>
                        <a:spcAft>
                          <a:spcPts val="0"/>
                        </a:spcAft>
                      </a:pPr>
                      <a:r>
                        <a:rPr lang="en-GB" sz="900" dirty="0">
                          <a:solidFill>
                            <a:schemeClr val="accent1"/>
                          </a:solidFill>
                          <a:effectLst/>
                          <a:latin typeface="+mn-lt"/>
                          <a:ea typeface="Times New Roman" panose="02020603050405020304" pitchFamily="18" charset="0"/>
                          <a:cs typeface="Calibri"/>
                        </a:rPr>
                        <a:t>700 = B</a:t>
                      </a:r>
                      <a:r>
                        <a:rPr lang="en-GB" sz="900" dirty="0">
                          <a:solidFill>
                            <a:schemeClr val="accent1"/>
                          </a:solidFill>
                          <a:effectLst/>
                          <a:latin typeface="+mn-lt"/>
                          <a:ea typeface="Calibri"/>
                          <a:cs typeface="Calibri"/>
                        </a:rPr>
                        <a:t>egging or scavenging for food</a:t>
                      </a:r>
                      <a:endParaRPr lang="en-US" sz="1050" dirty="0">
                        <a:solidFill>
                          <a:schemeClr val="accent1"/>
                        </a:solidFill>
                        <a:effectLst/>
                        <a:latin typeface="+mn-lt"/>
                        <a:ea typeface="Calibri"/>
                        <a:cs typeface="Calibri"/>
                      </a:endParaRPr>
                    </a:p>
                    <a:p>
                      <a:pPr marL="0" marR="0" algn="l">
                        <a:spcBef>
                          <a:spcPts val="0"/>
                        </a:spcBef>
                        <a:spcAft>
                          <a:spcPts val="0"/>
                        </a:spcAft>
                      </a:pPr>
                      <a:r>
                        <a:rPr lang="en-GB" sz="900" dirty="0">
                          <a:solidFill>
                            <a:schemeClr val="accent1"/>
                          </a:solidFill>
                          <a:effectLst/>
                          <a:latin typeface="+mn-lt"/>
                          <a:ea typeface="Times New Roman" panose="02020603050405020304" pitchFamily="18" charset="0"/>
                          <a:cs typeface="Calibri"/>
                        </a:rPr>
                        <a:t>800 = E</a:t>
                      </a:r>
                      <a:r>
                        <a:rPr lang="en-GB" sz="900" dirty="0">
                          <a:solidFill>
                            <a:schemeClr val="accent1"/>
                          </a:solidFill>
                          <a:effectLst/>
                          <a:latin typeface="+mn-lt"/>
                          <a:ea typeface="Calibri"/>
                          <a:cs typeface="Calibri"/>
                        </a:rPr>
                        <a:t>xchange labour or items for food (barter)</a:t>
                      </a:r>
                      <a:endParaRPr lang="en-US" sz="1050" dirty="0">
                        <a:solidFill>
                          <a:schemeClr val="accent1"/>
                        </a:solidFill>
                        <a:effectLst/>
                        <a:latin typeface="+mn-lt"/>
                        <a:ea typeface="Calibri"/>
                        <a:cs typeface="Calibri"/>
                      </a:endParaRPr>
                    </a:p>
                    <a:p>
                      <a:pPr marL="0" marR="0" algn="l">
                        <a:spcBef>
                          <a:spcPts val="0"/>
                        </a:spcBef>
                        <a:spcAft>
                          <a:spcPts val="0"/>
                        </a:spcAft>
                      </a:pPr>
                      <a:r>
                        <a:rPr lang="en-GB" sz="900" dirty="0">
                          <a:solidFill>
                            <a:schemeClr val="accent1"/>
                          </a:solidFill>
                          <a:effectLst/>
                          <a:latin typeface="+mn-lt"/>
                          <a:ea typeface="Times New Roman" panose="02020603050405020304" pitchFamily="18" charset="0"/>
                          <a:cs typeface="Calibri"/>
                        </a:rPr>
                        <a:t>900 = G</a:t>
                      </a:r>
                      <a:r>
                        <a:rPr lang="en-GB" sz="900" dirty="0">
                          <a:solidFill>
                            <a:schemeClr val="accent1"/>
                          </a:solidFill>
                          <a:effectLst/>
                          <a:latin typeface="+mn-lt"/>
                          <a:ea typeface="Calibri"/>
                          <a:cs typeface="Calibri"/>
                        </a:rPr>
                        <a:t>ift (food) from family, friends, or neighbours</a:t>
                      </a:r>
                    </a:p>
                    <a:p>
                      <a:pPr marL="0" marR="0" algn="l">
                        <a:spcBef>
                          <a:spcPts val="0"/>
                        </a:spcBef>
                        <a:spcAft>
                          <a:spcPts val="0"/>
                        </a:spcAft>
                      </a:pPr>
                      <a:r>
                        <a:rPr lang="en-GB" sz="900" dirty="0">
                          <a:solidFill>
                            <a:schemeClr val="accent1"/>
                          </a:solidFill>
                          <a:effectLst/>
                          <a:latin typeface="+mn-lt"/>
                          <a:ea typeface="Times New Roman" panose="02020603050405020304" pitchFamily="18" charset="0"/>
                          <a:cs typeface="Calibri"/>
                        </a:rPr>
                        <a:t>1000 =</a:t>
                      </a:r>
                      <a:r>
                        <a:rPr lang="en-GB" sz="900" dirty="0">
                          <a:solidFill>
                            <a:schemeClr val="accent1"/>
                          </a:solidFill>
                          <a:effectLst/>
                          <a:latin typeface="+mn-lt"/>
                          <a:ea typeface="Calibri"/>
                          <a:cs typeface="Calibri"/>
                        </a:rPr>
                        <a:t> Food assistance (in-kind or value voucher) from WFP, civil society, NGOs, government, etc.</a:t>
                      </a:r>
                      <a:endParaRPr lang="en-US" sz="1050" dirty="0">
                        <a:solidFill>
                          <a:schemeClr val="accent1"/>
                        </a:solidFill>
                        <a:effectLst/>
                        <a:latin typeface="+mn-lt"/>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53225732"/>
                  </a:ext>
                </a:extLst>
              </a:tr>
            </a:tbl>
          </a:graphicData>
        </a:graphic>
      </p:graphicFrame>
      <p:sp>
        <p:nvSpPr>
          <p:cNvPr id="3" name="TextBox 1">
            <a:extLst>
              <a:ext uri="{FF2B5EF4-FFF2-40B4-BE49-F238E27FC236}">
                <a16:creationId xmlns:a16="http://schemas.microsoft.com/office/drawing/2014/main" id="{E2B574CE-F510-16AF-FC95-BEFFC35CDE0C}"/>
              </a:ext>
            </a:extLst>
          </p:cNvPr>
          <p:cNvSpPr txBox="1"/>
          <p:nvPr/>
        </p:nvSpPr>
        <p:spPr>
          <a:xfrm>
            <a:off x="1278034" y="2238704"/>
            <a:ext cx="1374137" cy="1077218"/>
          </a:xfrm>
          <a:prstGeom prst="rect">
            <a:avLst/>
          </a:prstGeom>
          <a:solidFill>
            <a:schemeClr val="tx2"/>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solidFill>
                  <a:srgbClr val="FFFFFE"/>
                </a:solidFill>
                <a:latin typeface="Open Sans" panose="020B0606030504020204" pitchFamily="34" charset="0"/>
                <a:ea typeface="Open Sans" panose="020B0606030504020204" pitchFamily="34" charset="0"/>
                <a:cs typeface="Open Sans" panose="020B0606030504020204" pitchFamily="34" charset="0"/>
              </a:rPr>
              <a:t>There are 8 main food groups, plus condiments</a:t>
            </a:r>
          </a:p>
        </p:txBody>
      </p:sp>
      <p:sp>
        <p:nvSpPr>
          <p:cNvPr id="5" name="TextBox 1">
            <a:extLst>
              <a:ext uri="{FF2B5EF4-FFF2-40B4-BE49-F238E27FC236}">
                <a16:creationId xmlns:a16="http://schemas.microsoft.com/office/drawing/2014/main" id="{A037DD30-C07B-7C1F-504F-87CD06FEBEA1}"/>
              </a:ext>
            </a:extLst>
          </p:cNvPr>
          <p:cNvSpPr txBox="1"/>
          <p:nvPr/>
        </p:nvSpPr>
        <p:spPr>
          <a:xfrm>
            <a:off x="4585710" y="4865968"/>
            <a:ext cx="2338953" cy="584775"/>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There are 10 sources of food. </a:t>
            </a:r>
          </a:p>
        </p:txBody>
      </p:sp>
      <p:sp>
        <p:nvSpPr>
          <p:cNvPr id="7" name="Left Brace 6">
            <a:extLst>
              <a:ext uri="{FF2B5EF4-FFF2-40B4-BE49-F238E27FC236}">
                <a16:creationId xmlns:a16="http://schemas.microsoft.com/office/drawing/2014/main" id="{32D9DB90-3132-797C-36A2-B767F69253A9}"/>
              </a:ext>
            </a:extLst>
          </p:cNvPr>
          <p:cNvSpPr/>
          <p:nvPr/>
        </p:nvSpPr>
        <p:spPr>
          <a:xfrm>
            <a:off x="2750369" y="1083516"/>
            <a:ext cx="293437" cy="3485071"/>
          </a:xfrm>
          <a:prstGeom prst="leftBrace">
            <a:avLst>
              <a:gd name="adj1" fmla="val 8333"/>
              <a:gd name="adj2" fmla="val 49010"/>
            </a:avLst>
          </a:prstGeom>
          <a:noFill/>
          <a:ln w="381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Rectangle 8">
            <a:extLst>
              <a:ext uri="{FF2B5EF4-FFF2-40B4-BE49-F238E27FC236}">
                <a16:creationId xmlns:a16="http://schemas.microsoft.com/office/drawing/2014/main" id="{A3A99C2D-4BB7-9EFC-47AC-7FCEFCEC3859}"/>
              </a:ext>
            </a:extLst>
          </p:cNvPr>
          <p:cNvSpPr/>
          <p:nvPr/>
        </p:nvSpPr>
        <p:spPr>
          <a:xfrm>
            <a:off x="3090333" y="86545"/>
            <a:ext cx="5634567" cy="962898"/>
          </a:xfrm>
          <a:prstGeom prst="rect">
            <a:avLst/>
          </a:prstGeom>
          <a:solidFill>
            <a:srgbClr val="008868">
              <a:alpha val="20000"/>
            </a:srgb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Box 1">
            <a:extLst>
              <a:ext uri="{FF2B5EF4-FFF2-40B4-BE49-F238E27FC236}">
                <a16:creationId xmlns:a16="http://schemas.microsoft.com/office/drawing/2014/main" id="{72ACF37A-333D-E984-E60B-0D5ADCF10ACD}"/>
              </a:ext>
            </a:extLst>
          </p:cNvPr>
          <p:cNvSpPr txBox="1"/>
          <p:nvPr/>
        </p:nvSpPr>
        <p:spPr>
          <a:xfrm>
            <a:off x="210412" y="1241788"/>
            <a:ext cx="2018373" cy="338554"/>
          </a:xfrm>
          <a:prstGeom prst="rect">
            <a:avLst/>
          </a:prstGeom>
          <a:solidFill>
            <a:schemeClr val="tx2"/>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solidFill>
                  <a:srgbClr val="FFFFFE"/>
                </a:solidFill>
                <a:latin typeface="Open Sans" panose="020B0606030504020204" pitchFamily="34" charset="0"/>
                <a:ea typeface="Open Sans" panose="020B0606030504020204" pitchFamily="34" charset="0"/>
                <a:cs typeface="Open Sans" panose="020B0606030504020204" pitchFamily="34" charset="0"/>
              </a:rPr>
              <a:t>The main question</a:t>
            </a:r>
          </a:p>
        </p:txBody>
      </p:sp>
      <p:cxnSp>
        <p:nvCxnSpPr>
          <p:cNvPr id="12" name="Straight Arrow Connector 11">
            <a:extLst>
              <a:ext uri="{FF2B5EF4-FFF2-40B4-BE49-F238E27FC236}">
                <a16:creationId xmlns:a16="http://schemas.microsoft.com/office/drawing/2014/main" id="{5A1F80A3-E85F-4E46-DF24-826858AC0081}"/>
              </a:ext>
            </a:extLst>
          </p:cNvPr>
          <p:cNvCxnSpPr>
            <a:cxnSpLocks/>
            <a:stCxn id="10" idx="3"/>
            <a:endCxn id="9" idx="1"/>
          </p:cNvCxnSpPr>
          <p:nvPr/>
        </p:nvCxnSpPr>
        <p:spPr>
          <a:xfrm flipV="1">
            <a:off x="2228785" y="567994"/>
            <a:ext cx="861548" cy="843071"/>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4" name="Left Brace 13">
            <a:extLst>
              <a:ext uri="{FF2B5EF4-FFF2-40B4-BE49-F238E27FC236}">
                <a16:creationId xmlns:a16="http://schemas.microsoft.com/office/drawing/2014/main" id="{9122286A-C123-FC84-D5A7-342674D47D50}"/>
              </a:ext>
            </a:extLst>
          </p:cNvPr>
          <p:cNvSpPr/>
          <p:nvPr/>
        </p:nvSpPr>
        <p:spPr>
          <a:xfrm>
            <a:off x="6981773" y="4668885"/>
            <a:ext cx="347405" cy="1557974"/>
          </a:xfrm>
          <a:prstGeom prst="leftBrace">
            <a:avLst/>
          </a:prstGeom>
          <a:noFill/>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 name="Rectangle 14">
            <a:extLst>
              <a:ext uri="{FF2B5EF4-FFF2-40B4-BE49-F238E27FC236}">
                <a16:creationId xmlns:a16="http://schemas.microsoft.com/office/drawing/2014/main" id="{1B8D7B89-B7FB-B577-36BB-1BF820CE530F}"/>
              </a:ext>
            </a:extLst>
          </p:cNvPr>
          <p:cNvSpPr/>
          <p:nvPr/>
        </p:nvSpPr>
        <p:spPr>
          <a:xfrm>
            <a:off x="9923040" y="54386"/>
            <a:ext cx="2213530" cy="1029129"/>
          </a:xfrm>
          <a:prstGeom prst="rect">
            <a:avLst/>
          </a:prstGeom>
          <a:solidFill>
            <a:schemeClr val="accent5">
              <a:alpha val="34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extBox 1">
            <a:extLst>
              <a:ext uri="{FF2B5EF4-FFF2-40B4-BE49-F238E27FC236}">
                <a16:creationId xmlns:a16="http://schemas.microsoft.com/office/drawing/2014/main" id="{9884CCBC-FD5C-2EF8-CCEF-4AADC95F603F}"/>
              </a:ext>
            </a:extLst>
          </p:cNvPr>
          <p:cNvSpPr txBox="1"/>
          <p:nvPr/>
        </p:nvSpPr>
        <p:spPr>
          <a:xfrm>
            <a:off x="432509" y="5318419"/>
            <a:ext cx="2472264" cy="338555"/>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The follow-up question</a:t>
            </a:r>
          </a:p>
        </p:txBody>
      </p:sp>
      <p:cxnSp>
        <p:nvCxnSpPr>
          <p:cNvPr id="17" name="Straight Arrow Connector 16">
            <a:extLst>
              <a:ext uri="{FF2B5EF4-FFF2-40B4-BE49-F238E27FC236}">
                <a16:creationId xmlns:a16="http://schemas.microsoft.com/office/drawing/2014/main" id="{F9D6F3E7-CDB8-0B34-E795-7EA304D6E200}"/>
              </a:ext>
            </a:extLst>
          </p:cNvPr>
          <p:cNvCxnSpPr>
            <a:cxnSpLocks/>
            <a:stCxn id="16" idx="3"/>
            <a:endCxn id="15" idx="1"/>
          </p:cNvCxnSpPr>
          <p:nvPr/>
        </p:nvCxnSpPr>
        <p:spPr>
          <a:xfrm flipV="1">
            <a:off x="2904773" y="568951"/>
            <a:ext cx="7018267" cy="4918746"/>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435E1F5-C30E-1335-4E21-A11C559B8B2C}"/>
              </a:ext>
            </a:extLst>
          </p:cNvPr>
          <p:cNvSpPr txBox="1"/>
          <p:nvPr/>
        </p:nvSpPr>
        <p:spPr>
          <a:xfrm>
            <a:off x="1290696" y="3555446"/>
            <a:ext cx="1374137" cy="1077218"/>
          </a:xfrm>
          <a:prstGeom prst="rect">
            <a:avLst/>
          </a:prstGeom>
          <a:solidFill>
            <a:schemeClr val="bg2"/>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solidFill>
                  <a:srgbClr val="FFFFFE"/>
                </a:solidFill>
                <a:latin typeface="Open Sans"/>
                <a:ea typeface="Open Sans"/>
                <a:cs typeface="Open Sans"/>
              </a:rPr>
              <a:t>Each food group has examples of food items</a:t>
            </a:r>
            <a:endParaRPr lang="en-US" dirty="0"/>
          </a:p>
        </p:txBody>
      </p:sp>
      <p:cxnSp>
        <p:nvCxnSpPr>
          <p:cNvPr id="13" name="Straight Arrow Connector 12">
            <a:extLst>
              <a:ext uri="{FF2B5EF4-FFF2-40B4-BE49-F238E27FC236}">
                <a16:creationId xmlns:a16="http://schemas.microsoft.com/office/drawing/2014/main" id="{90FA0E6D-361E-AAE2-7ADF-DDDC6920240B}"/>
              </a:ext>
            </a:extLst>
          </p:cNvPr>
          <p:cNvCxnSpPr>
            <a:cxnSpLocks/>
          </p:cNvCxnSpPr>
          <p:nvPr/>
        </p:nvCxnSpPr>
        <p:spPr>
          <a:xfrm flipV="1">
            <a:off x="2622447" y="3205775"/>
            <a:ext cx="1136714" cy="971948"/>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8A9A864-4A82-5D5B-4FC6-99B8B1F833F0}"/>
              </a:ext>
            </a:extLst>
          </p:cNvPr>
          <p:cNvCxnSpPr/>
          <p:nvPr/>
        </p:nvCxnSpPr>
        <p:spPr>
          <a:xfrm flipV="1">
            <a:off x="3712634" y="3187700"/>
            <a:ext cx="2978150" cy="16933"/>
          </a:xfrm>
          <a:prstGeom prst="straightConnector1">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BA3BA82-8A73-6DB9-3281-4B10D7CC023A}"/>
              </a:ext>
            </a:extLst>
          </p:cNvPr>
          <p:cNvSpPr/>
          <p:nvPr/>
        </p:nvSpPr>
        <p:spPr>
          <a:xfrm>
            <a:off x="3043806" y="1083516"/>
            <a:ext cx="668828" cy="3485071"/>
          </a:xfrm>
          <a:prstGeom prst="rect">
            <a:avLst/>
          </a:prstGeom>
          <a:solidFill>
            <a:srgbClr val="00B385">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82BBA222-4DFA-4C6F-2152-3CE6F38ED5C5}"/>
              </a:ext>
            </a:extLst>
          </p:cNvPr>
          <p:cNvSpPr/>
          <p:nvPr/>
        </p:nvSpPr>
        <p:spPr>
          <a:xfrm>
            <a:off x="7400012" y="4591677"/>
            <a:ext cx="4666165" cy="1626120"/>
          </a:xfrm>
          <a:prstGeom prst="rect">
            <a:avLst/>
          </a:prstGeom>
          <a:solidFill>
            <a:schemeClr val="accent5">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0D3C02D6-4375-9047-8DB6-0AF45F7CE25A}"/>
              </a:ext>
            </a:extLst>
          </p:cNvPr>
          <p:cNvSpPr/>
          <p:nvPr/>
        </p:nvSpPr>
        <p:spPr>
          <a:xfrm>
            <a:off x="3719794" y="1030717"/>
            <a:ext cx="3655407" cy="3517223"/>
          </a:xfrm>
          <a:prstGeom prst="rect">
            <a:avLst/>
          </a:prstGeom>
          <a:solidFill>
            <a:srgbClr val="008868">
              <a:alpha val="17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6225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0" grpId="0" animBg="1"/>
      <p:bldP spid="14" grpId="0" animBg="1"/>
      <p:bldP spid="15" grpId="0" animBg="1"/>
      <p:bldP spid="16" grpId="0" animBg="1"/>
      <p:bldP spid="6" grpId="0" animBg="1"/>
      <p:bldP spid="4" grpId="0" animBg="1"/>
      <p:bldP spid="11"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183" y="1378973"/>
            <a:ext cx="11052000" cy="4100053"/>
          </a:xfrm>
        </p:spPr>
        <p:txBody>
          <a:bodyPr vert="horz" lIns="91440" tIns="45720" rIns="91440" bIns="45720" rtlCol="0" anchor="t">
            <a:noAutofit/>
          </a:bodyPr>
          <a:lstStyle/>
          <a:p>
            <a:pPr>
              <a:lnSpc>
                <a:spcPct val="110958"/>
              </a:lnSpc>
              <a:buFont typeface="Wingdings" panose="05000000000000000000" pitchFamily="2" charset="2"/>
              <a:buChar char="v"/>
            </a:pPr>
            <a:endParaRPr lang="en-US" spc="60" dirty="0"/>
          </a:p>
          <a:p>
            <a:pPr>
              <a:lnSpc>
                <a:spcPct val="90000"/>
              </a:lnSpc>
              <a:buFont typeface="Wingdings" panose="05000000000000000000" pitchFamily="2" charset="2"/>
              <a:buChar char="v"/>
            </a:pPr>
            <a:r>
              <a:rPr lang="en-US" sz="2300" spc="60" dirty="0">
                <a:latin typeface="Open Sans"/>
                <a:ea typeface="Open Sans"/>
                <a:cs typeface="Open Sans"/>
              </a:rPr>
              <a:t>Note how the main question is worded (on the next slide). The question is referring to the number of days where the household consumed each of the food groups (not the number of times!).</a:t>
            </a:r>
          </a:p>
          <a:p>
            <a:pPr>
              <a:lnSpc>
                <a:spcPct val="90000"/>
              </a:lnSpc>
              <a:buFont typeface="Wingdings" panose="05000000000000000000" pitchFamily="2" charset="2"/>
              <a:buChar char="v"/>
            </a:pPr>
            <a:r>
              <a:rPr lang="en-US" sz="2300" spc="60" dirty="0">
                <a:latin typeface="Open Sans"/>
                <a:ea typeface="Open Sans"/>
                <a:cs typeface="Open Sans"/>
              </a:rPr>
              <a:t>Foods consumed inside and outside the home are accounted for but must be consumed by more than half of the household (50%+).</a:t>
            </a:r>
          </a:p>
          <a:p>
            <a:pPr>
              <a:lnSpc>
                <a:spcPct val="90000"/>
              </a:lnSpc>
              <a:buFont typeface="Wingdings" panose="05000000000000000000" pitchFamily="2" charset="2"/>
              <a:buChar char="v"/>
            </a:pPr>
            <a:r>
              <a:rPr lang="en-US" sz="2300" spc="60" dirty="0">
                <a:latin typeface="Open Sans"/>
                <a:ea typeface="Open Sans"/>
                <a:cs typeface="Open Sans"/>
              </a:rPr>
              <a:t>Be sure the question includes a recall period of 7 days and not “last week”. We always ask about the same period beginning from the day before the interview and counting backwards (i.e., “the last 7 days” not “the past week,” or “last week”). Interviewees could get confused if the timeframe is not specific.</a:t>
            </a:r>
            <a:endParaRPr lang="en-GB" sz="2300" spc="60" dirty="0">
              <a:latin typeface="Open Sans"/>
              <a:ea typeface="Open Sans"/>
              <a:cs typeface="Open Sans"/>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training instructions 3</a:t>
            </a:r>
          </a:p>
        </p:txBody>
      </p:sp>
      <p:sp>
        <p:nvSpPr>
          <p:cNvPr id="4" name="Speech Bubble: Oval 3">
            <a:extLst>
              <a:ext uri="{FF2B5EF4-FFF2-40B4-BE49-F238E27FC236}">
                <a16:creationId xmlns:a16="http://schemas.microsoft.com/office/drawing/2014/main" id="{DF19E919-EECF-23DD-E91D-5360923E2477}"/>
              </a:ext>
            </a:extLst>
          </p:cNvPr>
          <p:cNvSpPr/>
          <p:nvPr/>
        </p:nvSpPr>
        <p:spPr>
          <a:xfrm>
            <a:off x="7770791" y="189880"/>
            <a:ext cx="4350327" cy="2199360"/>
          </a:xfrm>
          <a:prstGeom prst="wedgeEllipseCallout">
            <a:avLst>
              <a:gd name="adj1" fmla="val -51705"/>
              <a:gd name="adj2" fmla="val 5849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FE"/>
                </a:solidFill>
                <a:latin typeface="Open Sans" panose="020B0606030504020204" pitchFamily="34" charset="0"/>
                <a:ea typeface="Open Sans" panose="020B0606030504020204" pitchFamily="34" charset="0"/>
                <a:cs typeface="Open Sans" panose="020B0606030504020204" pitchFamily="34" charset="0"/>
              </a:rPr>
              <a:t>The aim is to capture the number of days when the household consumed each of the food groups. Not the number of times per food group/item. </a:t>
            </a:r>
          </a:p>
        </p:txBody>
      </p:sp>
    </p:spTree>
    <p:extLst>
      <p:ext uri="{BB962C8B-B14F-4D97-AF65-F5344CB8AC3E}">
        <p14:creationId xmlns:p14="http://schemas.microsoft.com/office/powerpoint/2010/main" val="77153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MODULE: MAIN QUESTION</a:t>
            </a: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4261961" y="3352982"/>
            <a:ext cx="7628071" cy="346167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1800" dirty="0">
              <a:latin typeface="Open Sans" panose="020B0606030504020204" pitchFamily="34" charset="0"/>
              <a:ea typeface="Calibri" panose="020F0502020204030204" pitchFamily="34" charset="0"/>
            </a:endParaRPr>
          </a:p>
          <a:p>
            <a:pPr marL="0" indent="0">
              <a:lnSpc>
                <a:spcPct val="123287"/>
              </a:lnSpc>
              <a:buClr>
                <a:srgbClr val="0070BA"/>
              </a:buClr>
              <a:buNone/>
            </a:pPr>
            <a:r>
              <a:rPr lang="en-GB" sz="1800" spc="60" dirty="0"/>
              <a:t>The FCS module asks respondents </a:t>
            </a:r>
            <a:r>
              <a:rPr lang="en-GB" sz="1800" b="1" spc="60" dirty="0"/>
              <a:t>how many days</a:t>
            </a:r>
            <a:r>
              <a:rPr lang="en-GB" sz="1800" spc="60" dirty="0"/>
              <a:t>, in the </a:t>
            </a:r>
            <a:r>
              <a:rPr lang="en-GB" sz="1800" b="1" spc="60" dirty="0"/>
              <a:t>last 7 days</a:t>
            </a:r>
            <a:r>
              <a:rPr lang="en-GB" sz="1800" spc="60" dirty="0"/>
              <a:t>, did </a:t>
            </a:r>
            <a:r>
              <a:rPr lang="en-GB" sz="1800" b="1" spc="60" dirty="0"/>
              <a:t>most members </a:t>
            </a:r>
            <a:r>
              <a:rPr lang="en-GB" sz="1800" spc="60" dirty="0"/>
              <a:t>of their </a:t>
            </a:r>
            <a:r>
              <a:rPr lang="en-GB" sz="1800" b="1" spc="60" dirty="0"/>
              <a:t>households (50%+) </a:t>
            </a:r>
            <a:r>
              <a:rPr lang="en-GB" sz="1800" spc="60" dirty="0"/>
              <a:t>consume each of the food items/groups, </a:t>
            </a:r>
            <a:r>
              <a:rPr lang="en-GB" sz="1800" b="1" spc="60" dirty="0"/>
              <a:t>inside or outside </a:t>
            </a:r>
            <a:r>
              <a:rPr lang="en-GB" sz="1800" spc="60" dirty="0"/>
              <a:t>their home.  </a:t>
            </a:r>
          </a:p>
          <a:p>
            <a:pPr marL="0" indent="0">
              <a:lnSpc>
                <a:spcPct val="123287"/>
              </a:lnSpc>
              <a:buClr>
                <a:srgbClr val="0070BA"/>
              </a:buClr>
              <a:buNone/>
            </a:pPr>
            <a:r>
              <a:rPr lang="en-GB" sz="1800" spc="60" dirty="0">
                <a:latin typeface="Open Sans"/>
                <a:ea typeface="Open Sans"/>
                <a:cs typeface="Open Sans"/>
              </a:rPr>
              <a:t>The module has been adapted to help enumerators quantify “most members in a household” and to capture the eating habits of households in urban settings, where consumption outside household is more frequent than rural areas. </a:t>
            </a:r>
            <a:endParaRPr lang="en-GB" sz="1800" spc="60" dirty="0"/>
          </a:p>
          <a:p>
            <a:pPr marL="0" indent="0">
              <a:buFont typeface="Arial"/>
              <a:buNone/>
            </a:pPr>
            <a:endParaRPr lang="en-GB" dirty="0"/>
          </a:p>
        </p:txBody>
      </p:sp>
      <p:sp>
        <p:nvSpPr>
          <p:cNvPr id="2" name="Rectangle 1">
            <a:extLst>
              <a:ext uri="{FF2B5EF4-FFF2-40B4-BE49-F238E27FC236}">
                <a16:creationId xmlns:a16="http://schemas.microsoft.com/office/drawing/2014/main" id="{4DAB3EC0-E5BF-430A-6F0C-4DE740560EE9}"/>
              </a:ext>
            </a:extLst>
          </p:cNvPr>
          <p:cNvSpPr/>
          <p:nvPr/>
        </p:nvSpPr>
        <p:spPr>
          <a:xfrm>
            <a:off x="831272" y="1617741"/>
            <a:ext cx="9929091" cy="149647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dirty="0">
                <a:solidFill>
                  <a:schemeClr val="accent1"/>
                </a:solidFill>
                <a:latin typeface="Calibri"/>
                <a:cs typeface="Arial"/>
              </a:rPr>
              <a:t>How many days over the last 7 days, did most members of your household (50%+) eat the following food items, inside or outside the home? </a:t>
            </a:r>
            <a:endParaRPr lang="en-GB" b="1" dirty="0">
              <a:solidFill>
                <a:schemeClr val="accent1"/>
              </a:solidFill>
              <a:latin typeface="Calibri"/>
              <a:cs typeface="Arial"/>
            </a:endParaRPr>
          </a:p>
        </p:txBody>
      </p:sp>
      <p:sp>
        <p:nvSpPr>
          <p:cNvPr id="3" name="Speech Bubble: Oval 2">
            <a:extLst>
              <a:ext uri="{FF2B5EF4-FFF2-40B4-BE49-F238E27FC236}">
                <a16:creationId xmlns:a16="http://schemas.microsoft.com/office/drawing/2014/main" id="{FB344469-108B-FA0B-63F8-3021A464C48A}"/>
              </a:ext>
            </a:extLst>
          </p:cNvPr>
          <p:cNvSpPr/>
          <p:nvPr/>
        </p:nvSpPr>
        <p:spPr>
          <a:xfrm>
            <a:off x="0" y="3457377"/>
            <a:ext cx="4459486" cy="1809921"/>
          </a:xfrm>
          <a:prstGeom prst="wedgeEllipseCallout">
            <a:avLst>
              <a:gd name="adj1" fmla="val 33672"/>
              <a:gd name="adj2" fmla="val 5690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FE"/>
                </a:solidFill>
                <a:latin typeface="Open Sans" panose="020B0606030504020204" pitchFamily="34" charset="0"/>
                <a:ea typeface="Open Sans" panose="020B0606030504020204" pitchFamily="34" charset="0"/>
                <a:cs typeface="Open Sans" panose="020B0606030504020204" pitchFamily="34" charset="0"/>
              </a:rPr>
              <a:t>Food consumed outside of the household should only be counted if more than 50% of the household consumed it.</a:t>
            </a:r>
          </a:p>
        </p:txBody>
      </p:sp>
    </p:spTree>
    <p:extLst>
      <p:ext uri="{BB962C8B-B14F-4D97-AF65-F5344CB8AC3E}">
        <p14:creationId xmlns:p14="http://schemas.microsoft.com/office/powerpoint/2010/main" val="388539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5">
                                            <p:txEl>
                                              <p:pRg st="1" end="1"/>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nodeType="clickEffect">
                                  <p:stCondLst>
                                    <p:cond delay="0"/>
                                  </p:stCondLst>
                                  <p:iterate type="lt">
                                    <p:tmAbs val="25"/>
                                  </p:iterate>
                                  <p:childTnLst>
                                    <p:set>
                                      <p:cBhvr override="childStyle">
                                        <p:cTn id="14" dur="indefinite"/>
                                        <p:tgtEl>
                                          <p:spTgt spid="5">
                                            <p:txEl>
                                              <p:pRg st="2" end="2"/>
                                            </p:txEl>
                                          </p:spTgt>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MODULE: MAIN QUESTION (continued) </a:t>
            </a: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4271486" y="3206225"/>
            <a:ext cx="7628071"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1800" dirty="0">
              <a:latin typeface="Open Sans" panose="020B0606030504020204" pitchFamily="34" charset="0"/>
              <a:ea typeface="Calibri" panose="020F0502020204030204" pitchFamily="34" charset="0"/>
            </a:endParaRPr>
          </a:p>
          <a:p>
            <a:pPr marL="0" indent="0">
              <a:lnSpc>
                <a:spcPct val="123287"/>
              </a:lnSpc>
              <a:buClr>
                <a:srgbClr val="0070BA"/>
              </a:buClr>
              <a:buNone/>
            </a:pPr>
            <a:r>
              <a:rPr lang="en-US" sz="1800" spc="60" dirty="0">
                <a:latin typeface="Open Sans"/>
                <a:ea typeface="Open Sans"/>
                <a:cs typeface="Open Sans"/>
              </a:rPr>
              <a:t>The recall period of the consumption of different food groups is the last/previous 7 days or a week from the interview date. For example, if today is </a:t>
            </a:r>
            <a:r>
              <a:rPr lang="en-US" sz="1800" b="1" spc="60" dirty="0">
                <a:latin typeface="Open Sans"/>
                <a:ea typeface="Open Sans"/>
                <a:cs typeface="Open Sans"/>
              </a:rPr>
              <a:t>Wednesday</a:t>
            </a:r>
            <a:r>
              <a:rPr lang="en-US" sz="1800" spc="60" dirty="0">
                <a:latin typeface="Open Sans"/>
                <a:ea typeface="Open Sans"/>
                <a:cs typeface="Open Sans"/>
              </a:rPr>
              <a:t>, we would be asking about the period from </a:t>
            </a:r>
            <a:r>
              <a:rPr lang="en-US" sz="1800" b="1" spc="60" dirty="0">
                <a:latin typeface="Open Sans"/>
                <a:ea typeface="Open Sans"/>
                <a:cs typeface="Open Sans"/>
              </a:rPr>
              <a:t>Wednesday </a:t>
            </a:r>
            <a:r>
              <a:rPr lang="en-US" sz="1800" spc="60" dirty="0">
                <a:latin typeface="Open Sans"/>
                <a:ea typeface="Open Sans"/>
                <a:cs typeface="Open Sans"/>
              </a:rPr>
              <a:t>last week until </a:t>
            </a:r>
            <a:r>
              <a:rPr lang="en-US" sz="1800" b="1" spc="60" dirty="0">
                <a:latin typeface="Open Sans"/>
                <a:ea typeface="Open Sans"/>
                <a:cs typeface="Open Sans"/>
              </a:rPr>
              <a:t>yesterday</a:t>
            </a:r>
            <a:r>
              <a:rPr lang="en-US" sz="1800" spc="60" dirty="0">
                <a:latin typeface="Open Sans"/>
                <a:ea typeface="Open Sans"/>
                <a:cs typeface="Open Sans"/>
              </a:rPr>
              <a:t>. </a:t>
            </a:r>
            <a:endParaRPr lang="en-GB" dirty="0"/>
          </a:p>
        </p:txBody>
      </p:sp>
      <p:sp>
        <p:nvSpPr>
          <p:cNvPr id="2" name="Rectangle 1">
            <a:extLst>
              <a:ext uri="{FF2B5EF4-FFF2-40B4-BE49-F238E27FC236}">
                <a16:creationId xmlns:a16="http://schemas.microsoft.com/office/drawing/2014/main" id="{DD78C7B7-4CE4-F45D-AFA0-A9B836940DBE}"/>
              </a:ext>
            </a:extLst>
          </p:cNvPr>
          <p:cNvSpPr/>
          <p:nvPr/>
        </p:nvSpPr>
        <p:spPr>
          <a:xfrm>
            <a:off x="831272" y="1617741"/>
            <a:ext cx="9929091" cy="149647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dirty="0">
                <a:solidFill>
                  <a:schemeClr val="accent1"/>
                </a:solidFill>
                <a:latin typeface="Calibri"/>
                <a:cs typeface="Arial"/>
              </a:rPr>
              <a:t>How many days over the last 7 days, did most members of your household (50%+) eat the following food items, inside or outside the home? </a:t>
            </a:r>
            <a:endParaRPr lang="en-GB" b="1" dirty="0">
              <a:solidFill>
                <a:schemeClr val="accent1"/>
              </a:solidFill>
              <a:latin typeface="Calibri"/>
              <a:cs typeface="Arial"/>
            </a:endParaRPr>
          </a:p>
        </p:txBody>
      </p:sp>
    </p:spTree>
    <p:extLst>
      <p:ext uri="{BB962C8B-B14F-4D97-AF65-F5344CB8AC3E}">
        <p14:creationId xmlns:p14="http://schemas.microsoft.com/office/powerpoint/2010/main" val="42347627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grpId="0" nodeType="clickEffect">
                                  <p:stCondLst>
                                    <p:cond delay="0"/>
                                  </p:stCondLst>
                                  <p:iterate type="lt">
                                    <p:tmAbs val="25"/>
                                  </p:iterate>
                                  <p:childTnLst>
                                    <p:set>
                                      <p:cBhvr override="childStyle">
                                        <p:cTn id="10" dur="indefinite"/>
                                        <p:tgtEl>
                                          <p:spTgt spid="5"/>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MODULE: Secondary QUESTION</a:t>
            </a:r>
          </a:p>
        </p:txBody>
      </p:sp>
      <p:sp>
        <p:nvSpPr>
          <p:cNvPr id="2" name="Rectangle 1">
            <a:extLst>
              <a:ext uri="{FF2B5EF4-FFF2-40B4-BE49-F238E27FC236}">
                <a16:creationId xmlns:a16="http://schemas.microsoft.com/office/drawing/2014/main" id="{DD78C7B7-4CE4-F45D-AFA0-A9B836940DBE}"/>
              </a:ext>
            </a:extLst>
          </p:cNvPr>
          <p:cNvSpPr/>
          <p:nvPr/>
        </p:nvSpPr>
        <p:spPr>
          <a:xfrm>
            <a:off x="6461185" y="2049815"/>
            <a:ext cx="5537528" cy="13791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tx1"/>
                </a:solidFill>
                <a:latin typeface="Calibri"/>
                <a:cs typeface="Arial"/>
              </a:rPr>
              <a:t> </a:t>
            </a:r>
          </a:p>
          <a:p>
            <a:endParaRPr lang="en-US" b="1">
              <a:solidFill>
                <a:schemeClr val="tx1"/>
              </a:solidFill>
              <a:latin typeface="Calibri"/>
              <a:cs typeface="Arial"/>
            </a:endParaRPr>
          </a:p>
          <a:p>
            <a:pPr algn="ctr"/>
            <a:r>
              <a:rPr lang="en-GB" b="1">
                <a:solidFill>
                  <a:schemeClr val="accent1"/>
                </a:solidFill>
                <a:latin typeface="Calibri"/>
                <a:cs typeface="Arial"/>
              </a:rPr>
              <a:t>How was this food acquired?</a:t>
            </a:r>
            <a:endParaRPr lang="en-US" b="1">
              <a:solidFill>
                <a:schemeClr val="accent1"/>
              </a:solidFill>
              <a:latin typeface="Calibri"/>
              <a:cs typeface="Arial"/>
            </a:endParaRPr>
          </a:p>
          <a:p>
            <a:pPr algn="ctr"/>
            <a:r>
              <a:rPr lang="en-GB" b="1">
                <a:solidFill>
                  <a:schemeClr val="accent1"/>
                </a:solidFill>
                <a:latin typeface="Calibri"/>
                <a:cs typeface="Arial"/>
              </a:rPr>
              <a:t>Write the main source of food for the past 7 days</a:t>
            </a:r>
            <a:r>
              <a:rPr lang="en-GB" b="1">
                <a:solidFill>
                  <a:schemeClr val="accent1"/>
                </a:solidFill>
                <a:latin typeface="Calibri" panose="020F0502020204030204" pitchFamily="34" charset="0"/>
                <a:ea typeface="Calibri" panose="020F0502020204030204" pitchFamily="34" charset="0"/>
                <a:cs typeface="Arial" panose="020B0604020202020204" pitchFamily="34" charset="0"/>
              </a:rPr>
              <a:t>.</a:t>
            </a:r>
          </a:p>
          <a:p>
            <a:pPr algn="ctr"/>
            <a:endParaRPr lang="en-GB" sz="800" b="1">
              <a:solidFill>
                <a:schemeClr val="accent1"/>
              </a:solidFill>
              <a:latin typeface="Calibri" panose="020F0502020204030204" pitchFamily="34" charset="0"/>
              <a:ea typeface="Calibri" panose="020F0502020204030204" pitchFamily="34" charset="0"/>
              <a:cs typeface="Arial" panose="020B0604020202020204" pitchFamily="34" charset="0"/>
            </a:endParaRPr>
          </a:p>
          <a:p>
            <a:pPr lvl="0" algn="ctr">
              <a:defRPr/>
            </a:pPr>
            <a:r>
              <a:rPr lang="en-GB" sz="1400" i="1">
                <a:solidFill>
                  <a:schemeClr val="accent1"/>
                </a:solidFill>
                <a:latin typeface="Calibri" panose="020F0502020204030204" pitchFamily="34" charset="0"/>
                <a:ea typeface="Calibri" panose="020F0502020204030204" pitchFamily="34" charset="0"/>
                <a:cs typeface="Calibri" panose="020F0502020204030204" pitchFamily="34" charset="0"/>
              </a:rPr>
              <a:t>If not eaten, do not specify the main source.</a:t>
            </a:r>
            <a:endParaRPr lang="en-US">
              <a:solidFill>
                <a:schemeClr val="accent1"/>
              </a:solidFill>
              <a:latin typeface="Calibri" panose="020F0502020204030204" pitchFamily="34" charset="0"/>
              <a:ea typeface="Calibri" panose="020F0502020204030204" pitchFamily="34" charset="0"/>
              <a:cs typeface="Arial" panose="020B0604020202020204" pitchFamily="34" charset="0"/>
            </a:endParaRPr>
          </a:p>
          <a:p>
            <a:endParaRPr lang="en-GB" b="1">
              <a:solidFill>
                <a:schemeClr val="tx1"/>
              </a:solidFill>
              <a:latin typeface="Calibri"/>
              <a:cs typeface="Arial"/>
            </a:endParaRPr>
          </a:p>
        </p:txBody>
      </p:sp>
      <p:sp>
        <p:nvSpPr>
          <p:cNvPr id="3" name="TextBox 2">
            <a:extLst>
              <a:ext uri="{FF2B5EF4-FFF2-40B4-BE49-F238E27FC236}">
                <a16:creationId xmlns:a16="http://schemas.microsoft.com/office/drawing/2014/main" id="{A862B245-21A9-E17F-C870-826D6CD30EF9}"/>
              </a:ext>
            </a:extLst>
          </p:cNvPr>
          <p:cNvSpPr txBox="1"/>
          <p:nvPr/>
        </p:nvSpPr>
        <p:spPr>
          <a:xfrm>
            <a:off x="717181" y="2151727"/>
            <a:ext cx="5470968" cy="1631216"/>
          </a:xfrm>
          <a:prstGeom prst="rect">
            <a:avLst/>
          </a:prstGeom>
          <a:noFill/>
        </p:spPr>
        <p:txBody>
          <a:bodyPr wrap="square">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The food source column of the food consumption module is used to record the main method by which the household obtained each recorded food item/group. </a:t>
            </a:r>
          </a:p>
          <a:p>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C03F6ABB-4575-0081-CE6F-922395B2C76A}"/>
              </a:ext>
            </a:extLst>
          </p:cNvPr>
          <p:cNvSpPr txBox="1"/>
          <p:nvPr/>
        </p:nvSpPr>
        <p:spPr>
          <a:xfrm>
            <a:off x="3772268" y="4369388"/>
            <a:ext cx="8072401" cy="1631216"/>
          </a:xfrm>
          <a:prstGeom prst="rect">
            <a:avLst/>
          </a:prstGeom>
          <a:noFill/>
        </p:spPr>
        <p:txBody>
          <a:bodyPr wrap="square">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In situations where a household states that a particular food group was sourced equally from two or more main sources, the enumerator must probe to determine which source provided the highest share of the foods belonging to that food group.  </a:t>
            </a:r>
          </a:p>
          <a:p>
            <a:endParaRPr lang="en-US" sz="20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6730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Module: food sources</a:t>
            </a:r>
          </a:p>
        </p:txBody>
      </p:sp>
      <p:sp>
        <p:nvSpPr>
          <p:cNvPr id="5" name="TextBox 4">
            <a:extLst>
              <a:ext uri="{FF2B5EF4-FFF2-40B4-BE49-F238E27FC236}">
                <a16:creationId xmlns:a16="http://schemas.microsoft.com/office/drawing/2014/main" id="{916AAC51-CF76-40C8-A5B6-5915636066C7}"/>
              </a:ext>
            </a:extLst>
          </p:cNvPr>
          <p:cNvSpPr txBox="1"/>
          <p:nvPr/>
        </p:nvSpPr>
        <p:spPr>
          <a:xfrm>
            <a:off x="717181" y="1689715"/>
            <a:ext cx="9777283" cy="923330"/>
          </a:xfrm>
          <a:prstGeom prst="rect">
            <a:avLst/>
          </a:prstGeom>
          <a:noFill/>
        </p:spPr>
        <p:txBody>
          <a:bodyPr wrap="square">
            <a:spAutoFit/>
          </a:bodyPr>
          <a:lstStyle/>
          <a:p>
            <a:r>
              <a:rPr lang="en-GB" sz="1800">
                <a:effectLst/>
                <a:latin typeface="Open Sans" panose="020B0606030504020204" pitchFamily="34" charset="0"/>
                <a:ea typeface="Calibri" panose="020F0502020204030204" pitchFamily="34" charset="0"/>
              </a:rPr>
              <a:t>While less emphasis tends to be placed on the component related to sources of food, it has great importance in explaining the food security situation of households and their level of vulnerability. </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 name="Table 1">
            <a:extLst>
              <a:ext uri="{FF2B5EF4-FFF2-40B4-BE49-F238E27FC236}">
                <a16:creationId xmlns:a16="http://schemas.microsoft.com/office/drawing/2014/main" id="{4E669166-E353-1684-BB68-85A7A365100C}"/>
              </a:ext>
            </a:extLst>
          </p:cNvPr>
          <p:cNvGraphicFramePr>
            <a:graphicFrameLocks noGrp="1"/>
          </p:cNvGraphicFramePr>
          <p:nvPr>
            <p:extLst>
              <p:ext uri="{D42A27DB-BD31-4B8C-83A1-F6EECF244321}">
                <p14:modId xmlns:p14="http://schemas.microsoft.com/office/powerpoint/2010/main" val="820089647"/>
              </p:ext>
            </p:extLst>
          </p:nvPr>
        </p:nvGraphicFramePr>
        <p:xfrm>
          <a:off x="717181" y="3189597"/>
          <a:ext cx="4948406" cy="1616154"/>
        </p:xfrm>
        <a:graphic>
          <a:graphicData uri="http://schemas.openxmlformats.org/drawingml/2006/table">
            <a:tbl>
              <a:tblPr/>
              <a:tblGrid>
                <a:gridCol w="4948406">
                  <a:extLst>
                    <a:ext uri="{9D8B030D-6E8A-4147-A177-3AD203B41FA5}">
                      <a16:colId xmlns:a16="http://schemas.microsoft.com/office/drawing/2014/main" val="544189224"/>
                    </a:ext>
                  </a:extLst>
                </a:gridCol>
              </a:tblGrid>
              <a:tr h="1616154">
                <a:tc>
                  <a:txBody>
                    <a:bodyPr/>
                    <a:lstStyle/>
                    <a:p>
                      <a:pPr marL="0" marR="0" algn="l">
                        <a:spcBef>
                          <a:spcPts val="0"/>
                        </a:spcBef>
                        <a:spcAft>
                          <a:spcPts val="0"/>
                        </a:spcAft>
                      </a:pPr>
                      <a:r>
                        <a:rPr lang="en-GB" sz="900" b="1" u="sng"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Food acquisition codes (Sources of food, </a:t>
                      </a:r>
                      <a:r>
                        <a:rPr lang="en-GB" sz="900" b="1" u="sng"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SRf</a:t>
                      </a:r>
                      <a:r>
                        <a:rPr lang="en-GB" sz="900" b="1" u="sng"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050" dirty="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r>
                        <a:rPr lang="en-GB" sz="900" dirty="0">
                          <a:solidFill>
                            <a:schemeClr val="accent1">
                              <a:lumMod val="50000"/>
                            </a:schemeClr>
                          </a:solidFill>
                          <a:effectLst/>
                          <a:latin typeface="+mn-lt"/>
                          <a:ea typeface="Times New Roman" panose="02020603050405020304" pitchFamily="18" charset="0"/>
                          <a:cs typeface="Calibri"/>
                        </a:rPr>
                        <a:t>100 = Own production (crops, animal husbandry)</a:t>
                      </a:r>
                      <a:endParaRPr lang="en-US" sz="1050" dirty="0">
                        <a:solidFill>
                          <a:schemeClr val="accent1">
                            <a:lumMod val="50000"/>
                          </a:schemeClr>
                        </a:solidFill>
                        <a:effectLst/>
                        <a:latin typeface="+mn-lt"/>
                        <a:ea typeface="Calibri" panose="020F0502020204030204" pitchFamily="34" charset="0"/>
                        <a:cs typeface="Calibri"/>
                      </a:endParaRPr>
                    </a:p>
                    <a:p>
                      <a:pPr marL="0" marR="0" algn="l">
                        <a:spcBef>
                          <a:spcPts val="0"/>
                        </a:spcBef>
                        <a:spcAft>
                          <a:spcPts val="0"/>
                        </a:spcAft>
                      </a:pPr>
                      <a:r>
                        <a:rPr lang="en-GB" sz="900" dirty="0">
                          <a:solidFill>
                            <a:schemeClr val="accent1">
                              <a:lumMod val="50000"/>
                            </a:schemeClr>
                          </a:solidFill>
                          <a:effectLst/>
                          <a:latin typeface="+mn-lt"/>
                          <a:ea typeface="Times New Roman" panose="02020603050405020304" pitchFamily="18" charset="0"/>
                          <a:cs typeface="Calibri"/>
                        </a:rPr>
                        <a:t>200 = </a:t>
                      </a:r>
                      <a:r>
                        <a:rPr lang="en-GB" sz="900" dirty="0">
                          <a:solidFill>
                            <a:schemeClr val="accent1">
                              <a:lumMod val="50000"/>
                            </a:schemeClr>
                          </a:solidFill>
                          <a:effectLst/>
                          <a:latin typeface="+mn-lt"/>
                          <a:ea typeface="Calibri"/>
                          <a:cs typeface="Calibri"/>
                        </a:rPr>
                        <a:t>Fishing/hunting</a:t>
                      </a:r>
                      <a:r>
                        <a:rPr lang="en-GB" sz="900" dirty="0">
                          <a:solidFill>
                            <a:schemeClr val="accent1">
                              <a:lumMod val="50000"/>
                            </a:schemeClr>
                          </a:solidFill>
                          <a:effectLst/>
                          <a:latin typeface="+mn-lt"/>
                          <a:ea typeface="Calibri" panose="020F0502020204030204" pitchFamily="34" charset="0"/>
                          <a:cs typeface="Calibri"/>
                        </a:rPr>
                        <a:t> </a:t>
                      </a:r>
                      <a:endParaRPr lang="en-US" sz="1050" dirty="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r>
                        <a:rPr lang="en-US" sz="900" dirty="0">
                          <a:solidFill>
                            <a:schemeClr val="accent1">
                              <a:lumMod val="50000"/>
                            </a:schemeClr>
                          </a:solidFill>
                          <a:effectLst/>
                          <a:latin typeface="+mn-lt"/>
                          <a:ea typeface="Times New Roman" panose="02020603050405020304" pitchFamily="18" charset="0"/>
                          <a:cs typeface="Calibri"/>
                        </a:rPr>
                        <a:t>300 = Gathering</a:t>
                      </a:r>
                      <a:endParaRPr lang="en-US" sz="1050" dirty="0">
                        <a:solidFill>
                          <a:schemeClr val="accent1">
                            <a:lumMod val="50000"/>
                          </a:schemeClr>
                        </a:solidFill>
                        <a:effectLst/>
                        <a:latin typeface="+mn-lt"/>
                        <a:ea typeface="Calibri" panose="020F0502020204030204" pitchFamily="34" charset="0"/>
                        <a:cs typeface="Calibri"/>
                      </a:endParaRPr>
                    </a:p>
                    <a:p>
                      <a:pPr marL="0" marR="0" algn="l">
                        <a:spcBef>
                          <a:spcPts val="0"/>
                        </a:spcBef>
                        <a:spcAft>
                          <a:spcPts val="0"/>
                        </a:spcAft>
                      </a:pPr>
                      <a:r>
                        <a:rPr lang="en-US" sz="900" dirty="0">
                          <a:solidFill>
                            <a:schemeClr val="accent1">
                              <a:lumMod val="50000"/>
                            </a:schemeClr>
                          </a:solidFill>
                          <a:effectLst/>
                          <a:latin typeface="+mn-lt"/>
                          <a:ea typeface="Times New Roman" panose="02020603050405020304" pitchFamily="18" charset="0"/>
                          <a:cs typeface="Calibri"/>
                        </a:rPr>
                        <a:t>400 = Loan/borrow</a:t>
                      </a:r>
                      <a:endParaRPr lang="en-US" sz="1050" dirty="0">
                        <a:solidFill>
                          <a:schemeClr val="accent1">
                            <a:lumMod val="50000"/>
                          </a:schemeClr>
                        </a:solidFill>
                        <a:effectLst/>
                        <a:latin typeface="+mn-lt"/>
                        <a:ea typeface="Calibri" panose="020F0502020204030204" pitchFamily="34" charset="0"/>
                        <a:cs typeface="Calibri"/>
                      </a:endParaRPr>
                    </a:p>
                    <a:p>
                      <a:pPr marL="0" marR="0" algn="l">
                        <a:spcBef>
                          <a:spcPts val="0"/>
                        </a:spcBef>
                        <a:spcAft>
                          <a:spcPts val="0"/>
                        </a:spcAft>
                      </a:pPr>
                      <a:r>
                        <a:rPr lang="en-GB" sz="900" dirty="0">
                          <a:solidFill>
                            <a:schemeClr val="accent1">
                              <a:lumMod val="50000"/>
                            </a:schemeClr>
                          </a:solidFill>
                          <a:effectLst/>
                          <a:latin typeface="+mn-lt"/>
                          <a:ea typeface="Times New Roman" panose="02020603050405020304" pitchFamily="18" charset="0"/>
                          <a:cs typeface="Calibri"/>
                        </a:rPr>
                        <a:t>500 = P</a:t>
                      </a:r>
                      <a:r>
                        <a:rPr lang="en-GB" sz="900" dirty="0">
                          <a:solidFill>
                            <a:schemeClr val="accent1">
                              <a:lumMod val="50000"/>
                            </a:schemeClr>
                          </a:solidFill>
                          <a:effectLst/>
                          <a:latin typeface="+mn-lt"/>
                          <a:ea typeface="Calibri"/>
                          <a:cs typeface="Calibri"/>
                        </a:rPr>
                        <a:t>urchase with cash</a:t>
                      </a:r>
                      <a:endParaRPr lang="en-US" sz="1050" dirty="0">
                        <a:solidFill>
                          <a:schemeClr val="accent1">
                            <a:lumMod val="50000"/>
                          </a:schemeClr>
                        </a:solidFill>
                        <a:effectLst/>
                        <a:latin typeface="+mn-lt"/>
                        <a:ea typeface="Calibri"/>
                        <a:cs typeface="Calibri"/>
                      </a:endParaRPr>
                    </a:p>
                    <a:p>
                      <a:pPr marL="0" marR="0" algn="l">
                        <a:spcBef>
                          <a:spcPts val="0"/>
                        </a:spcBef>
                        <a:spcAft>
                          <a:spcPts val="0"/>
                        </a:spcAft>
                      </a:pPr>
                      <a:r>
                        <a:rPr lang="en-GB" sz="900" dirty="0">
                          <a:solidFill>
                            <a:schemeClr val="accent1">
                              <a:lumMod val="50000"/>
                            </a:schemeClr>
                          </a:solidFill>
                          <a:effectLst/>
                          <a:latin typeface="+mn-lt"/>
                          <a:ea typeface="Times New Roman" panose="02020603050405020304" pitchFamily="18" charset="0"/>
                          <a:cs typeface="Calibri"/>
                        </a:rPr>
                        <a:t>600 = P</a:t>
                      </a:r>
                      <a:r>
                        <a:rPr lang="en-GB" sz="900" dirty="0">
                          <a:solidFill>
                            <a:schemeClr val="accent1">
                              <a:lumMod val="50000"/>
                            </a:schemeClr>
                          </a:solidFill>
                          <a:effectLst/>
                          <a:latin typeface="+mn-lt"/>
                          <a:ea typeface="Calibri"/>
                          <a:cs typeface="Calibri"/>
                        </a:rPr>
                        <a:t>urchase on credit</a:t>
                      </a:r>
                      <a:endParaRPr lang="en-US" sz="1050" dirty="0">
                        <a:solidFill>
                          <a:schemeClr val="accent1">
                            <a:lumMod val="50000"/>
                          </a:schemeClr>
                        </a:solidFill>
                        <a:effectLst/>
                        <a:latin typeface="+mn-lt"/>
                        <a:ea typeface="Calibri"/>
                        <a:cs typeface="Calibri"/>
                      </a:endParaRPr>
                    </a:p>
                    <a:p>
                      <a:pPr marL="0" marR="0" algn="l">
                        <a:spcBef>
                          <a:spcPts val="0"/>
                        </a:spcBef>
                        <a:spcAft>
                          <a:spcPts val="0"/>
                        </a:spcAft>
                      </a:pPr>
                      <a:r>
                        <a:rPr lang="en-GB" sz="900" dirty="0">
                          <a:solidFill>
                            <a:schemeClr val="accent1">
                              <a:lumMod val="50000"/>
                            </a:schemeClr>
                          </a:solidFill>
                          <a:effectLst/>
                          <a:latin typeface="+mn-lt"/>
                          <a:ea typeface="Times New Roman" panose="02020603050405020304" pitchFamily="18" charset="0"/>
                          <a:cs typeface="Calibri"/>
                        </a:rPr>
                        <a:t>700 = B</a:t>
                      </a:r>
                      <a:r>
                        <a:rPr lang="en-GB" sz="900" dirty="0">
                          <a:solidFill>
                            <a:schemeClr val="accent1">
                              <a:lumMod val="50000"/>
                            </a:schemeClr>
                          </a:solidFill>
                          <a:effectLst/>
                          <a:latin typeface="+mn-lt"/>
                          <a:ea typeface="Calibri"/>
                          <a:cs typeface="Calibri"/>
                        </a:rPr>
                        <a:t>egging or scavenging for food</a:t>
                      </a:r>
                      <a:endParaRPr lang="en-US" sz="1050" dirty="0">
                        <a:solidFill>
                          <a:schemeClr val="accent1">
                            <a:lumMod val="50000"/>
                          </a:schemeClr>
                        </a:solidFill>
                        <a:effectLst/>
                        <a:latin typeface="+mn-lt"/>
                        <a:ea typeface="Calibri"/>
                        <a:cs typeface="Calibri"/>
                      </a:endParaRPr>
                    </a:p>
                    <a:p>
                      <a:pPr marL="0" marR="0" algn="l">
                        <a:spcBef>
                          <a:spcPts val="0"/>
                        </a:spcBef>
                        <a:spcAft>
                          <a:spcPts val="0"/>
                        </a:spcAft>
                      </a:pPr>
                      <a:r>
                        <a:rPr lang="en-GB" sz="900" dirty="0">
                          <a:solidFill>
                            <a:schemeClr val="accent1">
                              <a:lumMod val="50000"/>
                            </a:schemeClr>
                          </a:solidFill>
                          <a:effectLst/>
                          <a:latin typeface="+mn-lt"/>
                          <a:ea typeface="Times New Roman" panose="02020603050405020304" pitchFamily="18" charset="0"/>
                          <a:cs typeface="Calibri"/>
                        </a:rPr>
                        <a:t>800 = E</a:t>
                      </a:r>
                      <a:r>
                        <a:rPr lang="en-GB" sz="900" dirty="0">
                          <a:solidFill>
                            <a:schemeClr val="accent1">
                              <a:lumMod val="50000"/>
                            </a:schemeClr>
                          </a:solidFill>
                          <a:effectLst/>
                          <a:latin typeface="+mn-lt"/>
                          <a:ea typeface="Calibri"/>
                          <a:cs typeface="Calibri"/>
                        </a:rPr>
                        <a:t>xchange labour or items for food (barter)</a:t>
                      </a:r>
                      <a:endParaRPr lang="en-US" sz="1050" dirty="0">
                        <a:solidFill>
                          <a:schemeClr val="accent1">
                            <a:lumMod val="50000"/>
                          </a:schemeClr>
                        </a:solidFill>
                        <a:effectLst/>
                        <a:latin typeface="+mn-lt"/>
                        <a:ea typeface="Calibri"/>
                        <a:cs typeface="Calibri"/>
                      </a:endParaRPr>
                    </a:p>
                    <a:p>
                      <a:pPr marL="0" marR="0" algn="l">
                        <a:spcBef>
                          <a:spcPts val="0"/>
                        </a:spcBef>
                        <a:spcAft>
                          <a:spcPts val="0"/>
                        </a:spcAft>
                      </a:pPr>
                      <a:r>
                        <a:rPr lang="en-GB" sz="900" dirty="0">
                          <a:solidFill>
                            <a:schemeClr val="accent1">
                              <a:lumMod val="50000"/>
                            </a:schemeClr>
                          </a:solidFill>
                          <a:effectLst/>
                          <a:latin typeface="+mn-lt"/>
                          <a:ea typeface="Times New Roman" panose="02020603050405020304" pitchFamily="18" charset="0"/>
                          <a:cs typeface="Calibri"/>
                        </a:rPr>
                        <a:t>900 = G</a:t>
                      </a:r>
                      <a:r>
                        <a:rPr lang="en-GB" sz="900" dirty="0">
                          <a:solidFill>
                            <a:schemeClr val="accent1">
                              <a:lumMod val="50000"/>
                            </a:schemeClr>
                          </a:solidFill>
                          <a:effectLst/>
                          <a:latin typeface="+mn-lt"/>
                          <a:ea typeface="Calibri"/>
                          <a:cs typeface="Calibri"/>
                        </a:rPr>
                        <a:t>ift (food) from family, friends, or neighbours</a:t>
                      </a:r>
                    </a:p>
                    <a:p>
                      <a:pPr marL="0" marR="0" algn="l">
                        <a:spcBef>
                          <a:spcPts val="0"/>
                        </a:spcBef>
                        <a:spcAft>
                          <a:spcPts val="0"/>
                        </a:spcAft>
                      </a:pPr>
                      <a:r>
                        <a:rPr lang="en-GB" sz="900" dirty="0">
                          <a:solidFill>
                            <a:schemeClr val="accent1">
                              <a:lumMod val="50000"/>
                            </a:schemeClr>
                          </a:solidFill>
                          <a:effectLst/>
                          <a:latin typeface="+mn-lt"/>
                          <a:ea typeface="Times New Roman" panose="02020603050405020304" pitchFamily="18" charset="0"/>
                          <a:cs typeface="Calibri"/>
                        </a:rPr>
                        <a:t>1000 =</a:t>
                      </a:r>
                      <a:r>
                        <a:rPr lang="en-GB" sz="900" dirty="0">
                          <a:solidFill>
                            <a:schemeClr val="accent1">
                              <a:lumMod val="50000"/>
                            </a:schemeClr>
                          </a:solidFill>
                          <a:effectLst/>
                          <a:latin typeface="+mn-lt"/>
                          <a:ea typeface="Calibri"/>
                          <a:cs typeface="Calibri"/>
                        </a:rPr>
                        <a:t> Food assistance (in-kind or value voucher) from WFP, civil society, NGOs, government, etc.</a:t>
                      </a:r>
                      <a:r>
                        <a:rPr lang="en-GB" sz="8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endParaRPr lang="en-US" sz="1000" dirty="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3538481"/>
                  </a:ext>
                </a:extLst>
              </a:tr>
            </a:tbl>
          </a:graphicData>
        </a:graphic>
      </p:graphicFrame>
      <p:sp>
        <p:nvSpPr>
          <p:cNvPr id="4" name="TextBox 3">
            <a:extLst>
              <a:ext uri="{FF2B5EF4-FFF2-40B4-BE49-F238E27FC236}">
                <a16:creationId xmlns:a16="http://schemas.microsoft.com/office/drawing/2014/main" id="{0868092E-2E95-D90D-F602-ACB8DD723E1B}"/>
              </a:ext>
            </a:extLst>
          </p:cNvPr>
          <p:cNvSpPr txBox="1"/>
          <p:nvPr/>
        </p:nvSpPr>
        <p:spPr>
          <a:xfrm>
            <a:off x="6168259" y="3189597"/>
            <a:ext cx="5306560" cy="1534886"/>
          </a:xfrm>
          <a:prstGeom prst="rect">
            <a:avLst/>
          </a:prstGeom>
          <a:noFill/>
        </p:spPr>
        <p:txBody>
          <a:bodyPr wrap="square">
            <a:spAutoFit/>
          </a:bodyPr>
          <a:lstStyle/>
          <a:p>
            <a:r>
              <a:rPr lang="en-GB" sz="1800" dirty="0">
                <a:effectLst/>
                <a:latin typeface="Open Sans" panose="020B0606030504020204" pitchFamily="34" charset="0"/>
                <a:ea typeface="Calibri" panose="020F0502020204030204" pitchFamily="34" charset="0"/>
              </a:rPr>
              <a:t>For example, a household which mainly relies on humanitarian food assistance, borrowing, and gifts, can typically be considered more vulnerable than a household that is able to obtain food through cash purchases. </a:t>
            </a:r>
            <a:endParaRPr lang="fr-FR" dirty="0"/>
          </a:p>
        </p:txBody>
      </p:sp>
      <p:sp>
        <p:nvSpPr>
          <p:cNvPr id="7" name="TextBox 1">
            <a:extLst>
              <a:ext uri="{FF2B5EF4-FFF2-40B4-BE49-F238E27FC236}">
                <a16:creationId xmlns:a16="http://schemas.microsoft.com/office/drawing/2014/main" id="{56E8DDA0-3B8C-32B7-FD76-89CA610B4ED1}"/>
              </a:ext>
            </a:extLst>
          </p:cNvPr>
          <p:cNvSpPr txBox="1"/>
          <p:nvPr/>
        </p:nvSpPr>
        <p:spPr>
          <a:xfrm>
            <a:off x="5833059" y="5168285"/>
            <a:ext cx="6164682" cy="1631216"/>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chemeClr val="accent2">
                    <a:lumMod val="75000"/>
                  </a:schemeClr>
                </a:solidFill>
                <a:latin typeface="Open Sans"/>
                <a:ea typeface="Open Sans"/>
                <a:cs typeface="Open Sans"/>
              </a:rPr>
              <a:t>That said, cash purchases include any cash from any source, so could be from food assistance in cash or begging. The analyst will thus need to later cross check household income sources to understand purchasing </a:t>
            </a:r>
            <a:r>
              <a:rPr lang="en-US" sz="2000" dirty="0" err="1">
                <a:solidFill>
                  <a:schemeClr val="accent2">
                    <a:lumMod val="75000"/>
                  </a:schemeClr>
                </a:solidFill>
                <a:latin typeface="Open Sans"/>
                <a:ea typeface="Open Sans"/>
                <a:cs typeface="Open Sans"/>
              </a:rPr>
              <a:t>behaviour</a:t>
            </a:r>
            <a:r>
              <a:rPr lang="en-US" sz="2000" dirty="0">
                <a:solidFill>
                  <a:schemeClr val="accent2">
                    <a:lumMod val="75000"/>
                  </a:schemeClr>
                </a:solidFill>
                <a:latin typeface="Open Sans"/>
                <a:ea typeface="Open Sans"/>
                <a:cs typeface="Open Sans"/>
              </a:rPr>
              <a:t> in cash.</a:t>
            </a:r>
          </a:p>
        </p:txBody>
      </p:sp>
      <p:pic>
        <p:nvPicPr>
          <p:cNvPr id="9" name="Graphic 2" descr="Warning with solid fill">
            <a:extLst>
              <a:ext uri="{FF2B5EF4-FFF2-40B4-BE49-F238E27FC236}">
                <a16:creationId xmlns:a16="http://schemas.microsoft.com/office/drawing/2014/main" id="{2E26A57B-2C03-F203-F212-C4347ABAB7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71997" y="6305181"/>
            <a:ext cx="552819" cy="552819"/>
          </a:xfrm>
          <a:prstGeom prst="rect">
            <a:avLst/>
          </a:prstGeom>
        </p:spPr>
      </p:pic>
    </p:spTree>
    <p:extLst>
      <p:ext uri="{BB962C8B-B14F-4D97-AF65-F5344CB8AC3E}">
        <p14:creationId xmlns:p14="http://schemas.microsoft.com/office/powerpoint/2010/main" val="116861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ct val="94762"/>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ct val="89497"/>
              </a:lnSpc>
            </a:pPr>
            <a:r>
              <a:rPr lang="it-IT" b="0">
                <a:solidFill>
                  <a:srgbClr val="FFFFFE"/>
                </a:solidFill>
                <a:latin typeface="HALDEN SOLID"/>
                <a:ea typeface="Open Sans Extrabold"/>
                <a:cs typeface="Open Sans Extrabold"/>
              </a:rPr>
              <a:t>Food Groups </a:t>
            </a: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72667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672" y="1200297"/>
            <a:ext cx="11297019" cy="4121003"/>
          </a:xfrm>
        </p:spPr>
        <p:txBody>
          <a:bodyPr vert="horz" lIns="91440" tIns="45720" rIns="91440" bIns="45720" rtlCol="0" anchor="t">
            <a:noAutofit/>
          </a:bodyPr>
          <a:lstStyle/>
          <a:p>
            <a:pPr>
              <a:lnSpc>
                <a:spcPct val="110958"/>
              </a:lnSpc>
              <a:buFont typeface="Wingdings" panose="05000000000000000000" pitchFamily="2" charset="2"/>
              <a:buChar char="v"/>
            </a:pPr>
            <a:endParaRPr lang="en-US" spc="60" dirty="0"/>
          </a:p>
          <a:p>
            <a:pPr>
              <a:lnSpc>
                <a:spcPct val="90000"/>
              </a:lnSpc>
              <a:buFont typeface="Wingdings" panose="05000000000000000000" pitchFamily="2" charset="2"/>
              <a:buChar char="v"/>
            </a:pPr>
            <a:r>
              <a:rPr lang="en-GB" sz="2300" spc="60" dirty="0">
                <a:latin typeface="Open Sans"/>
                <a:ea typeface="Open Sans"/>
                <a:cs typeface="Open Sans"/>
              </a:rPr>
              <a:t>A list of relevant food items contextualised based on local dishes and common ingredients should be introduced during the training. </a:t>
            </a:r>
          </a:p>
          <a:p>
            <a:pPr lvl="0">
              <a:lnSpc>
                <a:spcPct val="90000"/>
              </a:lnSpc>
              <a:buFont typeface="Wingdings" panose="05000000000000000000" pitchFamily="2" charset="2"/>
              <a:buChar char="v"/>
            </a:pPr>
            <a:endParaRPr lang="en-GB" sz="2300" spc="60" dirty="0">
              <a:latin typeface="Open Sans"/>
              <a:ea typeface="Open Sans"/>
              <a:cs typeface="Open Sans"/>
            </a:endParaRPr>
          </a:p>
          <a:p>
            <a:pPr>
              <a:lnSpc>
                <a:spcPct val="90000"/>
              </a:lnSpc>
              <a:buFont typeface="Wingdings" panose="05000000000000000000" pitchFamily="2" charset="2"/>
              <a:buChar char="v"/>
            </a:pPr>
            <a:r>
              <a:rPr lang="en-GB" sz="2300" spc="60" dirty="0">
                <a:latin typeface="Open Sans"/>
                <a:ea typeface="Open Sans"/>
                <a:cs typeface="Open Sans"/>
              </a:rPr>
              <a:t>Discuss which food items comprise the most commonly eaten dishes and how they should be registered, i.e., a soup/stew/or curry could consist of some chunks of beef (meat), beans (pulses), a tomato base (vegetables) and spices (condiments) and be served with bread or rice (cereals). </a:t>
            </a:r>
          </a:p>
          <a:p>
            <a:pPr lvl="0">
              <a:lnSpc>
                <a:spcPct val="90000"/>
              </a:lnSpc>
              <a:buFont typeface="Wingdings" panose="05000000000000000000" pitchFamily="2" charset="2"/>
              <a:buChar char="v"/>
            </a:pPr>
            <a:endParaRPr lang="en-GB" sz="2300" spc="60" dirty="0">
              <a:latin typeface="Open Sans"/>
              <a:ea typeface="Open Sans"/>
              <a:cs typeface="Open Sans"/>
            </a:endParaRPr>
          </a:p>
          <a:p>
            <a:pPr>
              <a:lnSpc>
                <a:spcPct val="90000"/>
              </a:lnSpc>
              <a:buFont typeface="Wingdings" panose="05000000000000000000" pitchFamily="2" charset="2"/>
              <a:buChar char="v"/>
            </a:pPr>
            <a:r>
              <a:rPr lang="en-GB" sz="2300" spc="60" dirty="0">
                <a:latin typeface="Open Sans"/>
                <a:ea typeface="Open Sans"/>
                <a:cs typeface="Open Sans"/>
              </a:rPr>
              <a:t>In addition, it can be helpful to use contextual knowledge to guide respondents – e.g., in some cultures, there are particular days of the week where certain food items are consumed, like meat or fruit on Fridays. </a:t>
            </a: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MODULE: training instructions 4</a:t>
            </a:r>
          </a:p>
        </p:txBody>
      </p:sp>
    </p:spTree>
    <p:extLst>
      <p:ext uri="{BB962C8B-B14F-4D97-AF65-F5344CB8AC3E}">
        <p14:creationId xmlns:p14="http://schemas.microsoft.com/office/powerpoint/2010/main" val="699959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Food group 1: Staple Foods </a:t>
            </a:r>
          </a:p>
        </p:txBody>
      </p:sp>
      <p:pic>
        <p:nvPicPr>
          <p:cNvPr id="6" name="Picture 2" descr="All About Grains: 21 Types of Grains - 2022 - MasterClass">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06" r="6106"/>
          <a:stretch>
            <a:fillRect/>
          </a:stretch>
        </p:blipFill>
        <p:spPr bwMode="auto">
          <a:xfrm>
            <a:off x="6243182" y="1648318"/>
            <a:ext cx="5397500" cy="409892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35A1684A-13C6-4B69-A1AD-2DFC13191A1F}"/>
              </a:ext>
            </a:extLst>
          </p:cNvPr>
          <p:cNvSpPr txBox="1">
            <a:spLocks/>
          </p:cNvSpPr>
          <p:nvPr/>
        </p:nvSpPr>
        <p:spPr>
          <a:xfrm>
            <a:off x="738202" y="1648318"/>
            <a:ext cx="5284226"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spc="60" dirty="0">
                <a:latin typeface="Open Sans"/>
                <a:ea typeface="Open Sans"/>
                <a:cs typeface="Open Sans"/>
              </a:rPr>
              <a:t>Staple foods (cereals, grains, roots and tubers) are eaten regularly—even daily—` and supply a major proportion of a person's energy and nutritional needs. </a:t>
            </a:r>
            <a:endParaRPr lang="en-US" sz="1800" spc="60" dirty="0"/>
          </a:p>
          <a:p>
            <a:pPr marL="0" indent="0">
              <a:buNone/>
            </a:pPr>
            <a:endParaRPr lang="en-US" sz="1800" spc="60"/>
          </a:p>
          <a:p>
            <a:pPr marL="0" indent="0">
              <a:buNone/>
            </a:pPr>
            <a:r>
              <a:rPr lang="en-US" sz="1800" spc="60" dirty="0">
                <a:latin typeface="Open Sans"/>
                <a:ea typeface="Open Sans"/>
                <a:cs typeface="Open Sans"/>
              </a:rPr>
              <a:t>Specific staples vary from place to place but are typically less expensive and readily available than other items. </a:t>
            </a:r>
          </a:p>
          <a:p>
            <a:pPr marL="0" indent="0">
              <a:buNone/>
            </a:pPr>
            <a:endParaRPr lang="en-GB" sz="1800" spc="60"/>
          </a:p>
          <a:p>
            <a:pPr marL="0" indent="0" algn="ctr">
              <a:buNone/>
            </a:pPr>
            <a:r>
              <a:rPr lang="en-GB" sz="1600" u="sng" spc="60" dirty="0">
                <a:latin typeface="Open Sans"/>
                <a:ea typeface="Open Sans"/>
                <a:cs typeface="Open Sans"/>
              </a:rPr>
              <a:t>Standard module example items</a:t>
            </a:r>
            <a:r>
              <a:rPr lang="en-GB" sz="1600" spc="60" dirty="0">
                <a:latin typeface="Open Sans"/>
                <a:ea typeface="Open Sans"/>
                <a:cs typeface="Open Sans"/>
              </a:rPr>
              <a:t>: </a:t>
            </a:r>
            <a:endParaRPr lang="en-US" sz="1600" spc="60" dirty="0"/>
          </a:p>
          <a:p>
            <a:pPr marL="0" indent="0" algn="ctr">
              <a:buNone/>
            </a:pPr>
            <a:r>
              <a:rPr lang="en-GB" sz="1600" spc="60" dirty="0">
                <a:latin typeface="Open Sans"/>
                <a:ea typeface="Open Sans"/>
                <a:cs typeface="Open Sans"/>
              </a:rPr>
              <a:t>Rice, pasta, bread, sorghum, millet, maize, potato, yam, cassava, white sweet potato, taro and plantain.</a:t>
            </a:r>
            <a:endParaRPr lang="en-US" sz="1600" spc="60" dirty="0">
              <a:latin typeface="Open Sans"/>
              <a:ea typeface="Open Sans"/>
              <a:cs typeface="Open Sans"/>
            </a:endParaRPr>
          </a:p>
          <a:p>
            <a:pPr marL="0" indent="0">
              <a:buNone/>
            </a:pPr>
            <a:endParaRPr lang="en-US" sz="1800" spc="60"/>
          </a:p>
          <a:p>
            <a:pPr marL="0" indent="0">
              <a:buNone/>
            </a:pPr>
            <a:endParaRPr lang="en-GB" sz="1800">
              <a:latin typeface="Open Sans" panose="020B0606030504020204" pitchFamily="34" charset="0"/>
              <a:ea typeface="Calibri" panose="020F0502020204030204" pitchFamily="34" charset="0"/>
            </a:endParaRPr>
          </a:p>
        </p:txBody>
      </p:sp>
      <p:cxnSp>
        <p:nvCxnSpPr>
          <p:cNvPr id="9" name="Straight Arrow Connector 8">
            <a:extLst>
              <a:ext uri="{FF2B5EF4-FFF2-40B4-BE49-F238E27FC236}">
                <a16:creationId xmlns:a16="http://schemas.microsoft.com/office/drawing/2014/main" id="{9FDEDA0A-F2B4-43FC-BB15-8CDE44877846}"/>
              </a:ext>
            </a:extLst>
          </p:cNvPr>
          <p:cNvCxnSpPr>
            <a:cxnSpLocks/>
          </p:cNvCxnSpPr>
          <p:nvPr/>
        </p:nvCxnSpPr>
        <p:spPr>
          <a:xfrm>
            <a:off x="199697" y="4521011"/>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1">
            <a:extLst>
              <a:ext uri="{FF2B5EF4-FFF2-40B4-BE49-F238E27FC236}">
                <a16:creationId xmlns:a16="http://schemas.microsoft.com/office/drawing/2014/main" id="{A510CA94-69BF-B530-843F-CCFF14562831}"/>
              </a:ext>
            </a:extLst>
          </p:cNvPr>
          <p:cNvSpPr txBox="1"/>
          <p:nvPr/>
        </p:nvSpPr>
        <p:spPr>
          <a:xfrm>
            <a:off x="3013659" y="6016588"/>
            <a:ext cx="6164682" cy="707886"/>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chemeClr val="accent2">
                    <a:lumMod val="75000"/>
                  </a:schemeClr>
                </a:solidFill>
                <a:latin typeface="Open Sans"/>
                <a:ea typeface="Open Sans"/>
                <a:cs typeface="Open Sans"/>
              </a:rPr>
              <a:t>Excludes orange flesh sweet potatoes (vegetable), &amp; soybeans (pulses/legumes)</a:t>
            </a:r>
          </a:p>
        </p:txBody>
      </p:sp>
      <p:pic>
        <p:nvPicPr>
          <p:cNvPr id="4" name="Graphic 2" descr="Warning with solid fill">
            <a:extLst>
              <a:ext uri="{FF2B5EF4-FFF2-40B4-BE49-F238E27FC236}">
                <a16:creationId xmlns:a16="http://schemas.microsoft.com/office/drawing/2014/main" id="{8AC02ADA-D48D-CB78-660D-5614B6FCF6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7249" y="6305181"/>
            <a:ext cx="552819" cy="552819"/>
          </a:xfrm>
          <a:prstGeom prst="rect">
            <a:avLst/>
          </a:prstGeom>
        </p:spPr>
      </p:pic>
      <p:sp>
        <p:nvSpPr>
          <p:cNvPr id="2" name="Speech Bubble: Oval 1">
            <a:extLst>
              <a:ext uri="{FF2B5EF4-FFF2-40B4-BE49-F238E27FC236}">
                <a16:creationId xmlns:a16="http://schemas.microsoft.com/office/drawing/2014/main" id="{E015006F-7280-54E4-07DF-ACD208F28D17}"/>
              </a:ext>
            </a:extLst>
          </p:cNvPr>
          <p:cNvSpPr/>
          <p:nvPr/>
        </p:nvSpPr>
        <p:spPr>
          <a:xfrm>
            <a:off x="5948819" y="3238658"/>
            <a:ext cx="3249599" cy="1282353"/>
          </a:xfrm>
          <a:prstGeom prst="wedgeEllipseCallout">
            <a:avLst>
              <a:gd name="adj1" fmla="val -77474"/>
              <a:gd name="adj2" fmla="val 4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rgbClr val="FFFFFE"/>
                </a:solidFill>
                <a:latin typeface="Open Sans"/>
                <a:ea typeface="Open Sans"/>
                <a:cs typeface="Open Sans"/>
              </a:rPr>
              <a:t>Note that processed products like pasta should be counted under cereals</a:t>
            </a:r>
            <a:endParaRPr lang="en-US" sz="1600" b="1"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7730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Food group 2: Pulses/Legumes, nuts &amp; Seeds</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srcRect l="6117" r="6117"/>
          <a:stretch/>
        </p:blipFill>
        <p:spPr bwMode="auto">
          <a:xfrm>
            <a:off x="6243182" y="1648319"/>
            <a:ext cx="5210617" cy="3957004"/>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35A1684A-13C6-4B69-A1AD-2DFC13191A1F}"/>
              </a:ext>
            </a:extLst>
          </p:cNvPr>
          <p:cNvSpPr txBox="1">
            <a:spLocks/>
          </p:cNvSpPr>
          <p:nvPr/>
        </p:nvSpPr>
        <p:spPr>
          <a:xfrm>
            <a:off x="738201" y="1648318"/>
            <a:ext cx="5397500" cy="4098925"/>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spc="60"/>
              <a:t>Pulses, also known as legumes, are the edible seeds of leguminous plants cultivated for food. They are relatively sustainable and inexpensive, rich in protein and fiber.</a:t>
            </a:r>
          </a:p>
          <a:p>
            <a:pPr marL="0" indent="0">
              <a:buNone/>
            </a:pPr>
            <a:endParaRPr lang="en-US" sz="1800" spc="60"/>
          </a:p>
          <a:p>
            <a:pPr marL="0" indent="0">
              <a:buNone/>
            </a:pPr>
            <a:r>
              <a:rPr lang="en-US" sz="1800" spc="60"/>
              <a:t>Dried beans, lentils, peas and nuts are the most known and consumed examples of pulses. </a:t>
            </a:r>
            <a:r>
              <a:rPr lang="en-US" sz="1800" b="0" i="0" u="none" strike="noStrike">
                <a:solidFill>
                  <a:srgbClr val="007DBC"/>
                </a:solidFill>
                <a:effectLst/>
                <a:latin typeface="Open Sans" panose="020B0606030504020204" pitchFamily="34" charset="0"/>
              </a:rPr>
              <a:t>Seeds should also be counted here if eaten in sufficient quantities.</a:t>
            </a:r>
            <a:endParaRPr lang="en-US" sz="1800" b="0" i="0" u="none" strike="noStrike" spc="60">
              <a:solidFill>
                <a:srgbClr val="007DBC"/>
              </a:solidFill>
              <a:effectLst/>
              <a:latin typeface="Open Sans" panose="020B0606030504020204" pitchFamily="34" charset="0"/>
            </a:endParaRPr>
          </a:p>
          <a:p>
            <a:pPr marL="0" indent="0">
              <a:buNone/>
            </a:pPr>
            <a:endParaRPr lang="en-US" sz="1800" spc="60"/>
          </a:p>
          <a:p>
            <a:pPr marL="0" indent="0" algn="ctr">
              <a:buNone/>
            </a:pPr>
            <a:r>
              <a:rPr lang="en-GB" sz="1600" u="sng" spc="60"/>
              <a:t>Standard module example items</a:t>
            </a:r>
            <a:r>
              <a:rPr lang="en-GB" sz="1600" spc="60"/>
              <a:t>: </a:t>
            </a:r>
          </a:p>
          <a:p>
            <a:pPr marL="0" indent="0" algn="ctr">
              <a:buNone/>
            </a:pPr>
            <a:r>
              <a:rPr lang="en-GB" sz="1600" spc="60"/>
              <a:t>beans, cowpeas, peanuts, lentils, soy, pigeon pea and/or other nuts</a:t>
            </a:r>
            <a:endParaRPr lang="en-US" sz="1600" spc="60"/>
          </a:p>
          <a:p>
            <a:pPr marL="0" indent="0">
              <a:buNone/>
            </a:pPr>
            <a:endParaRPr lang="en-US" sz="1800" spc="60"/>
          </a:p>
        </p:txBody>
      </p:sp>
      <p:cxnSp>
        <p:nvCxnSpPr>
          <p:cNvPr id="3" name="Straight Arrow Connector 2">
            <a:extLst>
              <a:ext uri="{FF2B5EF4-FFF2-40B4-BE49-F238E27FC236}">
                <a16:creationId xmlns:a16="http://schemas.microsoft.com/office/drawing/2014/main" id="{E655D36C-80E1-4FC5-90A3-F6F7C4DA920F}"/>
              </a:ext>
            </a:extLst>
          </p:cNvPr>
          <p:cNvCxnSpPr>
            <a:cxnSpLocks/>
          </p:cNvCxnSpPr>
          <p:nvPr/>
        </p:nvCxnSpPr>
        <p:spPr>
          <a:xfrm>
            <a:off x="418489" y="4774324"/>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1">
            <a:extLst>
              <a:ext uri="{FF2B5EF4-FFF2-40B4-BE49-F238E27FC236}">
                <a16:creationId xmlns:a16="http://schemas.microsoft.com/office/drawing/2014/main" id="{749029B0-6F9C-5973-778E-94EC033456E5}"/>
              </a:ext>
            </a:extLst>
          </p:cNvPr>
          <p:cNvSpPr txBox="1"/>
          <p:nvPr/>
        </p:nvSpPr>
        <p:spPr>
          <a:xfrm>
            <a:off x="2162174" y="5837709"/>
            <a:ext cx="9016682" cy="1015663"/>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accent2">
                    <a:lumMod val="75000"/>
                  </a:schemeClr>
                </a:solidFill>
                <a:latin typeface="Open Sans"/>
                <a:ea typeface="Open Sans"/>
                <a:cs typeface="Open Sans"/>
              </a:rPr>
              <a:t>Excludes small quantities (common case for nuts, seeds and sometimes pulses)! Excludes green beans and fresh peas (vegetables). </a:t>
            </a:r>
          </a:p>
          <a:p>
            <a:pPr algn="ctr"/>
            <a:r>
              <a:rPr lang="en-GB" sz="2000" b="1" dirty="0">
                <a:solidFill>
                  <a:schemeClr val="accent2">
                    <a:lumMod val="75000"/>
                  </a:schemeClr>
                </a:solidFill>
                <a:latin typeface="Open Sans"/>
                <a:ea typeface="Open Sans"/>
                <a:cs typeface="Open Sans"/>
              </a:rPr>
              <a:t>Oils extracted from nuts and seeds are not included (oils &amp; fats)</a:t>
            </a:r>
            <a:endParaRPr lang="en-US" sz="2000" b="1" dirty="0">
              <a:solidFill>
                <a:schemeClr val="accent2">
                  <a:lumMod val="75000"/>
                </a:schemeClr>
              </a:solidFill>
              <a:latin typeface="Open Sans"/>
              <a:ea typeface="Open Sans"/>
              <a:cs typeface="Open Sans"/>
            </a:endParaRPr>
          </a:p>
        </p:txBody>
      </p:sp>
      <p:pic>
        <p:nvPicPr>
          <p:cNvPr id="5" name="Graphic 2" descr="Warning with solid fill">
            <a:extLst>
              <a:ext uri="{FF2B5EF4-FFF2-40B4-BE49-F238E27FC236}">
                <a16:creationId xmlns:a16="http://schemas.microsoft.com/office/drawing/2014/main" id="{028433A7-BF38-B739-B336-92532F7995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85765" y="6305181"/>
            <a:ext cx="552819" cy="552819"/>
          </a:xfrm>
          <a:prstGeom prst="rect">
            <a:avLst/>
          </a:prstGeom>
        </p:spPr>
      </p:pic>
    </p:spTree>
    <p:extLst>
      <p:ext uri="{BB962C8B-B14F-4D97-AF65-F5344CB8AC3E}">
        <p14:creationId xmlns:p14="http://schemas.microsoft.com/office/powerpoint/2010/main" val="33515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marL="0" indent="0">
              <a:lnSpc>
                <a:spcPct val="123287"/>
              </a:lnSpc>
              <a:buNone/>
            </a:pPr>
            <a:endParaRPr lang="en-US" sz="1800">
              <a:solidFill>
                <a:srgbClr val="000000"/>
              </a:solidFill>
              <a:latin typeface="Open Sans" panose="020B0606030504020204" pitchFamily="34" charset="0"/>
            </a:endParaRPr>
          </a:p>
          <a:p>
            <a:pPr marL="0" indent="0">
              <a:lnSpc>
                <a:spcPct val="123287"/>
              </a:lnSpc>
              <a:buNone/>
            </a:pPr>
            <a:endParaRPr lang="en-US" sz="1800" b="0" i="0">
              <a:solidFill>
                <a:srgbClr val="000000"/>
              </a:solidFill>
              <a:effectLst/>
              <a:latin typeface="Open Sans" panose="020B0606030504020204" pitchFamily="34" charset="0"/>
            </a:endParaRPr>
          </a:p>
          <a:p>
            <a:pPr marL="0" indent="0">
              <a:lnSpc>
                <a:spcPct val="92465"/>
              </a:lnSpc>
              <a:buNone/>
            </a:pPr>
            <a:r>
              <a:rPr lang="en-US" sz="2400" spc="60"/>
              <a:t>The audience of this PowerPoint can range from enumerators to RAM and </a:t>
            </a:r>
            <a:r>
              <a:rPr lang="en-US" sz="2400" spc="60" err="1"/>
              <a:t>Programme</a:t>
            </a:r>
            <a:r>
              <a:rPr lang="en-US" sz="2400" spc="60"/>
              <a:t> staff in various offices. It can also be used for the training of partners or service providers. </a:t>
            </a:r>
          </a:p>
          <a:p>
            <a:pPr marL="0" indent="0">
              <a:lnSpc>
                <a:spcPct val="92465"/>
              </a:lnSpc>
              <a:buNone/>
            </a:pPr>
            <a:endParaRPr lang="en-US" sz="2400" spc="60"/>
          </a:p>
          <a:p>
            <a:pPr marL="0" indent="0">
              <a:lnSpc>
                <a:spcPct val="92465"/>
              </a:lnSpc>
              <a:buNone/>
            </a:pPr>
            <a:r>
              <a:rPr lang="en-US" sz="2400" spc="60"/>
              <a:t>Slide sections have been inserted to assist in the selection of material. </a:t>
            </a: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ctr"/>
            <a:r>
              <a:rPr lang="en-GB" sz="3600" b="0" kern="1400" spc="230">
                <a:solidFill>
                  <a:schemeClr val="tx1"/>
                </a:solidFill>
                <a:latin typeface="HALDEN SOLID" pitchFamily="2" charset="0"/>
              </a:rPr>
              <a:t>AUDIENCE  </a:t>
            </a:r>
          </a:p>
        </p:txBody>
      </p:sp>
      <p:pic>
        <p:nvPicPr>
          <p:cNvPr id="4" name="Picture 3">
            <a:extLst>
              <a:ext uri="{FF2B5EF4-FFF2-40B4-BE49-F238E27FC236}">
                <a16:creationId xmlns:a16="http://schemas.microsoft.com/office/drawing/2014/main" id="{96F6D793-2DCB-450E-AD60-167FC01744C9}"/>
              </a:ext>
            </a:extLst>
          </p:cNvPr>
          <p:cNvPicPr>
            <a:picLocks noChangeAspect="1"/>
          </p:cNvPicPr>
          <p:nvPr/>
        </p:nvPicPr>
        <p:blipFill>
          <a:blip r:embed="rId3"/>
          <a:stretch>
            <a:fillRect/>
          </a:stretch>
        </p:blipFill>
        <p:spPr>
          <a:xfrm>
            <a:off x="419100" y="5732009"/>
            <a:ext cx="2209800" cy="819150"/>
          </a:xfrm>
          <a:prstGeom prst="rect">
            <a:avLst/>
          </a:prstGeom>
        </p:spPr>
      </p:pic>
      <p:sp>
        <p:nvSpPr>
          <p:cNvPr id="9" name="Freeform: Shape 8">
            <a:extLst>
              <a:ext uri="{FF2B5EF4-FFF2-40B4-BE49-F238E27FC236}">
                <a16:creationId xmlns:a16="http://schemas.microsoft.com/office/drawing/2014/main" id="{E68965B7-67CF-493A-86E5-0E0A91FC6230}"/>
              </a:ext>
            </a:extLst>
          </p:cNvPr>
          <p:cNvSpPr/>
          <p:nvPr/>
        </p:nvSpPr>
        <p:spPr>
          <a:xfrm>
            <a:off x="9800203" y="5286403"/>
            <a:ext cx="916236" cy="916186"/>
          </a:xfrm>
          <a:custGeom>
            <a:avLst/>
            <a:gdLst>
              <a:gd name="connsiteX0" fmla="*/ 734002 w 916236"/>
              <a:gd name="connsiteY0" fmla="*/ 614878 h 916186"/>
              <a:gd name="connsiteX1" fmla="*/ 633933 w 916236"/>
              <a:gd name="connsiteY1" fmla="*/ 613048 h 916186"/>
              <a:gd name="connsiteX2" fmla="*/ 589566 w 916236"/>
              <a:gd name="connsiteY2" fmla="*/ 568696 h 916186"/>
              <a:gd name="connsiteX3" fmla="*/ 568696 w 916236"/>
              <a:gd name="connsiteY3" fmla="*/ 89196 h 916186"/>
              <a:gd name="connsiteX4" fmla="*/ 89196 w 916236"/>
              <a:gd name="connsiteY4" fmla="*/ 110065 h 916186"/>
              <a:gd name="connsiteX5" fmla="*/ 110065 w 916236"/>
              <a:gd name="connsiteY5" fmla="*/ 589566 h 916186"/>
              <a:gd name="connsiteX6" fmla="*/ 568696 w 916236"/>
              <a:gd name="connsiteY6" fmla="*/ 589566 h 916186"/>
              <a:gd name="connsiteX7" fmla="*/ 612974 w 916236"/>
              <a:gd name="connsiteY7" fmla="*/ 633844 h 916186"/>
              <a:gd name="connsiteX8" fmla="*/ 595750 w 916236"/>
              <a:gd name="connsiteY8" fmla="*/ 678359 h 916186"/>
              <a:gd name="connsiteX9" fmla="*/ 614834 w 916236"/>
              <a:gd name="connsiteY9" fmla="*/ 733662 h 916186"/>
              <a:gd name="connsiteX10" fmla="*/ 777601 w 916236"/>
              <a:gd name="connsiteY10" fmla="*/ 896695 h 916186"/>
              <a:gd name="connsiteX11" fmla="*/ 826263 w 916236"/>
              <a:gd name="connsiteY11" fmla="*/ 916178 h 916186"/>
              <a:gd name="connsiteX12" fmla="*/ 915824 w 916236"/>
              <a:gd name="connsiteY12" fmla="*/ 833274 h 916186"/>
              <a:gd name="connsiteX13" fmla="*/ 896740 w 916236"/>
              <a:gd name="connsiteY13" fmla="*/ 777956 h 916186"/>
              <a:gd name="connsiteX14" fmla="*/ 121249 w 916236"/>
              <a:gd name="connsiteY14" fmla="*/ 558792 h 916186"/>
              <a:gd name="connsiteX15" fmla="*/ 121253 w 916236"/>
              <a:gd name="connsiteY15" fmla="*/ 121253 h 916186"/>
              <a:gd name="connsiteX16" fmla="*/ 558792 w 916236"/>
              <a:gd name="connsiteY16" fmla="*/ 121256 h 916186"/>
              <a:gd name="connsiteX17" fmla="*/ 558792 w 916236"/>
              <a:gd name="connsiteY17" fmla="*/ 558792 h 916186"/>
              <a:gd name="connsiteX18" fmla="*/ 124205 w 916236"/>
              <a:gd name="connsiteY18" fmla="*/ 561734 h 916186"/>
              <a:gd name="connsiteX19" fmla="*/ 121249 w 916236"/>
              <a:gd name="connsiteY19" fmla="*/ 558778 h 916186"/>
              <a:gd name="connsiteX20" fmla="*/ 868077 w 916236"/>
              <a:gd name="connsiteY20" fmla="*/ 868239 h 916186"/>
              <a:gd name="connsiteX21" fmla="*/ 798501 w 916236"/>
              <a:gd name="connsiteY21" fmla="*/ 875855 h 916186"/>
              <a:gd name="connsiteX22" fmla="*/ 635763 w 916236"/>
              <a:gd name="connsiteY22" fmla="*/ 712822 h 916186"/>
              <a:gd name="connsiteX23" fmla="*/ 625195 w 916236"/>
              <a:gd name="connsiteY23" fmla="*/ 680912 h 916186"/>
              <a:gd name="connsiteX24" fmla="*/ 643541 w 916236"/>
              <a:gd name="connsiteY24" fmla="*/ 643335 h 916186"/>
              <a:gd name="connsiteX25" fmla="*/ 685296 w 916236"/>
              <a:gd name="connsiteY25" fmla="*/ 624871 h 916186"/>
              <a:gd name="connsiteX26" fmla="*/ 713102 w 916236"/>
              <a:gd name="connsiteY26" fmla="*/ 635748 h 916186"/>
              <a:gd name="connsiteX27" fmla="*/ 875840 w 916236"/>
              <a:gd name="connsiteY27" fmla="*/ 798737 h 916186"/>
              <a:gd name="connsiteX28" fmla="*/ 886408 w 916236"/>
              <a:gd name="connsiteY28" fmla="*/ 830662 h 916186"/>
              <a:gd name="connsiteX29" fmla="*/ 868062 w 916236"/>
              <a:gd name="connsiteY29" fmla="*/ 868224 h 9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6236" h="916186">
                <a:moveTo>
                  <a:pt x="734002" y="614878"/>
                </a:moveTo>
                <a:cubicBezTo>
                  <a:pt x="705637" y="589736"/>
                  <a:pt x="663198" y="588959"/>
                  <a:pt x="633933" y="613048"/>
                </a:cubicBezTo>
                <a:lnTo>
                  <a:pt x="589566" y="568696"/>
                </a:lnTo>
                <a:cubicBezTo>
                  <a:pt x="716214" y="430523"/>
                  <a:pt x="706870" y="215843"/>
                  <a:pt x="568696" y="89196"/>
                </a:cubicBezTo>
                <a:cubicBezTo>
                  <a:pt x="430523" y="-37451"/>
                  <a:pt x="215843" y="-28108"/>
                  <a:pt x="89196" y="110065"/>
                </a:cubicBezTo>
                <a:cubicBezTo>
                  <a:pt x="-37451" y="248239"/>
                  <a:pt x="-28108" y="462918"/>
                  <a:pt x="110065" y="589566"/>
                </a:cubicBezTo>
                <a:cubicBezTo>
                  <a:pt x="239814" y="708492"/>
                  <a:pt x="438947" y="708492"/>
                  <a:pt x="568696" y="589566"/>
                </a:cubicBezTo>
                <a:lnTo>
                  <a:pt x="612974" y="633844"/>
                </a:lnTo>
                <a:cubicBezTo>
                  <a:pt x="603255" y="646819"/>
                  <a:pt x="597295" y="662221"/>
                  <a:pt x="595750" y="678359"/>
                </a:cubicBezTo>
                <a:cubicBezTo>
                  <a:pt x="593499" y="698722"/>
                  <a:pt x="600504" y="719021"/>
                  <a:pt x="614834" y="733662"/>
                </a:cubicBezTo>
                <a:lnTo>
                  <a:pt x="777601" y="896695"/>
                </a:lnTo>
                <a:cubicBezTo>
                  <a:pt x="790554" y="909450"/>
                  <a:pt x="808087" y="916470"/>
                  <a:pt x="826263" y="916178"/>
                </a:cubicBezTo>
                <a:cubicBezTo>
                  <a:pt x="872612" y="914742"/>
                  <a:pt x="910819" y="879375"/>
                  <a:pt x="915824" y="833274"/>
                </a:cubicBezTo>
                <a:cubicBezTo>
                  <a:pt x="918070" y="812907"/>
                  <a:pt x="911067" y="792606"/>
                  <a:pt x="896740" y="777956"/>
                </a:cubicBezTo>
                <a:close/>
                <a:moveTo>
                  <a:pt x="121249" y="558792"/>
                </a:moveTo>
                <a:cubicBezTo>
                  <a:pt x="426" y="437969"/>
                  <a:pt x="428" y="242075"/>
                  <a:pt x="121253" y="121253"/>
                </a:cubicBezTo>
                <a:cubicBezTo>
                  <a:pt x="242077" y="431"/>
                  <a:pt x="437970" y="432"/>
                  <a:pt x="558792" y="121256"/>
                </a:cubicBezTo>
                <a:cubicBezTo>
                  <a:pt x="679613" y="242080"/>
                  <a:pt x="679613" y="437970"/>
                  <a:pt x="558792" y="558792"/>
                </a:cubicBezTo>
                <a:cubicBezTo>
                  <a:pt x="439597" y="679613"/>
                  <a:pt x="245026" y="680930"/>
                  <a:pt x="124205" y="561734"/>
                </a:cubicBezTo>
                <a:cubicBezTo>
                  <a:pt x="123213" y="560755"/>
                  <a:pt x="122227" y="559770"/>
                  <a:pt x="121249" y="558778"/>
                </a:cubicBezTo>
                <a:close/>
                <a:moveTo>
                  <a:pt x="868077" y="868239"/>
                </a:moveTo>
                <a:cubicBezTo>
                  <a:pt x="846749" y="889507"/>
                  <a:pt x="815533" y="892932"/>
                  <a:pt x="798501" y="875855"/>
                </a:cubicBezTo>
                <a:lnTo>
                  <a:pt x="635763" y="712822"/>
                </a:lnTo>
                <a:cubicBezTo>
                  <a:pt x="627648" y="704300"/>
                  <a:pt x="623771" y="692594"/>
                  <a:pt x="625195" y="680912"/>
                </a:cubicBezTo>
                <a:cubicBezTo>
                  <a:pt x="626707" y="666621"/>
                  <a:pt x="633202" y="653316"/>
                  <a:pt x="643541" y="643335"/>
                </a:cubicBezTo>
                <a:cubicBezTo>
                  <a:pt x="654515" y="631964"/>
                  <a:pt x="669500" y="625337"/>
                  <a:pt x="685296" y="624871"/>
                </a:cubicBezTo>
                <a:cubicBezTo>
                  <a:pt x="695649" y="624611"/>
                  <a:pt x="705673" y="628531"/>
                  <a:pt x="713102" y="635748"/>
                </a:cubicBezTo>
                <a:lnTo>
                  <a:pt x="875840" y="798737"/>
                </a:lnTo>
                <a:cubicBezTo>
                  <a:pt x="883962" y="807262"/>
                  <a:pt x="887840" y="818975"/>
                  <a:pt x="886408" y="830662"/>
                </a:cubicBezTo>
                <a:cubicBezTo>
                  <a:pt x="884902" y="844952"/>
                  <a:pt x="878407" y="858251"/>
                  <a:pt x="868062" y="868224"/>
                </a:cubicBezTo>
                <a:close/>
              </a:path>
            </a:pathLst>
          </a:custGeom>
          <a:solidFill>
            <a:schemeClr val="accent2">
              <a:lumMod val="75000"/>
            </a:schemeClr>
          </a:solidFill>
          <a:ln w="1468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DF09439-060A-4E51-880B-67F80F4D50BB}"/>
              </a:ext>
            </a:extLst>
          </p:cNvPr>
          <p:cNvSpPr/>
          <p:nvPr/>
        </p:nvSpPr>
        <p:spPr>
          <a:xfrm>
            <a:off x="9993183" y="5420330"/>
            <a:ext cx="295188" cy="295188"/>
          </a:xfrm>
          <a:custGeom>
            <a:avLst/>
            <a:gdLst>
              <a:gd name="connsiteX0" fmla="*/ 147594 w 295188"/>
              <a:gd name="connsiteY0" fmla="*/ 295189 h 295188"/>
              <a:gd name="connsiteX1" fmla="*/ 295189 w 295188"/>
              <a:gd name="connsiteY1" fmla="*/ 147594 h 295188"/>
              <a:gd name="connsiteX2" fmla="*/ 147594 w 295188"/>
              <a:gd name="connsiteY2" fmla="*/ 0 h 295188"/>
              <a:gd name="connsiteX3" fmla="*/ 0 w 295188"/>
              <a:gd name="connsiteY3" fmla="*/ 147594 h 295188"/>
              <a:gd name="connsiteX4" fmla="*/ 147594 w 295188"/>
              <a:gd name="connsiteY4" fmla="*/ 295189 h 295188"/>
              <a:gd name="connsiteX5" fmla="*/ 147594 w 295188"/>
              <a:gd name="connsiteY5" fmla="*/ 29519 h 295188"/>
              <a:gd name="connsiteX6" fmla="*/ 265670 w 295188"/>
              <a:gd name="connsiteY6" fmla="*/ 147594 h 295188"/>
              <a:gd name="connsiteX7" fmla="*/ 147594 w 295188"/>
              <a:gd name="connsiteY7" fmla="*/ 265670 h 295188"/>
              <a:gd name="connsiteX8" fmla="*/ 29519 w 295188"/>
              <a:gd name="connsiteY8" fmla="*/ 147594 h 295188"/>
              <a:gd name="connsiteX9" fmla="*/ 147594 w 295188"/>
              <a:gd name="connsiteY9" fmla="*/ 29519 h 29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188" h="295188">
                <a:moveTo>
                  <a:pt x="147594" y="295189"/>
                </a:moveTo>
                <a:cubicBezTo>
                  <a:pt x="229108" y="295189"/>
                  <a:pt x="295189" y="229108"/>
                  <a:pt x="295189" y="147594"/>
                </a:cubicBezTo>
                <a:cubicBezTo>
                  <a:pt x="295189" y="66081"/>
                  <a:pt x="229108" y="0"/>
                  <a:pt x="147594" y="0"/>
                </a:cubicBezTo>
                <a:cubicBezTo>
                  <a:pt x="66081" y="0"/>
                  <a:pt x="0" y="66081"/>
                  <a:pt x="0" y="147594"/>
                </a:cubicBezTo>
                <a:cubicBezTo>
                  <a:pt x="0" y="229108"/>
                  <a:pt x="66081" y="295189"/>
                  <a:pt x="147594" y="295189"/>
                </a:cubicBezTo>
                <a:close/>
                <a:moveTo>
                  <a:pt x="147594" y="29519"/>
                </a:moveTo>
                <a:cubicBezTo>
                  <a:pt x="212806" y="29519"/>
                  <a:pt x="265670" y="82383"/>
                  <a:pt x="265670" y="147594"/>
                </a:cubicBezTo>
                <a:cubicBezTo>
                  <a:pt x="265670" y="212806"/>
                  <a:pt x="212806" y="265670"/>
                  <a:pt x="147594" y="265670"/>
                </a:cubicBezTo>
                <a:cubicBezTo>
                  <a:pt x="82383" y="265670"/>
                  <a:pt x="29519" y="212806"/>
                  <a:pt x="29519" y="147594"/>
                </a:cubicBezTo>
                <a:cubicBezTo>
                  <a:pt x="29576" y="82406"/>
                  <a:pt x="82406" y="29576"/>
                  <a:pt x="147594" y="29519"/>
                </a:cubicBezTo>
                <a:close/>
              </a:path>
            </a:pathLst>
          </a:custGeom>
          <a:solidFill>
            <a:srgbClr val="000000"/>
          </a:solidFill>
          <a:ln w="1468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A711A333-FB7A-48ED-BFC4-6DAF691EEDC7}"/>
              </a:ext>
            </a:extLst>
          </p:cNvPr>
          <p:cNvSpPr/>
          <p:nvPr/>
        </p:nvSpPr>
        <p:spPr>
          <a:xfrm>
            <a:off x="9920861" y="5745037"/>
            <a:ext cx="439831" cy="77900"/>
          </a:xfrm>
          <a:custGeom>
            <a:avLst/>
            <a:gdLst>
              <a:gd name="connsiteX0" fmla="*/ 352013 w 439831"/>
              <a:gd name="connsiteY0" fmla="*/ 19999 h 77900"/>
              <a:gd name="connsiteX1" fmla="*/ 219916 w 439831"/>
              <a:gd name="connsiteY1" fmla="*/ 0 h 77900"/>
              <a:gd name="connsiteX2" fmla="*/ 0 w 439831"/>
              <a:gd name="connsiteY2" fmla="*/ 54935 h 77900"/>
              <a:gd name="connsiteX3" fmla="*/ 20206 w 439831"/>
              <a:gd name="connsiteY3" fmla="*/ 77900 h 77900"/>
              <a:gd name="connsiteX4" fmla="*/ 219916 w 439831"/>
              <a:gd name="connsiteY4" fmla="*/ 29519 h 77900"/>
              <a:gd name="connsiteX5" fmla="*/ 343718 w 439831"/>
              <a:gd name="connsiteY5" fmla="*/ 48322 h 77900"/>
              <a:gd name="connsiteX6" fmla="*/ 419700 w 439831"/>
              <a:gd name="connsiteY6" fmla="*/ 76572 h 77900"/>
              <a:gd name="connsiteX7" fmla="*/ 439832 w 439831"/>
              <a:gd name="connsiteY7" fmla="*/ 53488 h 77900"/>
              <a:gd name="connsiteX8" fmla="*/ 352013 w 439831"/>
              <a:gd name="connsiteY8" fmla="*/ 19999 h 7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831" h="77900">
                <a:moveTo>
                  <a:pt x="352013" y="19999"/>
                </a:moveTo>
                <a:cubicBezTo>
                  <a:pt x="309210" y="6845"/>
                  <a:pt x="264695" y="106"/>
                  <a:pt x="219916" y="0"/>
                </a:cubicBezTo>
                <a:cubicBezTo>
                  <a:pt x="143376" y="1272"/>
                  <a:pt x="68147" y="20065"/>
                  <a:pt x="0" y="54935"/>
                </a:cubicBezTo>
                <a:cubicBezTo>
                  <a:pt x="6319" y="62946"/>
                  <a:pt x="13064" y="70612"/>
                  <a:pt x="20206" y="77900"/>
                </a:cubicBezTo>
                <a:cubicBezTo>
                  <a:pt x="82387" y="47226"/>
                  <a:pt x="150591" y="30703"/>
                  <a:pt x="219916" y="29519"/>
                </a:cubicBezTo>
                <a:cubicBezTo>
                  <a:pt x="261886" y="29640"/>
                  <a:pt x="303605" y="35978"/>
                  <a:pt x="343718" y="48322"/>
                </a:cubicBezTo>
                <a:cubicBezTo>
                  <a:pt x="369755" y="55705"/>
                  <a:pt x="395164" y="65151"/>
                  <a:pt x="419700" y="76572"/>
                </a:cubicBezTo>
                <a:cubicBezTo>
                  <a:pt x="426824" y="69248"/>
                  <a:pt x="433544" y="61542"/>
                  <a:pt x="439832" y="53488"/>
                </a:cubicBezTo>
                <a:cubicBezTo>
                  <a:pt x="411613" y="39735"/>
                  <a:pt x="382224" y="28529"/>
                  <a:pt x="352013" y="19999"/>
                </a:cubicBezTo>
                <a:close/>
              </a:path>
            </a:pathLst>
          </a:custGeom>
          <a:solidFill>
            <a:srgbClr val="000000"/>
          </a:solidFill>
          <a:ln w="1468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9991D15-9EBC-476C-BB05-5E4B8F7C59C5}"/>
              </a:ext>
            </a:extLst>
          </p:cNvPr>
          <p:cNvSpPr/>
          <p:nvPr/>
        </p:nvSpPr>
        <p:spPr>
          <a:xfrm>
            <a:off x="10416779" y="5335257"/>
            <a:ext cx="211813" cy="263012"/>
          </a:xfrm>
          <a:custGeom>
            <a:avLst/>
            <a:gdLst>
              <a:gd name="connsiteX0" fmla="*/ 78225 w 211813"/>
              <a:gd name="connsiteY0" fmla="*/ 29681 h 263012"/>
              <a:gd name="connsiteX1" fmla="*/ 181125 w 211813"/>
              <a:gd name="connsiteY1" fmla="*/ 133410 h 263012"/>
              <a:gd name="connsiteX2" fmla="*/ 102327 w 211813"/>
              <a:gd name="connsiteY2" fmla="*/ 233361 h 263012"/>
              <a:gd name="connsiteX3" fmla="*/ 105515 w 211813"/>
              <a:gd name="connsiteY3" fmla="*/ 263013 h 263012"/>
              <a:gd name="connsiteX4" fmla="*/ 209105 w 211813"/>
              <a:gd name="connsiteY4" fmla="*/ 106297 h 263012"/>
              <a:gd name="connsiteX5" fmla="*/ 52389 w 211813"/>
              <a:gd name="connsiteY5" fmla="*/ 2709 h 263012"/>
              <a:gd name="connsiteX6" fmla="*/ 0 w 211813"/>
              <a:gd name="connsiteY6" fmla="*/ 26035 h 263012"/>
              <a:gd name="connsiteX7" fmla="*/ 19689 w 211813"/>
              <a:gd name="connsiteY7" fmla="*/ 48027 h 263012"/>
              <a:gd name="connsiteX8" fmla="*/ 78225 w 211813"/>
              <a:gd name="connsiteY8" fmla="*/ 29681 h 26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813" h="263012">
                <a:moveTo>
                  <a:pt x="78225" y="29681"/>
                </a:moveTo>
                <a:cubicBezTo>
                  <a:pt x="135285" y="29910"/>
                  <a:pt x="181355" y="76352"/>
                  <a:pt x="181125" y="133410"/>
                </a:cubicBezTo>
                <a:cubicBezTo>
                  <a:pt x="180935" y="180872"/>
                  <a:pt x="148433" y="222098"/>
                  <a:pt x="102327" y="233361"/>
                </a:cubicBezTo>
                <a:cubicBezTo>
                  <a:pt x="103803" y="243147"/>
                  <a:pt x="104792" y="253050"/>
                  <a:pt x="105515" y="263013"/>
                </a:cubicBezTo>
                <a:cubicBezTo>
                  <a:pt x="177397" y="248342"/>
                  <a:pt x="223774" y="178179"/>
                  <a:pt x="209105" y="106297"/>
                </a:cubicBezTo>
                <a:cubicBezTo>
                  <a:pt x="194434" y="34417"/>
                  <a:pt x="124270" y="-11962"/>
                  <a:pt x="52389" y="2709"/>
                </a:cubicBezTo>
                <a:cubicBezTo>
                  <a:pt x="33436" y="6578"/>
                  <a:pt x="15556" y="14538"/>
                  <a:pt x="0" y="26035"/>
                </a:cubicBezTo>
                <a:cubicBezTo>
                  <a:pt x="6848" y="33164"/>
                  <a:pt x="13461" y="40470"/>
                  <a:pt x="19689" y="48027"/>
                </a:cubicBezTo>
                <a:cubicBezTo>
                  <a:pt x="36866" y="36070"/>
                  <a:pt x="57296" y="29667"/>
                  <a:pt x="78225" y="29681"/>
                </a:cubicBezTo>
                <a:close/>
              </a:path>
            </a:pathLst>
          </a:custGeom>
          <a:solidFill>
            <a:srgbClr val="000000"/>
          </a:solidFill>
          <a:ln w="1468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15F23A-02E3-4A00-9367-0A05E916AD56}"/>
              </a:ext>
            </a:extLst>
          </p:cNvPr>
          <p:cNvSpPr/>
          <p:nvPr/>
        </p:nvSpPr>
        <p:spPr>
          <a:xfrm>
            <a:off x="10520626" y="5642858"/>
            <a:ext cx="240047" cy="264533"/>
          </a:xfrm>
          <a:custGeom>
            <a:avLst/>
            <a:gdLst>
              <a:gd name="connsiteX0" fmla="*/ 209540 w 240047"/>
              <a:gd name="connsiteY0" fmla="*/ 77487 h 264533"/>
              <a:gd name="connsiteX1" fmla="*/ 82122 w 240047"/>
              <a:gd name="connsiteY1" fmla="*/ 15173 h 264533"/>
              <a:gd name="connsiteX2" fmla="*/ 2421 w 240047"/>
              <a:gd name="connsiteY2" fmla="*/ 0 h 264533"/>
              <a:gd name="connsiteX3" fmla="*/ 0 w 240047"/>
              <a:gd name="connsiteY3" fmla="*/ 29416 h 264533"/>
              <a:gd name="connsiteX4" fmla="*/ 73797 w 240047"/>
              <a:gd name="connsiteY4" fmla="*/ 43496 h 264533"/>
              <a:gd name="connsiteX5" fmla="*/ 190943 w 240047"/>
              <a:gd name="connsiteY5" fmla="*/ 100438 h 264533"/>
              <a:gd name="connsiteX6" fmla="*/ 210529 w 240047"/>
              <a:gd name="connsiteY6" fmla="*/ 139078 h 264533"/>
              <a:gd name="connsiteX7" fmla="*/ 210529 w 240047"/>
              <a:gd name="connsiteY7" fmla="*/ 264534 h 264533"/>
              <a:gd name="connsiteX8" fmla="*/ 240048 w 240047"/>
              <a:gd name="connsiteY8" fmla="*/ 264534 h 264533"/>
              <a:gd name="connsiteX9" fmla="*/ 240048 w 240047"/>
              <a:gd name="connsiteY9" fmla="*/ 139078 h 264533"/>
              <a:gd name="connsiteX10" fmla="*/ 209540 w 240047"/>
              <a:gd name="connsiteY10" fmla="*/ 77487 h 26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047" h="264533">
                <a:moveTo>
                  <a:pt x="209540" y="77487"/>
                </a:moveTo>
                <a:cubicBezTo>
                  <a:pt x="171711" y="48324"/>
                  <a:pt x="128366" y="27126"/>
                  <a:pt x="82122" y="15173"/>
                </a:cubicBezTo>
                <a:cubicBezTo>
                  <a:pt x="56176" y="7270"/>
                  <a:pt x="29455" y="2184"/>
                  <a:pt x="2421" y="0"/>
                </a:cubicBezTo>
                <a:cubicBezTo>
                  <a:pt x="2007" y="9889"/>
                  <a:pt x="1166" y="19689"/>
                  <a:pt x="0" y="29416"/>
                </a:cubicBezTo>
                <a:cubicBezTo>
                  <a:pt x="25032" y="31454"/>
                  <a:pt x="49773" y="36174"/>
                  <a:pt x="73797" y="43496"/>
                </a:cubicBezTo>
                <a:cubicBezTo>
                  <a:pt x="116287" y="54381"/>
                  <a:pt x="156134" y="73750"/>
                  <a:pt x="190943" y="100438"/>
                </a:cubicBezTo>
                <a:cubicBezTo>
                  <a:pt x="202944" y="109722"/>
                  <a:pt x="210136" y="123910"/>
                  <a:pt x="210529" y="139078"/>
                </a:cubicBezTo>
                <a:lnTo>
                  <a:pt x="210529" y="264534"/>
                </a:lnTo>
                <a:lnTo>
                  <a:pt x="240048" y="264534"/>
                </a:lnTo>
                <a:lnTo>
                  <a:pt x="240048" y="139078"/>
                </a:lnTo>
                <a:cubicBezTo>
                  <a:pt x="239640" y="115009"/>
                  <a:pt x="228441" y="92396"/>
                  <a:pt x="209540" y="77487"/>
                </a:cubicBezTo>
                <a:close/>
              </a:path>
            </a:pathLst>
          </a:custGeom>
          <a:solidFill>
            <a:srgbClr val="000000"/>
          </a:solidFill>
          <a:ln w="1468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12A5063-502D-470D-9B82-20F1AC365101}"/>
              </a:ext>
            </a:extLst>
          </p:cNvPr>
          <p:cNvSpPr/>
          <p:nvPr/>
        </p:nvSpPr>
        <p:spPr>
          <a:xfrm>
            <a:off x="9653737" y="5335667"/>
            <a:ext cx="210433" cy="262365"/>
          </a:xfrm>
          <a:custGeom>
            <a:avLst/>
            <a:gdLst>
              <a:gd name="connsiteX0" fmla="*/ 132814 w 210433"/>
              <a:gd name="connsiteY0" fmla="*/ 29270 h 262365"/>
              <a:gd name="connsiteX1" fmla="*/ 190671 w 210433"/>
              <a:gd name="connsiteY1" fmla="*/ 47158 h 262365"/>
              <a:gd name="connsiteX2" fmla="*/ 210434 w 210433"/>
              <a:gd name="connsiteY2" fmla="*/ 25152 h 262365"/>
              <a:gd name="connsiteX3" fmla="*/ 25151 w 210433"/>
              <a:gd name="connsiteY3" fmla="*/ 54990 h 262365"/>
              <a:gd name="connsiteX4" fmla="*/ 54990 w 210433"/>
              <a:gd name="connsiteY4" fmla="*/ 240272 h 262365"/>
              <a:gd name="connsiteX5" fmla="*/ 104431 w 210433"/>
              <a:gd name="connsiteY5" fmla="*/ 262366 h 262365"/>
              <a:gd name="connsiteX6" fmla="*/ 107649 w 210433"/>
              <a:gd name="connsiteY6" fmla="*/ 232729 h 262365"/>
              <a:gd name="connsiteX7" fmla="*/ 32914 w 210433"/>
              <a:gd name="connsiteY7" fmla="*/ 107178 h 262365"/>
              <a:gd name="connsiteX8" fmla="*/ 132814 w 210433"/>
              <a:gd name="connsiteY8" fmla="*/ 29270 h 26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33" h="262365">
                <a:moveTo>
                  <a:pt x="132814" y="29270"/>
                </a:moveTo>
                <a:cubicBezTo>
                  <a:pt x="153461" y="29267"/>
                  <a:pt x="173628" y="35503"/>
                  <a:pt x="190671" y="47158"/>
                </a:cubicBezTo>
                <a:cubicBezTo>
                  <a:pt x="196914" y="39587"/>
                  <a:pt x="203556" y="32281"/>
                  <a:pt x="210434" y="25152"/>
                </a:cubicBezTo>
                <a:cubicBezTo>
                  <a:pt x="151030" y="-17773"/>
                  <a:pt x="68076" y="-4414"/>
                  <a:pt x="25151" y="54990"/>
                </a:cubicBezTo>
                <a:cubicBezTo>
                  <a:pt x="-17772" y="114394"/>
                  <a:pt x="-4414" y="197348"/>
                  <a:pt x="54990" y="240272"/>
                </a:cubicBezTo>
                <a:cubicBezTo>
                  <a:pt x="69776" y="250957"/>
                  <a:pt x="86608" y="258478"/>
                  <a:pt x="104431" y="262366"/>
                </a:cubicBezTo>
                <a:cubicBezTo>
                  <a:pt x="105155" y="252418"/>
                  <a:pt x="106173" y="242529"/>
                  <a:pt x="107649" y="232729"/>
                </a:cubicBezTo>
                <a:cubicBezTo>
                  <a:pt x="52341" y="218697"/>
                  <a:pt x="18881" y="162486"/>
                  <a:pt x="32914" y="107178"/>
                </a:cubicBezTo>
                <a:cubicBezTo>
                  <a:pt x="44517" y="61444"/>
                  <a:pt x="85631" y="29381"/>
                  <a:pt x="132814" y="29270"/>
                </a:cubicBezTo>
                <a:close/>
              </a:path>
            </a:pathLst>
          </a:custGeom>
          <a:solidFill>
            <a:srgbClr val="000000"/>
          </a:solidFill>
          <a:ln w="1468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A37B81B-BB43-4045-9EAD-C37C67C33E79}"/>
              </a:ext>
            </a:extLst>
          </p:cNvPr>
          <p:cNvSpPr/>
          <p:nvPr/>
        </p:nvSpPr>
        <p:spPr>
          <a:xfrm>
            <a:off x="9520880" y="5643227"/>
            <a:ext cx="238999" cy="264164"/>
          </a:xfrm>
          <a:custGeom>
            <a:avLst/>
            <a:gdLst>
              <a:gd name="connsiteX0" fmla="*/ 158103 w 238999"/>
              <a:gd name="connsiteY0" fmla="*/ 14730 h 264164"/>
              <a:gd name="connsiteX1" fmla="*/ 30641 w 238999"/>
              <a:gd name="connsiteY1" fmla="*/ 77015 h 264164"/>
              <a:gd name="connsiteX2" fmla="*/ 0 w 238999"/>
              <a:gd name="connsiteY2" fmla="*/ 138709 h 264164"/>
              <a:gd name="connsiteX3" fmla="*/ 0 w 238999"/>
              <a:gd name="connsiteY3" fmla="*/ 264165 h 264164"/>
              <a:gd name="connsiteX4" fmla="*/ 29519 w 238999"/>
              <a:gd name="connsiteY4" fmla="*/ 264165 h 264164"/>
              <a:gd name="connsiteX5" fmla="*/ 29519 w 238999"/>
              <a:gd name="connsiteY5" fmla="*/ 138709 h 264164"/>
              <a:gd name="connsiteX6" fmla="*/ 48544 w 238999"/>
              <a:gd name="connsiteY6" fmla="*/ 100482 h 264164"/>
              <a:gd name="connsiteX7" fmla="*/ 166044 w 238999"/>
              <a:gd name="connsiteY7" fmla="*/ 43186 h 264164"/>
              <a:gd name="connsiteX8" fmla="*/ 239000 w 238999"/>
              <a:gd name="connsiteY8" fmla="*/ 29401 h 264164"/>
              <a:gd name="connsiteX9" fmla="*/ 236550 w 238999"/>
              <a:gd name="connsiteY9" fmla="*/ 0 h 264164"/>
              <a:gd name="connsiteX10" fmla="*/ 158103 w 238999"/>
              <a:gd name="connsiteY10" fmla="*/ 14730 h 26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999" h="264164">
                <a:moveTo>
                  <a:pt x="158103" y="14730"/>
                </a:moveTo>
                <a:cubicBezTo>
                  <a:pt x="112405" y="28148"/>
                  <a:pt x="69307" y="49207"/>
                  <a:pt x="30641" y="77015"/>
                </a:cubicBezTo>
                <a:cubicBezTo>
                  <a:pt x="11671" y="91928"/>
                  <a:pt x="419" y="114583"/>
                  <a:pt x="0" y="138709"/>
                </a:cubicBezTo>
                <a:lnTo>
                  <a:pt x="0" y="264165"/>
                </a:lnTo>
                <a:lnTo>
                  <a:pt x="29519" y="264165"/>
                </a:lnTo>
                <a:lnTo>
                  <a:pt x="29519" y="138709"/>
                </a:lnTo>
                <a:cubicBezTo>
                  <a:pt x="29853" y="123770"/>
                  <a:pt x="36827" y="109757"/>
                  <a:pt x="48544" y="100482"/>
                </a:cubicBezTo>
                <a:cubicBezTo>
                  <a:pt x="84210" y="74913"/>
                  <a:pt x="123934" y="55541"/>
                  <a:pt x="166044" y="43186"/>
                </a:cubicBezTo>
                <a:cubicBezTo>
                  <a:pt x="189914" y="36476"/>
                  <a:pt x="214326" y="31864"/>
                  <a:pt x="239000" y="29401"/>
                </a:cubicBezTo>
                <a:cubicBezTo>
                  <a:pt x="237834" y="19674"/>
                  <a:pt x="236978" y="9874"/>
                  <a:pt x="236550" y="0"/>
                </a:cubicBezTo>
                <a:cubicBezTo>
                  <a:pt x="210020" y="2605"/>
                  <a:pt x="183771" y="7535"/>
                  <a:pt x="158103" y="14730"/>
                </a:cubicBezTo>
                <a:close/>
              </a:path>
            </a:pathLst>
          </a:custGeom>
          <a:solidFill>
            <a:srgbClr val="000000"/>
          </a:solidFill>
          <a:ln w="1468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C8150CF-0D87-4666-884B-1162613858E8}"/>
              </a:ext>
            </a:extLst>
          </p:cNvPr>
          <p:cNvSpPr/>
          <p:nvPr/>
        </p:nvSpPr>
        <p:spPr>
          <a:xfrm>
            <a:off x="9875107" y="5926534"/>
            <a:ext cx="51495" cy="154354"/>
          </a:xfrm>
          <a:custGeom>
            <a:avLst/>
            <a:gdLst>
              <a:gd name="connsiteX0" fmla="*/ 0 w 51495"/>
              <a:gd name="connsiteY0" fmla="*/ 58418 h 154354"/>
              <a:gd name="connsiteX1" fmla="*/ 0 w 51495"/>
              <a:gd name="connsiteY1" fmla="*/ 154354 h 154354"/>
              <a:gd name="connsiteX2" fmla="*/ 29519 w 51495"/>
              <a:gd name="connsiteY2" fmla="*/ 154354 h 154354"/>
              <a:gd name="connsiteX3" fmla="*/ 29519 w 51495"/>
              <a:gd name="connsiteY3" fmla="*/ 58418 h 154354"/>
              <a:gd name="connsiteX4" fmla="*/ 48544 w 51495"/>
              <a:gd name="connsiteY4" fmla="*/ 20161 h 154354"/>
              <a:gd name="connsiteX5" fmla="*/ 51496 w 51495"/>
              <a:gd name="connsiteY5" fmla="*/ 18139 h 154354"/>
              <a:gd name="connsiteX6" fmla="*/ 26877 w 51495"/>
              <a:gd name="connsiteY6" fmla="*/ 0 h 154354"/>
              <a:gd name="connsiteX7" fmla="*/ 0 w 51495"/>
              <a:gd name="connsiteY7" fmla="*/ 58418 h 1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95" h="154354">
                <a:moveTo>
                  <a:pt x="0" y="58418"/>
                </a:moveTo>
                <a:lnTo>
                  <a:pt x="0" y="154354"/>
                </a:lnTo>
                <a:lnTo>
                  <a:pt x="29519" y="154354"/>
                </a:lnTo>
                <a:lnTo>
                  <a:pt x="29519" y="58418"/>
                </a:lnTo>
                <a:cubicBezTo>
                  <a:pt x="29844" y="43468"/>
                  <a:pt x="36819" y="29442"/>
                  <a:pt x="48544" y="20161"/>
                </a:cubicBezTo>
                <a:cubicBezTo>
                  <a:pt x="49503" y="19453"/>
                  <a:pt x="50595" y="18833"/>
                  <a:pt x="51496" y="18139"/>
                </a:cubicBezTo>
                <a:cubicBezTo>
                  <a:pt x="43068" y="12457"/>
                  <a:pt x="34877" y="6332"/>
                  <a:pt x="26877" y="0"/>
                </a:cubicBezTo>
                <a:cubicBezTo>
                  <a:pt x="10112" y="14835"/>
                  <a:pt x="357" y="36035"/>
                  <a:pt x="0" y="58418"/>
                </a:cubicBezTo>
                <a:close/>
              </a:path>
            </a:pathLst>
          </a:custGeom>
          <a:solidFill>
            <a:srgbClr val="000000"/>
          </a:solidFill>
          <a:ln w="14684" cap="flat">
            <a:noFill/>
            <a:prstDash val="solid"/>
            <a:miter/>
          </a:ln>
        </p:spPr>
        <p:txBody>
          <a:bodyPr rtlCol="0" anchor="ctr"/>
          <a:lstStyle/>
          <a:p>
            <a:endParaRPr lang="en-US"/>
          </a:p>
        </p:txBody>
      </p:sp>
    </p:spTree>
    <p:extLst>
      <p:ext uri="{BB962C8B-B14F-4D97-AF65-F5344CB8AC3E}">
        <p14:creationId xmlns:p14="http://schemas.microsoft.com/office/powerpoint/2010/main" val="1503852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Food group 3: dairy</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srcRect l="2309" r="2309"/>
          <a:stretch/>
        </p:blipFill>
        <p:spPr bwMode="auto">
          <a:xfrm>
            <a:off x="6243182" y="1648318"/>
            <a:ext cx="5145063" cy="390722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35A1684A-13C6-4B69-A1AD-2DFC13191A1F}"/>
              </a:ext>
            </a:extLst>
          </p:cNvPr>
          <p:cNvSpPr txBox="1">
            <a:spLocks/>
          </p:cNvSpPr>
          <p:nvPr/>
        </p:nvSpPr>
        <p:spPr>
          <a:xfrm>
            <a:off x="738201" y="1648318"/>
            <a:ext cx="5210617"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1800" spc="60"/>
          </a:p>
          <a:p>
            <a:pPr marL="0" indent="0">
              <a:buFont typeface="Arial"/>
              <a:buNone/>
            </a:pPr>
            <a:r>
              <a:rPr lang="en-US" sz="1800" spc="60"/>
              <a:t>Codex Alimentarius defines a milk product as a “product obtained by any processing of milk, which may contain food additives, and other ingredients functionally necessary for the processing”. </a:t>
            </a:r>
          </a:p>
          <a:p>
            <a:pPr marL="0" indent="0" algn="ctr">
              <a:buNone/>
            </a:pPr>
            <a:endParaRPr lang="en-US" sz="1800" spc="60"/>
          </a:p>
          <a:p>
            <a:pPr marL="0" indent="0" algn="ctr">
              <a:buNone/>
            </a:pPr>
            <a:r>
              <a:rPr lang="en-GB" sz="1600" u="sng" spc="60"/>
              <a:t>Standard module example items</a:t>
            </a:r>
            <a:r>
              <a:rPr lang="en-GB" sz="1600" spc="60"/>
              <a:t>: </a:t>
            </a:r>
            <a:endParaRPr lang="en-US" sz="1800" spc="60"/>
          </a:p>
          <a:p>
            <a:pPr marL="0" indent="0" algn="ctr">
              <a:buNone/>
            </a:pPr>
            <a:r>
              <a:rPr lang="en-US" sz="1600" spc="60"/>
              <a:t>Milk, yoghurt, cheese, and other dairy products </a:t>
            </a:r>
          </a:p>
          <a:p>
            <a:pPr marL="0" indent="0">
              <a:buFont typeface="Arial"/>
              <a:buNone/>
            </a:pPr>
            <a:endParaRPr lang="en-US" sz="1800" spc="60"/>
          </a:p>
          <a:p>
            <a:pPr marL="0" indent="0">
              <a:buFont typeface="Arial"/>
              <a:buNone/>
            </a:pPr>
            <a:endParaRPr lang="en-US" sz="1800" spc="60"/>
          </a:p>
          <a:p>
            <a:pPr marL="0" indent="0">
              <a:buFont typeface="Arial"/>
              <a:buNone/>
            </a:pPr>
            <a:endParaRPr lang="en-US" sz="1800" spc="60"/>
          </a:p>
          <a:p>
            <a:pPr marL="0" indent="0">
              <a:buFont typeface="Arial"/>
              <a:buNone/>
            </a:pPr>
            <a:endParaRPr lang="en-US" sz="1800" spc="60"/>
          </a:p>
          <a:p>
            <a:pPr marL="0" indent="0">
              <a:buFont typeface="Arial"/>
              <a:buNone/>
            </a:pPr>
            <a:endParaRPr lang="en-US" sz="1800" spc="60"/>
          </a:p>
        </p:txBody>
      </p:sp>
      <p:cxnSp>
        <p:nvCxnSpPr>
          <p:cNvPr id="9" name="Straight Arrow Connector 8">
            <a:extLst>
              <a:ext uri="{FF2B5EF4-FFF2-40B4-BE49-F238E27FC236}">
                <a16:creationId xmlns:a16="http://schemas.microsoft.com/office/drawing/2014/main" id="{69775B13-D924-4F38-BD8E-7139E5BE09B4}"/>
              </a:ext>
            </a:extLst>
          </p:cNvPr>
          <p:cNvCxnSpPr>
            <a:cxnSpLocks/>
          </p:cNvCxnSpPr>
          <p:nvPr/>
        </p:nvCxnSpPr>
        <p:spPr>
          <a:xfrm>
            <a:off x="275035" y="3903172"/>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B846740-34A8-FFD3-937D-0A8B0AAA3DE3}"/>
              </a:ext>
            </a:extLst>
          </p:cNvPr>
          <p:cNvSpPr txBox="1"/>
          <p:nvPr/>
        </p:nvSpPr>
        <p:spPr>
          <a:xfrm>
            <a:off x="2937083" y="5842337"/>
            <a:ext cx="6612197" cy="1015663"/>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solidFill>
                  <a:schemeClr val="accent2">
                    <a:lumMod val="75000"/>
                  </a:schemeClr>
                </a:solidFill>
                <a:latin typeface="Open Sans"/>
                <a:ea typeface="Open Sans"/>
                <a:cs typeface="Open Sans"/>
              </a:rPr>
              <a:t>Excludes</a:t>
            </a:r>
            <a:r>
              <a:rPr lang="en-GB" sz="2000" b="1" dirty="0">
                <a:solidFill>
                  <a:schemeClr val="accent2">
                    <a:lumMod val="75000"/>
                  </a:schemeClr>
                </a:solidFill>
                <a:effectLst/>
                <a:latin typeface="Open Sans"/>
                <a:ea typeface="Open Sans"/>
                <a:cs typeface="Open Sans"/>
              </a:rPr>
              <a:t> margarine, butter, and sour cream (fats), ice cream and condensed milk (sweets), and</a:t>
            </a:r>
            <a:r>
              <a:rPr lang="en-GB" sz="2000" b="1" dirty="0">
                <a:solidFill>
                  <a:schemeClr val="accent2">
                    <a:lumMod val="75000"/>
                  </a:schemeClr>
                </a:solidFill>
                <a:latin typeface="Open Sans"/>
                <a:ea typeface="Open Sans"/>
                <a:cs typeface="Open Sans"/>
              </a:rPr>
              <a:t> small</a:t>
            </a:r>
            <a:r>
              <a:rPr lang="en-GB" sz="2000" b="1" dirty="0">
                <a:solidFill>
                  <a:schemeClr val="accent2">
                    <a:lumMod val="75000"/>
                  </a:schemeClr>
                </a:solidFill>
                <a:effectLst/>
                <a:latin typeface="Open Sans"/>
                <a:ea typeface="Open Sans"/>
                <a:cs typeface="Open Sans"/>
              </a:rPr>
              <a:t> amounts of milk in tea and coffee (condiments)</a:t>
            </a:r>
            <a:endParaRPr lang="en-US" sz="2000" b="1" dirty="0">
              <a:solidFill>
                <a:schemeClr val="accent2">
                  <a:lumMod val="75000"/>
                </a:schemeClr>
              </a:solidFill>
              <a:latin typeface="Open Sans"/>
              <a:ea typeface="Open Sans"/>
              <a:cs typeface="Open Sans"/>
            </a:endParaRPr>
          </a:p>
        </p:txBody>
      </p:sp>
      <p:pic>
        <p:nvPicPr>
          <p:cNvPr id="4" name="Graphic 2" descr="Warning with solid fill">
            <a:extLst>
              <a:ext uri="{FF2B5EF4-FFF2-40B4-BE49-F238E27FC236}">
                <a16:creationId xmlns:a16="http://schemas.microsoft.com/office/drawing/2014/main" id="{5CA9C4E7-2475-7330-2698-DF511F3757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41143" y="6305181"/>
            <a:ext cx="552819" cy="552819"/>
          </a:xfrm>
          <a:prstGeom prst="rect">
            <a:avLst/>
          </a:prstGeom>
        </p:spPr>
      </p:pic>
    </p:spTree>
    <p:extLst>
      <p:ext uri="{BB962C8B-B14F-4D97-AF65-F5344CB8AC3E}">
        <p14:creationId xmlns:p14="http://schemas.microsoft.com/office/powerpoint/2010/main" val="397917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Food group 4: </a:t>
            </a:r>
            <a:r>
              <a:rPr lang="en-US" sz="3600" b="0" kern="1400" spc="230" dirty="0">
                <a:solidFill>
                  <a:schemeClr val="tx1"/>
                </a:solidFill>
                <a:latin typeface="HALDEN SOLID" pitchFamily="2" charset="0"/>
              </a:rPr>
              <a:t>Meat, Fish and eggs</a:t>
            </a:r>
            <a:endParaRPr lang="en-GB" sz="3600" b="0" kern="1400" spc="230" dirty="0">
              <a:solidFill>
                <a:schemeClr val="tx1"/>
              </a:solidFill>
              <a:latin typeface="HALDEN SOLID" pitchFamily="2" charset="0"/>
            </a:endParaRPr>
          </a:p>
        </p:txBody>
      </p:sp>
      <p:sp>
        <p:nvSpPr>
          <p:cNvPr id="7" name="Content Placeholder 2">
            <a:extLst>
              <a:ext uri="{FF2B5EF4-FFF2-40B4-BE49-F238E27FC236}">
                <a16:creationId xmlns:a16="http://schemas.microsoft.com/office/drawing/2014/main" id="{35A1684A-13C6-4B69-A1AD-2DFC13191A1F}"/>
              </a:ext>
            </a:extLst>
          </p:cNvPr>
          <p:cNvSpPr txBox="1">
            <a:spLocks/>
          </p:cNvSpPr>
          <p:nvPr/>
        </p:nvSpPr>
        <p:spPr>
          <a:xfrm>
            <a:off x="738201" y="1648318"/>
            <a:ext cx="5210617"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1800" spc="60" dirty="0"/>
          </a:p>
          <a:p>
            <a:pPr marL="0" indent="0">
              <a:buFont typeface="Arial"/>
              <a:buNone/>
            </a:pPr>
            <a:r>
              <a:rPr lang="en-US" sz="1800" spc="60" dirty="0"/>
              <a:t>They are products obtained from various sources such as poultry, animals, and fish, containing essential nutritional components like protein, vitamins, and minerals.</a:t>
            </a:r>
          </a:p>
          <a:p>
            <a:pPr marL="0" indent="0">
              <a:buFont typeface="Arial"/>
              <a:buNone/>
            </a:pPr>
            <a:endParaRPr lang="en-US" sz="1800" spc="60" dirty="0"/>
          </a:p>
          <a:p>
            <a:pPr marL="0" indent="0">
              <a:buFont typeface="Arial"/>
              <a:buNone/>
            </a:pPr>
            <a:endParaRPr lang="en-US" sz="1800" spc="60" dirty="0"/>
          </a:p>
          <a:p>
            <a:pPr marL="0" indent="0" algn="ctr">
              <a:buNone/>
            </a:pPr>
            <a:r>
              <a:rPr lang="en-GB" sz="1600" u="sng" spc="60" dirty="0"/>
              <a:t>Standard module example items</a:t>
            </a:r>
            <a:r>
              <a:rPr lang="en-GB" sz="1600" spc="60" dirty="0"/>
              <a:t>: </a:t>
            </a:r>
            <a:endParaRPr lang="en-US" sz="1800" spc="60" dirty="0"/>
          </a:p>
          <a:p>
            <a:pPr marL="0" indent="0" algn="ctr">
              <a:buNone/>
            </a:pPr>
            <a:r>
              <a:rPr lang="en-US" sz="1600" spc="60" dirty="0"/>
              <a:t>Goat, beef, chicken, pork, fish, other seafood (including canned tuna), insects, and eggs.</a:t>
            </a:r>
            <a:endParaRPr lang="en-US" sz="1800" spc="60" dirty="0"/>
          </a:p>
          <a:p>
            <a:pPr marL="0" indent="0">
              <a:buFont typeface="Arial"/>
              <a:buNone/>
            </a:pPr>
            <a:endParaRPr lang="en-US" sz="1800" spc="60" dirty="0"/>
          </a:p>
          <a:p>
            <a:pPr marL="0" indent="0">
              <a:buFont typeface="Arial"/>
              <a:buNone/>
            </a:pPr>
            <a:endParaRPr lang="en-US" sz="1800" spc="60" dirty="0"/>
          </a:p>
          <a:p>
            <a:pPr marL="0" indent="0">
              <a:buFont typeface="Arial"/>
              <a:buNone/>
            </a:pPr>
            <a:endParaRPr lang="en-US" sz="1800" spc="60" dirty="0"/>
          </a:p>
          <a:p>
            <a:pPr marL="0" indent="0">
              <a:buFont typeface="Arial"/>
              <a:buNone/>
            </a:pPr>
            <a:endParaRPr lang="en-US" sz="1800" spc="60" dirty="0"/>
          </a:p>
        </p:txBody>
      </p:sp>
      <p:cxnSp>
        <p:nvCxnSpPr>
          <p:cNvPr id="9" name="Straight Arrow Connector 8">
            <a:extLst>
              <a:ext uri="{FF2B5EF4-FFF2-40B4-BE49-F238E27FC236}">
                <a16:creationId xmlns:a16="http://schemas.microsoft.com/office/drawing/2014/main" id="{69775B13-D924-4F38-BD8E-7139E5BE09B4}"/>
              </a:ext>
            </a:extLst>
          </p:cNvPr>
          <p:cNvCxnSpPr>
            <a:cxnSpLocks/>
          </p:cNvCxnSpPr>
          <p:nvPr/>
        </p:nvCxnSpPr>
        <p:spPr>
          <a:xfrm>
            <a:off x="318578" y="4012029"/>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B846740-34A8-FFD3-937D-0A8B0AAA3DE3}"/>
              </a:ext>
            </a:extLst>
          </p:cNvPr>
          <p:cNvSpPr txBox="1"/>
          <p:nvPr/>
        </p:nvSpPr>
        <p:spPr>
          <a:xfrm>
            <a:off x="5070683" y="5397524"/>
            <a:ext cx="6612197" cy="1015663"/>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accent2">
                    <a:lumMod val="75000"/>
                  </a:schemeClr>
                </a:solidFill>
                <a:latin typeface="Open Sans"/>
                <a:ea typeface="Open Sans"/>
                <a:cs typeface="Open Sans"/>
              </a:rPr>
              <a:t>Does not include meats, fish, and eggs consumed in small quantities, as small quantities are considered as condiments.</a:t>
            </a:r>
          </a:p>
        </p:txBody>
      </p:sp>
      <p:pic>
        <p:nvPicPr>
          <p:cNvPr id="4" name="Graphic 2" descr="Warning with solid fill">
            <a:extLst>
              <a:ext uri="{FF2B5EF4-FFF2-40B4-BE49-F238E27FC236}">
                <a16:creationId xmlns:a16="http://schemas.microsoft.com/office/drawing/2014/main" id="{5CA9C4E7-2475-7330-2698-DF511F3757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70683" y="5905355"/>
            <a:ext cx="552819" cy="552819"/>
          </a:xfrm>
          <a:prstGeom prst="rect">
            <a:avLst/>
          </a:prstGeom>
        </p:spPr>
      </p:pic>
      <p:pic>
        <p:nvPicPr>
          <p:cNvPr id="3" name="Picture 2" descr="A group of meats and eggs&#10;&#10;Description automatically generated">
            <a:extLst>
              <a:ext uri="{FF2B5EF4-FFF2-40B4-BE49-F238E27FC236}">
                <a16:creationId xmlns:a16="http://schemas.microsoft.com/office/drawing/2014/main" id="{83DD3850-5025-9D00-5F8B-C57E11225A76}"/>
              </a:ext>
            </a:extLst>
          </p:cNvPr>
          <p:cNvPicPr>
            <a:picLocks noChangeAspect="1"/>
          </p:cNvPicPr>
          <p:nvPr/>
        </p:nvPicPr>
        <p:blipFill>
          <a:blip r:embed="rId5"/>
          <a:stretch>
            <a:fillRect/>
          </a:stretch>
        </p:blipFill>
        <p:spPr>
          <a:xfrm>
            <a:off x="6096000" y="1378973"/>
            <a:ext cx="5431752" cy="4063879"/>
          </a:xfrm>
          <a:prstGeom prst="rect">
            <a:avLst/>
          </a:prstGeom>
        </p:spPr>
      </p:pic>
    </p:spTree>
    <p:extLst>
      <p:ext uri="{BB962C8B-B14F-4D97-AF65-F5344CB8AC3E}">
        <p14:creationId xmlns:p14="http://schemas.microsoft.com/office/powerpoint/2010/main" val="369288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Food group 5: Vegetables &amp; leaves</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srcRect t="394" b="394"/>
          <a:stretch/>
        </p:blipFill>
        <p:spPr bwMode="auto">
          <a:xfrm>
            <a:off x="5980386" y="1648319"/>
            <a:ext cx="5896304" cy="390114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FD55FFA5-1ADD-44F9-9F8C-DFF431628F47}"/>
              </a:ext>
            </a:extLst>
          </p:cNvPr>
          <p:cNvSpPr txBox="1">
            <a:spLocks/>
          </p:cNvSpPr>
          <p:nvPr/>
        </p:nvSpPr>
        <p:spPr>
          <a:xfrm>
            <a:off x="738201" y="1648318"/>
            <a:ext cx="5210617"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800" spc="60" dirty="0">
                <a:latin typeface="Open Sans"/>
                <a:ea typeface="Open Sans"/>
                <a:cs typeface="Open Sans"/>
              </a:rPr>
              <a:t>Vegetables are considered edible parts of plants (e.g., seedbearing structures, flowers, buds, leaves, stems, shoots and roots), cultivated or harvested from the wild. They can be consumed raw, cooked and minimally processed form.</a:t>
            </a:r>
          </a:p>
          <a:p>
            <a:pPr marL="0" indent="0">
              <a:buFont typeface="Arial"/>
              <a:buNone/>
            </a:pPr>
            <a:endParaRPr lang="en-US" sz="1800" spc="60" dirty="0"/>
          </a:p>
          <a:p>
            <a:pPr marL="0" indent="0">
              <a:buNone/>
            </a:pPr>
            <a:endParaRPr lang="en-GB" sz="1600" spc="60" dirty="0"/>
          </a:p>
          <a:p>
            <a:pPr marL="0" indent="0">
              <a:buNone/>
            </a:pPr>
            <a:endParaRPr lang="en-GB" sz="1600" spc="60" dirty="0"/>
          </a:p>
          <a:p>
            <a:pPr marL="0" indent="0" algn="ctr">
              <a:buNone/>
            </a:pPr>
            <a:r>
              <a:rPr lang="en-GB" sz="1600" u="sng" spc="60" dirty="0">
                <a:latin typeface="Open Sans"/>
                <a:ea typeface="Open Sans"/>
                <a:cs typeface="Open Sans"/>
              </a:rPr>
              <a:t>Standard module example items</a:t>
            </a:r>
            <a:r>
              <a:rPr lang="en-GB" sz="1600" spc="60" dirty="0">
                <a:latin typeface="Open Sans"/>
                <a:ea typeface="Open Sans"/>
                <a:cs typeface="Open Sans"/>
              </a:rPr>
              <a:t>: </a:t>
            </a:r>
            <a:endParaRPr lang="en-GB" sz="1600" spc="60" dirty="0"/>
          </a:p>
          <a:p>
            <a:pPr marL="0" indent="0" algn="ctr">
              <a:buNone/>
            </a:pPr>
            <a:r>
              <a:rPr lang="en-GB" sz="1800" dirty="0">
                <a:effectLst/>
                <a:latin typeface="Calibri"/>
                <a:ea typeface="Calibri" panose="020F0502020204030204" pitchFamily="34" charset="0"/>
                <a:cs typeface="Open Sans"/>
              </a:rPr>
              <a:t>Spinach, onion</a:t>
            </a:r>
            <a:r>
              <a:rPr lang="en-GB" sz="1800" dirty="0">
                <a:latin typeface="Calibri"/>
                <a:ea typeface="Calibri" panose="020F0502020204030204" pitchFamily="34" charset="0"/>
                <a:cs typeface="Open Sans"/>
              </a:rPr>
              <a:t>*,</a:t>
            </a:r>
            <a:r>
              <a:rPr lang="en-GB" sz="1800" dirty="0">
                <a:effectLst/>
                <a:latin typeface="Calibri"/>
                <a:ea typeface="Calibri" panose="020F0502020204030204" pitchFamily="34" charset="0"/>
                <a:cs typeface="Open Sans"/>
              </a:rPr>
              <a:t> tomatoes, carrots, peppers, green beans, lettuce, etc.</a:t>
            </a:r>
            <a:endParaRPr lang="en-US" sz="1800" spc="60" dirty="0">
              <a:latin typeface="Calibri"/>
              <a:cs typeface="Open Sans"/>
            </a:endParaRPr>
          </a:p>
          <a:p>
            <a:pPr marL="0" indent="0">
              <a:buFont typeface="Arial"/>
              <a:buNone/>
            </a:pPr>
            <a:endParaRPr lang="en-US" sz="1800" spc="60" dirty="0"/>
          </a:p>
        </p:txBody>
      </p:sp>
      <p:cxnSp>
        <p:nvCxnSpPr>
          <p:cNvPr id="5" name="Straight Arrow Connector 4">
            <a:extLst>
              <a:ext uri="{FF2B5EF4-FFF2-40B4-BE49-F238E27FC236}">
                <a16:creationId xmlns:a16="http://schemas.microsoft.com/office/drawing/2014/main" id="{98997FC5-9FD8-48F0-9A31-F36AC890F11C}"/>
              </a:ext>
            </a:extLst>
          </p:cNvPr>
          <p:cNvCxnSpPr>
            <a:cxnSpLocks/>
          </p:cNvCxnSpPr>
          <p:nvPr/>
        </p:nvCxnSpPr>
        <p:spPr>
          <a:xfrm>
            <a:off x="118091" y="4343555"/>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1D300FE-AE55-8F0C-6962-72FF8B6644ED}"/>
              </a:ext>
            </a:extLst>
          </p:cNvPr>
          <p:cNvSpPr txBox="1"/>
          <p:nvPr/>
        </p:nvSpPr>
        <p:spPr>
          <a:xfrm>
            <a:off x="622121" y="5842337"/>
            <a:ext cx="10947758" cy="1015663"/>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accent2">
                    <a:lumMod val="75000"/>
                  </a:schemeClr>
                </a:solidFill>
                <a:latin typeface="Open Sans"/>
                <a:ea typeface="Open Sans"/>
                <a:cs typeface="Open Sans"/>
              </a:rPr>
              <a:t>Includes tinned or frozen vegetables but does not include pickled vegetables. </a:t>
            </a:r>
          </a:p>
          <a:p>
            <a:pPr algn="ctr"/>
            <a:r>
              <a:rPr lang="en-US" sz="2000" b="1" dirty="0">
                <a:solidFill>
                  <a:schemeClr val="accent2">
                    <a:lumMod val="75000"/>
                  </a:schemeClr>
                </a:solidFill>
                <a:latin typeface="Open Sans"/>
                <a:ea typeface="Open Sans"/>
                <a:cs typeface="Open Sans"/>
              </a:rPr>
              <a:t>*Onions and garlic used to </a:t>
            </a:r>
            <a:r>
              <a:rPr lang="en-US" sz="2000" b="1" dirty="0" err="1">
                <a:solidFill>
                  <a:schemeClr val="accent2">
                    <a:lumMod val="75000"/>
                  </a:schemeClr>
                </a:solidFill>
                <a:latin typeface="Open Sans"/>
                <a:ea typeface="Open Sans"/>
                <a:cs typeface="Open Sans"/>
              </a:rPr>
              <a:t>flavour</a:t>
            </a:r>
            <a:r>
              <a:rPr lang="en-US" sz="2000" b="1" dirty="0">
                <a:solidFill>
                  <a:schemeClr val="accent2">
                    <a:lumMod val="75000"/>
                  </a:schemeClr>
                </a:solidFill>
                <a:latin typeface="Open Sans"/>
                <a:ea typeface="Open Sans"/>
                <a:cs typeface="Open Sans"/>
              </a:rPr>
              <a:t> dishes should be counted as condiments.</a:t>
            </a:r>
          </a:p>
          <a:p>
            <a:pPr algn="ctr"/>
            <a:r>
              <a:rPr lang="en-US" sz="2000" b="1" dirty="0">
                <a:solidFill>
                  <a:schemeClr val="accent2">
                    <a:lumMod val="75000"/>
                  </a:schemeClr>
                </a:solidFill>
                <a:latin typeface="Open Sans"/>
                <a:ea typeface="Open Sans"/>
                <a:cs typeface="Open Sans"/>
              </a:rPr>
              <a:t>Parsley can be consumed as an herb (condiment) or as a vegetable (e.g. Tabbouleh)</a:t>
            </a:r>
          </a:p>
        </p:txBody>
      </p:sp>
      <p:pic>
        <p:nvPicPr>
          <p:cNvPr id="7" name="Graphic 2" descr="Warning with solid fill">
            <a:extLst>
              <a:ext uri="{FF2B5EF4-FFF2-40B4-BE49-F238E27FC236}">
                <a16:creationId xmlns:a16="http://schemas.microsoft.com/office/drawing/2014/main" id="{1E33309B-8846-C5A9-7671-D64DB3C5C2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5711" y="5619950"/>
            <a:ext cx="552819" cy="552819"/>
          </a:xfrm>
          <a:prstGeom prst="rect">
            <a:avLst/>
          </a:prstGeom>
        </p:spPr>
      </p:pic>
    </p:spTree>
    <p:extLst>
      <p:ext uri="{BB962C8B-B14F-4D97-AF65-F5344CB8AC3E}">
        <p14:creationId xmlns:p14="http://schemas.microsoft.com/office/powerpoint/2010/main" val="134563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group 6: fruits</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2"/>
          <a:srcRect l="7491" r="7491"/>
          <a:stretch/>
        </p:blipFill>
        <p:spPr bwMode="auto">
          <a:xfrm>
            <a:off x="5980386" y="1648319"/>
            <a:ext cx="5896304" cy="390114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EAAA38D4-2F43-4C1E-80A9-DEFCED2DEB97}"/>
              </a:ext>
            </a:extLst>
          </p:cNvPr>
          <p:cNvSpPr txBox="1">
            <a:spLocks/>
          </p:cNvSpPr>
          <p:nvPr/>
        </p:nvSpPr>
        <p:spPr>
          <a:xfrm>
            <a:off x="738201" y="1648318"/>
            <a:ext cx="5210617"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800" spc="60" dirty="0">
                <a:latin typeface="Open Sans"/>
                <a:ea typeface="Open Sans"/>
                <a:cs typeface="Open Sans"/>
              </a:rPr>
              <a:t>Fruits are considered edible parts of plants (e.g., seedbearing structures, flowers, buds, leaves, stems, shoots and roots), either cultivated or harvested from the wild. </a:t>
            </a:r>
          </a:p>
          <a:p>
            <a:pPr marL="0" indent="0">
              <a:buFont typeface="Arial"/>
              <a:buNone/>
            </a:pPr>
            <a:r>
              <a:rPr lang="en-US" sz="1800" spc="60" dirty="0">
                <a:latin typeface="Open Sans"/>
                <a:ea typeface="Open Sans"/>
                <a:cs typeface="Open Sans"/>
              </a:rPr>
              <a:t>They can be consumed in their raw state or a minimally processed form.</a:t>
            </a:r>
          </a:p>
          <a:p>
            <a:pPr marL="0" indent="0">
              <a:buFont typeface="Arial"/>
              <a:buNone/>
            </a:pPr>
            <a:endParaRPr lang="en-US" sz="1800" spc="60" dirty="0"/>
          </a:p>
          <a:p>
            <a:pPr marL="0" indent="0">
              <a:buFont typeface="Arial"/>
              <a:buNone/>
            </a:pPr>
            <a:endParaRPr lang="en-US" sz="1800" spc="60" dirty="0"/>
          </a:p>
          <a:p>
            <a:pPr marL="0" indent="0">
              <a:buFont typeface="Arial"/>
              <a:buNone/>
            </a:pPr>
            <a:endParaRPr lang="en-US" sz="1800" spc="60" dirty="0"/>
          </a:p>
          <a:p>
            <a:pPr marL="0" indent="0" algn="ctr">
              <a:buNone/>
            </a:pPr>
            <a:r>
              <a:rPr lang="en-GB" sz="1600" u="sng" spc="60" dirty="0">
                <a:latin typeface="Open Sans"/>
                <a:ea typeface="Open Sans"/>
                <a:cs typeface="Open Sans"/>
              </a:rPr>
              <a:t>Standard module example items</a:t>
            </a:r>
            <a:r>
              <a:rPr lang="en-GB" sz="1600" spc="60" dirty="0">
                <a:latin typeface="Open Sans"/>
                <a:ea typeface="Open Sans"/>
                <a:cs typeface="Open Sans"/>
              </a:rPr>
              <a:t>: </a:t>
            </a:r>
            <a:endParaRPr lang="en-GB" sz="1600" spc="60" dirty="0"/>
          </a:p>
          <a:p>
            <a:pPr marL="0" indent="0" algn="ctr">
              <a:buNone/>
            </a:pPr>
            <a:r>
              <a:rPr lang="it-IT" sz="1800" dirty="0">
                <a:latin typeface="Calibri"/>
                <a:ea typeface="Calibri" panose="020F0502020204030204" pitchFamily="34" charset="0"/>
                <a:cs typeface="Open Sans"/>
              </a:rPr>
              <a:t>Bananas, apples, mango, papaya, apricot, peach, etc.</a:t>
            </a:r>
            <a:endParaRPr lang="en-US" sz="1800" spc="60" dirty="0">
              <a:latin typeface="Calibri"/>
              <a:cs typeface="Open Sans"/>
            </a:endParaRPr>
          </a:p>
        </p:txBody>
      </p:sp>
      <p:cxnSp>
        <p:nvCxnSpPr>
          <p:cNvPr id="5" name="Straight Arrow Connector 4">
            <a:extLst>
              <a:ext uri="{FF2B5EF4-FFF2-40B4-BE49-F238E27FC236}">
                <a16:creationId xmlns:a16="http://schemas.microsoft.com/office/drawing/2014/main" id="{7E864928-DE09-48D8-9D22-48CFA3A757D4}"/>
              </a:ext>
            </a:extLst>
          </p:cNvPr>
          <p:cNvCxnSpPr>
            <a:cxnSpLocks/>
          </p:cNvCxnSpPr>
          <p:nvPr/>
        </p:nvCxnSpPr>
        <p:spPr>
          <a:xfrm>
            <a:off x="311076" y="4652044"/>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
            <a:extLst>
              <a:ext uri="{FF2B5EF4-FFF2-40B4-BE49-F238E27FC236}">
                <a16:creationId xmlns:a16="http://schemas.microsoft.com/office/drawing/2014/main" id="{A8F2E8D1-DFF1-3426-91ED-CAD8A2539164}"/>
              </a:ext>
            </a:extLst>
          </p:cNvPr>
          <p:cNvSpPr txBox="1"/>
          <p:nvPr/>
        </p:nvSpPr>
        <p:spPr>
          <a:xfrm>
            <a:off x="2070099" y="5842337"/>
            <a:ext cx="9528002" cy="1015663"/>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accent2">
                    <a:lumMod val="75000"/>
                  </a:schemeClr>
                </a:solidFill>
                <a:latin typeface="Open Sans"/>
                <a:ea typeface="Open Sans"/>
                <a:cs typeface="Open Sans"/>
              </a:rPr>
              <a:t>Fruit that has been dried should be counted as a fruit.</a:t>
            </a:r>
          </a:p>
          <a:p>
            <a:pPr algn="ctr"/>
            <a:r>
              <a:rPr lang="en-US" sz="2000" b="1" dirty="0">
                <a:solidFill>
                  <a:schemeClr val="accent2">
                    <a:lumMod val="75000"/>
                  </a:schemeClr>
                </a:solidFill>
                <a:latin typeface="Open Sans"/>
                <a:ea typeface="Open Sans"/>
                <a:cs typeface="Open Sans"/>
              </a:rPr>
              <a:t>However, boxed/packaged fruit juice should be considered under sugars as they do not have the same nutritional value as in whole fresh form </a:t>
            </a:r>
            <a:endParaRPr lang="en-US" dirty="0">
              <a:solidFill>
                <a:schemeClr val="accent2">
                  <a:lumMod val="75000"/>
                </a:schemeClr>
              </a:solidFill>
            </a:endParaRPr>
          </a:p>
        </p:txBody>
      </p:sp>
      <p:pic>
        <p:nvPicPr>
          <p:cNvPr id="13" name="Graphic 2" descr="Warning with solid fill">
            <a:extLst>
              <a:ext uri="{FF2B5EF4-FFF2-40B4-BE49-F238E27FC236}">
                <a16:creationId xmlns:a16="http://schemas.microsoft.com/office/drawing/2014/main" id="{894EE4B2-36EB-77A7-5D0C-ED58DB7826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93690" y="6305181"/>
            <a:ext cx="552819" cy="552819"/>
          </a:xfrm>
          <a:prstGeom prst="rect">
            <a:avLst/>
          </a:prstGeom>
        </p:spPr>
      </p:pic>
    </p:spTree>
    <p:extLst>
      <p:ext uri="{BB962C8B-B14F-4D97-AF65-F5344CB8AC3E}">
        <p14:creationId xmlns:p14="http://schemas.microsoft.com/office/powerpoint/2010/main" val="54119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group 7: OILs and fats</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rotWithShape="1">
          <a:blip r:embed="rId3"/>
          <a:srcRect t="5892" b="3784"/>
          <a:stretch/>
        </p:blipFill>
        <p:spPr bwMode="auto">
          <a:xfrm>
            <a:off x="6243182" y="1520845"/>
            <a:ext cx="5293144" cy="358573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0B842559-7DCD-4F02-92D3-A8CB7542BA7C}"/>
              </a:ext>
            </a:extLst>
          </p:cNvPr>
          <p:cNvSpPr txBox="1">
            <a:spLocks/>
          </p:cNvSpPr>
          <p:nvPr/>
        </p:nvSpPr>
        <p:spPr>
          <a:xfrm>
            <a:off x="738201" y="1648318"/>
            <a:ext cx="5210617"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800" spc="60" dirty="0"/>
              <a:t>Butter is considered a solid saturated fat, and oil is considered a liquid unsaturated fat. </a:t>
            </a:r>
          </a:p>
          <a:p>
            <a:pPr marL="0" indent="0">
              <a:buFont typeface="Arial"/>
              <a:buNone/>
            </a:pPr>
            <a:endParaRPr lang="en-US" sz="1800" spc="60" dirty="0"/>
          </a:p>
          <a:p>
            <a:pPr marL="0" indent="0">
              <a:buFont typeface="Arial"/>
              <a:buNone/>
            </a:pPr>
            <a:r>
              <a:rPr lang="en-US" sz="1800" spc="60" dirty="0"/>
              <a:t>Oil is generally healthier compared to fats/butter, but both are counted in the FCS module. </a:t>
            </a:r>
          </a:p>
          <a:p>
            <a:pPr marL="0" indent="0">
              <a:buFont typeface="Arial"/>
              <a:buNone/>
            </a:pPr>
            <a:endParaRPr lang="en-US" sz="1800" spc="60" dirty="0"/>
          </a:p>
          <a:p>
            <a:pPr marL="0" indent="0" algn="ctr">
              <a:buNone/>
            </a:pPr>
            <a:r>
              <a:rPr lang="en-GB" sz="1600" u="sng" spc="60" dirty="0"/>
              <a:t>Standard module example items</a:t>
            </a:r>
            <a:r>
              <a:rPr lang="en-GB" sz="1600" spc="60" dirty="0"/>
              <a:t>: </a:t>
            </a:r>
          </a:p>
          <a:p>
            <a:pPr marL="0" indent="0" algn="ctr">
              <a:buNone/>
            </a:pPr>
            <a:r>
              <a:rPr lang="en-US" sz="1800" dirty="0">
                <a:latin typeface="Calibri" panose="020F0502020204030204" pitchFamily="34" charset="0"/>
                <a:ea typeface="Calibri" panose="020F0502020204030204" pitchFamily="34" charset="0"/>
              </a:rPr>
              <a:t>Vegetable oil, palm oil, ghee, butter, margarine, and other fats/oils.</a:t>
            </a:r>
            <a:endParaRPr lang="en-US" sz="1800" spc="60" dirty="0"/>
          </a:p>
        </p:txBody>
      </p:sp>
      <p:cxnSp>
        <p:nvCxnSpPr>
          <p:cNvPr id="5" name="Straight Arrow Connector 4">
            <a:extLst>
              <a:ext uri="{FF2B5EF4-FFF2-40B4-BE49-F238E27FC236}">
                <a16:creationId xmlns:a16="http://schemas.microsoft.com/office/drawing/2014/main" id="{78F1AE03-C1A6-48F5-A77C-620F2F716EA3}"/>
              </a:ext>
            </a:extLst>
          </p:cNvPr>
          <p:cNvCxnSpPr>
            <a:cxnSpLocks/>
          </p:cNvCxnSpPr>
          <p:nvPr/>
        </p:nvCxnSpPr>
        <p:spPr>
          <a:xfrm>
            <a:off x="234845" y="4308075"/>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F84931D-B24E-D327-9D9D-61B11DC2BDAF}"/>
              </a:ext>
            </a:extLst>
          </p:cNvPr>
          <p:cNvSpPr txBox="1"/>
          <p:nvPr/>
        </p:nvSpPr>
        <p:spPr>
          <a:xfrm>
            <a:off x="255627" y="5233794"/>
            <a:ext cx="11680745" cy="1631216"/>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accent2">
                    <a:lumMod val="75000"/>
                  </a:schemeClr>
                </a:solidFill>
                <a:latin typeface="Open Sans"/>
                <a:ea typeface="Open Sans"/>
                <a:cs typeface="Open Sans"/>
              </a:rPr>
              <a:t>Deeply fried snacks, (e.g., potato chips, doughnuts, samosas) should be counted as oils &amp; fats. Further, deeply fried foods (e.g., fried fish, chicken or vegetables or potatoes) should be counted as (fish, chicken, vegetables, roots and tubers, respectively), but also the oil for frying should be counted here. Meanwhile, any quantity (even small amounts) consumed by the majority of the household should be counted – e.g. a dash of oil in a dish.</a:t>
            </a:r>
          </a:p>
        </p:txBody>
      </p:sp>
      <p:pic>
        <p:nvPicPr>
          <p:cNvPr id="7" name="Graphic 2" descr="Warning with solid fill">
            <a:extLst>
              <a:ext uri="{FF2B5EF4-FFF2-40B4-BE49-F238E27FC236}">
                <a16:creationId xmlns:a16="http://schemas.microsoft.com/office/drawing/2014/main" id="{B709E0D3-F942-B7BA-1A11-449371AF3F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6345692"/>
            <a:ext cx="552819" cy="552819"/>
          </a:xfrm>
          <a:prstGeom prst="rect">
            <a:avLst/>
          </a:prstGeom>
        </p:spPr>
      </p:pic>
    </p:spTree>
    <p:extLst>
      <p:ext uri="{BB962C8B-B14F-4D97-AF65-F5344CB8AC3E}">
        <p14:creationId xmlns:p14="http://schemas.microsoft.com/office/powerpoint/2010/main" val="285940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group 8: Sugar &amp; sweets</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srcRect t="5892" b="5892"/>
          <a:stretch/>
        </p:blipFill>
        <p:spPr bwMode="auto">
          <a:xfrm>
            <a:off x="6033142" y="1648318"/>
            <a:ext cx="5896304" cy="390114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71422920-7F85-4556-A08D-F3885A542745}"/>
              </a:ext>
            </a:extLst>
          </p:cNvPr>
          <p:cNvSpPr txBox="1">
            <a:spLocks/>
          </p:cNvSpPr>
          <p:nvPr/>
        </p:nvSpPr>
        <p:spPr>
          <a:xfrm>
            <a:off x="738201" y="1648318"/>
            <a:ext cx="5210617"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spc="60">
                <a:latin typeface="Open Sans"/>
                <a:ea typeface="Open Sans"/>
                <a:cs typeface="Open Sans"/>
              </a:rPr>
              <a:t>Sugar and sweets are soluble carbohydrates and are high in glucose. </a:t>
            </a:r>
            <a:endParaRPr lang="en-US" sz="1800" spc="60"/>
          </a:p>
          <a:p>
            <a:pPr marL="0" indent="0">
              <a:buFont typeface="Arial"/>
              <a:buNone/>
            </a:pPr>
            <a:endParaRPr lang="en-US" sz="1800" spc="60"/>
          </a:p>
          <a:p>
            <a:pPr marL="0" indent="0">
              <a:buNone/>
            </a:pPr>
            <a:r>
              <a:rPr lang="en-US" sz="1800" spc="60">
                <a:latin typeface="Open Sans"/>
                <a:ea typeface="Open Sans"/>
                <a:cs typeface="Open Sans"/>
              </a:rPr>
              <a:t>All types of sweeteners and desserts are counted in this FCS food group. </a:t>
            </a:r>
            <a:endParaRPr lang="en-US" sz="1800" spc="60"/>
          </a:p>
          <a:p>
            <a:pPr marL="0" indent="0">
              <a:buFont typeface="Arial"/>
              <a:buNone/>
            </a:pPr>
            <a:endParaRPr lang="en-US" sz="1800" spc="60"/>
          </a:p>
          <a:p>
            <a:pPr marL="0" indent="0" algn="ctr">
              <a:buNone/>
            </a:pPr>
            <a:endParaRPr lang="en-GB" sz="1600" spc="60"/>
          </a:p>
          <a:p>
            <a:pPr marL="0" indent="0" algn="ctr">
              <a:buNone/>
            </a:pPr>
            <a:r>
              <a:rPr lang="en-GB" sz="1600" u="sng" spc="60">
                <a:latin typeface="Open Sans"/>
                <a:ea typeface="Open Sans"/>
                <a:cs typeface="Open Sans"/>
              </a:rPr>
              <a:t>Standard module example items</a:t>
            </a:r>
            <a:r>
              <a:rPr lang="en-GB" sz="1600" spc="60">
                <a:latin typeface="Open Sans"/>
                <a:ea typeface="Open Sans"/>
                <a:cs typeface="Open Sans"/>
              </a:rPr>
              <a:t>: </a:t>
            </a:r>
            <a:endParaRPr lang="en-GB" sz="1600" spc="60"/>
          </a:p>
          <a:p>
            <a:pPr marL="0" indent="0" algn="ctr">
              <a:buNone/>
            </a:pPr>
            <a:r>
              <a:rPr lang="en-GB" sz="1800">
                <a:effectLst/>
                <a:latin typeface="Calibri" panose="020F0502020204030204" pitchFamily="34" charset="0"/>
                <a:ea typeface="Calibri" panose="020F0502020204030204" pitchFamily="34" charset="0"/>
              </a:rPr>
              <a:t>sugar, honey, jam, candy, chocolate, biscuits/cookies, pastries, cakes, ice cream, and other sweets</a:t>
            </a:r>
            <a:endParaRPr lang="en-US" sz="1600" spc="60">
              <a:latin typeface="Open Sans"/>
              <a:ea typeface="Open Sans"/>
              <a:cs typeface="Open Sans"/>
            </a:endParaRPr>
          </a:p>
        </p:txBody>
      </p:sp>
      <p:cxnSp>
        <p:nvCxnSpPr>
          <p:cNvPr id="5" name="Straight Arrow Connector 4">
            <a:extLst>
              <a:ext uri="{FF2B5EF4-FFF2-40B4-BE49-F238E27FC236}">
                <a16:creationId xmlns:a16="http://schemas.microsoft.com/office/drawing/2014/main" id="{2C1CCE7D-386B-41FA-AD64-75E901F08857}"/>
              </a:ext>
            </a:extLst>
          </p:cNvPr>
          <p:cNvCxnSpPr>
            <a:cxnSpLocks/>
          </p:cNvCxnSpPr>
          <p:nvPr/>
        </p:nvCxnSpPr>
        <p:spPr>
          <a:xfrm>
            <a:off x="262554" y="4160293"/>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1">
            <a:extLst>
              <a:ext uri="{FF2B5EF4-FFF2-40B4-BE49-F238E27FC236}">
                <a16:creationId xmlns:a16="http://schemas.microsoft.com/office/drawing/2014/main" id="{6320178F-49C3-B0A5-5585-ECBA2F96F4B7}"/>
              </a:ext>
            </a:extLst>
          </p:cNvPr>
          <p:cNvSpPr txBox="1"/>
          <p:nvPr/>
        </p:nvSpPr>
        <p:spPr>
          <a:xfrm>
            <a:off x="2979066" y="5818809"/>
            <a:ext cx="7874000" cy="1039191"/>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accent2">
                    <a:lumMod val="75000"/>
                  </a:schemeClr>
                </a:solidFill>
                <a:latin typeface="Open Sans"/>
                <a:ea typeface="Open Sans"/>
                <a:cs typeface="Open Sans"/>
              </a:rPr>
              <a:t>Includes very sugary drinks (e.g. soda and sugary tea). Like oil/fat, any amount of sugar and sweets consumed by the majority of the household should be counted. </a:t>
            </a:r>
          </a:p>
        </p:txBody>
      </p:sp>
      <p:pic>
        <p:nvPicPr>
          <p:cNvPr id="7" name="Graphic 2" descr="Warning with solid fill">
            <a:extLst>
              <a:ext uri="{FF2B5EF4-FFF2-40B4-BE49-F238E27FC236}">
                <a16:creationId xmlns:a16="http://schemas.microsoft.com/office/drawing/2014/main" id="{04936D14-5F83-3F3B-BCFB-FE150F5AB3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56865" y="6338404"/>
            <a:ext cx="552819" cy="552819"/>
          </a:xfrm>
          <a:prstGeom prst="rect">
            <a:avLst/>
          </a:prstGeom>
        </p:spPr>
      </p:pic>
      <p:sp>
        <p:nvSpPr>
          <p:cNvPr id="2" name="Speech Bubble: Oval 1">
            <a:extLst>
              <a:ext uri="{FF2B5EF4-FFF2-40B4-BE49-F238E27FC236}">
                <a16:creationId xmlns:a16="http://schemas.microsoft.com/office/drawing/2014/main" id="{44F52B0F-989D-3FF7-8414-CBFD07454219}"/>
              </a:ext>
            </a:extLst>
          </p:cNvPr>
          <p:cNvSpPr/>
          <p:nvPr/>
        </p:nvSpPr>
        <p:spPr>
          <a:xfrm>
            <a:off x="8870759" y="777094"/>
            <a:ext cx="3249599" cy="1282353"/>
          </a:xfrm>
          <a:prstGeom prst="wedgeEllipseCallout">
            <a:avLst>
              <a:gd name="adj1" fmla="val -110421"/>
              <a:gd name="adj2" fmla="val 4640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rgbClr val="FFFFFE"/>
                </a:solidFill>
                <a:latin typeface="Open Sans"/>
                <a:ea typeface="Open Sans"/>
                <a:cs typeface="Open Sans"/>
              </a:rPr>
              <a:t>Note that honey, dates,  and other sweets should be counted as well</a:t>
            </a:r>
            <a:endParaRPr lang="en-US" sz="1600" b="1"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582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group 9: condiments &amp; spices </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srcRect t="11721" b="11721"/>
          <a:stretch/>
        </p:blipFill>
        <p:spPr bwMode="auto">
          <a:xfrm>
            <a:off x="6243184" y="1648319"/>
            <a:ext cx="5633506" cy="372727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885383" y="1648319"/>
            <a:ext cx="5210617"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800" spc="60">
                <a:latin typeface="Open Sans"/>
                <a:ea typeface="Open Sans"/>
                <a:cs typeface="Open Sans"/>
              </a:rPr>
              <a:t>Condiments are supplemental ingredients (such as a sauce or powder) that are added to enhance the </a:t>
            </a:r>
            <a:r>
              <a:rPr lang="en-US" sz="1800" spc="60" err="1">
                <a:latin typeface="Open Sans"/>
                <a:ea typeface="Open Sans"/>
                <a:cs typeface="Open Sans"/>
              </a:rPr>
              <a:t>flavour</a:t>
            </a:r>
            <a:r>
              <a:rPr lang="en-US" sz="1800" spc="60">
                <a:latin typeface="Open Sans"/>
                <a:ea typeface="Open Sans"/>
                <a:cs typeface="Open Sans"/>
              </a:rPr>
              <a:t>, improve taste, or complement the dish, but cannot be considered a standalone dish. </a:t>
            </a:r>
          </a:p>
          <a:p>
            <a:pPr marL="0" indent="0">
              <a:buNone/>
            </a:pPr>
            <a:r>
              <a:rPr lang="en-US" sz="1800" spc="60">
                <a:latin typeface="Open Sans"/>
                <a:ea typeface="Open Sans"/>
                <a:cs typeface="Open Sans"/>
              </a:rPr>
              <a:t>The condiments food group is mainly included to help capture foods consumed in very small quantities and avoid inclusion under nutritious food groups. </a:t>
            </a:r>
          </a:p>
          <a:p>
            <a:pPr marL="0" indent="0">
              <a:buNone/>
            </a:pPr>
            <a:endParaRPr lang="en-US" sz="1800" spc="60"/>
          </a:p>
          <a:p>
            <a:pPr marL="0" indent="0" algn="ctr">
              <a:buNone/>
            </a:pPr>
            <a:r>
              <a:rPr lang="en-GB" sz="1600" u="sng" spc="60">
                <a:latin typeface="Open Sans"/>
                <a:ea typeface="Open Sans"/>
                <a:cs typeface="Open Sans"/>
              </a:rPr>
              <a:t>Standard module example items</a:t>
            </a:r>
            <a:r>
              <a:rPr lang="en-GB" sz="1600" spc="60">
                <a:latin typeface="Open Sans"/>
                <a:ea typeface="Open Sans"/>
                <a:cs typeface="Open Sans"/>
              </a:rPr>
              <a:t>: </a:t>
            </a:r>
            <a:endParaRPr lang="en-GB" sz="1600" spc="60"/>
          </a:p>
          <a:p>
            <a:pPr marL="0" indent="0" algn="ctr">
              <a:buNone/>
            </a:pPr>
            <a:r>
              <a:rPr lang="en-GB" sz="1800">
                <a:effectLst/>
                <a:latin typeface="Calibri" panose="020F0502020204030204" pitchFamily="34" charset="0"/>
                <a:ea typeface="Calibri" panose="020F0502020204030204" pitchFamily="34" charset="0"/>
              </a:rPr>
              <a:t>tea, coffee, cocoa powder, salt, garlic, spices, yeast, tomato paste</a:t>
            </a:r>
            <a:endParaRPr lang="en-US" sz="1800" b="1">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Arrow Connector 4">
            <a:extLst>
              <a:ext uri="{FF2B5EF4-FFF2-40B4-BE49-F238E27FC236}">
                <a16:creationId xmlns:a16="http://schemas.microsoft.com/office/drawing/2014/main" id="{7ED488F7-6B47-4958-8F7B-7775B7DC78F4}"/>
              </a:ext>
            </a:extLst>
          </p:cNvPr>
          <p:cNvCxnSpPr>
            <a:cxnSpLocks/>
          </p:cNvCxnSpPr>
          <p:nvPr/>
        </p:nvCxnSpPr>
        <p:spPr>
          <a:xfrm>
            <a:off x="286293" y="4644549"/>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A32AD0B-548E-A7FD-E02B-8C19F7C6419E}"/>
              </a:ext>
            </a:extLst>
          </p:cNvPr>
          <p:cNvSpPr txBox="1"/>
          <p:nvPr/>
        </p:nvSpPr>
        <p:spPr>
          <a:xfrm>
            <a:off x="3399514" y="5842337"/>
            <a:ext cx="6164682" cy="1015663"/>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accent2">
                    <a:lumMod val="75000"/>
                  </a:schemeClr>
                </a:solidFill>
                <a:latin typeface="Open Sans"/>
                <a:ea typeface="Open Sans"/>
                <a:cs typeface="Open Sans"/>
              </a:rPr>
              <a:t> Condiments such as small amounts of meat or fish and milk are used to adjust the taste of foods or drinks</a:t>
            </a:r>
          </a:p>
        </p:txBody>
      </p:sp>
      <p:pic>
        <p:nvPicPr>
          <p:cNvPr id="7" name="Graphic 2" descr="Warning with solid fill">
            <a:extLst>
              <a:ext uri="{FF2B5EF4-FFF2-40B4-BE49-F238E27FC236}">
                <a16:creationId xmlns:a16="http://schemas.microsoft.com/office/drawing/2014/main" id="{387DE13C-A938-43D3-71F9-93AE7501E1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23104" y="6073758"/>
            <a:ext cx="552819" cy="552819"/>
          </a:xfrm>
          <a:prstGeom prst="rect">
            <a:avLst/>
          </a:prstGeom>
        </p:spPr>
      </p:pic>
    </p:spTree>
    <p:extLst>
      <p:ext uri="{BB962C8B-B14F-4D97-AF65-F5344CB8AC3E}">
        <p14:creationId xmlns:p14="http://schemas.microsoft.com/office/powerpoint/2010/main" val="278169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703200" y="2369285"/>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ctr">
              <a:lnSpc>
                <a:spcPct val="94762"/>
              </a:lnSpc>
            </a:pPr>
            <a:endParaRPr lang="it-IT" sz="3400" b="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ctr">
              <a:lnSpc>
                <a:spcPct val="70041"/>
              </a:lnSpc>
            </a:pPr>
            <a:r>
              <a:rPr lang="en-GB" sz="4600" b="0" dirty="0">
                <a:solidFill>
                  <a:srgbClr val="FFFFFE"/>
                </a:solidFill>
                <a:latin typeface="HALDEN SOLID"/>
                <a:ea typeface="Open Sans Extrabold"/>
                <a:cs typeface="Open Sans Extrabold"/>
              </a:rPr>
              <a:t>question: </a:t>
            </a:r>
          </a:p>
          <a:p>
            <a:pPr algn="ctr">
              <a:lnSpc>
                <a:spcPct val="89497"/>
              </a:lnSpc>
            </a:pPr>
            <a:r>
              <a:rPr lang="en-GB" b="0" dirty="0">
                <a:solidFill>
                  <a:srgbClr val="FFFFFE"/>
                </a:solidFill>
                <a:latin typeface="HALDEN SOLID"/>
                <a:ea typeface="Open Sans Extrabold"/>
                <a:cs typeface="Open Sans Extrabold"/>
              </a:rPr>
              <a:t>can you think of other examples of food items for OUR context?</a:t>
            </a:r>
            <a:endParaRPr lang="en-GB" b="0" dirty="0">
              <a:solidFill>
                <a:srgbClr val="FFFFFE"/>
              </a:solidFill>
              <a:latin typeface="HALDEN SOLID" pitchFamily="2" charset="0"/>
              <a:ea typeface="Open Sans" panose="020B0606030504020204" pitchFamily="34" charset="0"/>
              <a:cs typeface="Open Sans" panose="020B0606030504020204" pitchFamily="34" charset="0"/>
            </a:endParaRPr>
          </a:p>
          <a:p>
            <a:pPr>
              <a:lnSpc>
                <a:spcPct val="111100"/>
              </a:lnSpc>
            </a:pPr>
            <a:endParaRPr lang="en-GB" sz="2900" b="0"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Badge Question Mark with solid fill">
            <a:extLst>
              <a:ext uri="{FF2B5EF4-FFF2-40B4-BE49-F238E27FC236}">
                <a16:creationId xmlns:a16="http://schemas.microsoft.com/office/drawing/2014/main" id="{933F6D21-FBFA-43EF-A0C0-3463B1B114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05901" y="1979186"/>
            <a:ext cx="780198" cy="780198"/>
          </a:xfrm>
          <a:prstGeom prst="rect">
            <a:avLst/>
          </a:prstGeom>
        </p:spPr>
      </p:pic>
    </p:spTree>
    <p:extLst>
      <p:ext uri="{BB962C8B-B14F-4D97-AF65-F5344CB8AC3E}">
        <p14:creationId xmlns:p14="http://schemas.microsoft.com/office/powerpoint/2010/main" val="1957331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ct val="94762"/>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ct val="89497"/>
              </a:lnSpc>
            </a:pPr>
            <a:r>
              <a:rPr lang="it-IT" b="0">
                <a:solidFill>
                  <a:srgbClr val="FFFFFE"/>
                </a:solidFill>
                <a:latin typeface="HALDEN SOLID"/>
                <a:ea typeface="Open Sans Extrabold"/>
                <a:cs typeface="Open Sans Extrabold"/>
              </a:rPr>
              <a:t>Food sources </a:t>
            </a: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27555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sources – Own Production</a:t>
            </a: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6040959" y="1541591"/>
            <a:ext cx="5728223" cy="3816429"/>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434932" y="5081021"/>
            <a:ext cx="2505700" cy="276999"/>
          </a:xfrm>
          <a:prstGeom prst="rect">
            <a:avLst/>
          </a:prstGeom>
          <a:noFill/>
        </p:spPr>
        <p:txBody>
          <a:bodyPr wrap="square" rtlCol="0">
            <a:spAutoFit/>
          </a:bodyPr>
          <a:lstStyle/>
          <a:p>
            <a:r>
              <a:rPr lang="fr-FR" sz="1200" dirty="0">
                <a:solidFill>
                  <a:srgbClr val="FFFFFE"/>
                </a:solidFill>
                <a:latin typeface="Open Sans" panose="020B0606030504020204" pitchFamily="34" charset="0"/>
                <a:ea typeface="Open Sans" panose="020B0606030504020204" pitchFamily="34" charset="0"/>
                <a:cs typeface="Open Sans" panose="020B0606030504020204" pitchFamily="34" charset="0"/>
              </a:rPr>
              <a:t>© WFP/</a:t>
            </a:r>
            <a:r>
              <a:rPr lang="fr-FR" sz="1200" dirty="0" err="1">
                <a:solidFill>
                  <a:srgbClr val="FFFFFE"/>
                </a:solidFill>
                <a:latin typeface="Open Sans" panose="020B0606030504020204" pitchFamily="34" charset="0"/>
                <a:ea typeface="Open Sans" panose="020B0606030504020204" pitchFamily="34" charset="0"/>
                <a:cs typeface="Open Sans" panose="020B0606030504020204" pitchFamily="34" charset="0"/>
              </a:rPr>
              <a:t>Arete</a:t>
            </a:r>
            <a:r>
              <a:rPr lang="fr-FR" sz="1200" dirty="0">
                <a:solidFill>
                  <a:srgbClr val="FFFFFE"/>
                </a:solidFill>
                <a:latin typeface="Open Sans" panose="020B0606030504020204" pitchFamily="34" charset="0"/>
                <a:ea typeface="Open Sans" panose="020B0606030504020204" pitchFamily="34" charset="0"/>
                <a:cs typeface="Open Sans" panose="020B0606030504020204" pitchFamily="34" charset="0"/>
              </a:rPr>
              <a:t>/Fredrik </a:t>
            </a:r>
            <a:r>
              <a:rPr lang="fr-FR" sz="1200" dirty="0" err="1">
                <a:solidFill>
                  <a:srgbClr val="FFFFFE"/>
                </a:solidFill>
                <a:latin typeface="Open Sans" panose="020B0606030504020204" pitchFamily="34" charset="0"/>
                <a:ea typeface="Open Sans" panose="020B0606030504020204" pitchFamily="34" charset="0"/>
                <a:cs typeface="Open Sans" panose="020B0606030504020204" pitchFamily="34" charset="0"/>
              </a:rPr>
              <a:t>Lerneryd</a:t>
            </a:r>
            <a:endParaRPr lang="fr-FR" sz="1200"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8" y="1541591"/>
            <a:ext cx="5289382" cy="4801314"/>
          </a:xfrm>
          <a:prstGeom prst="rect">
            <a:avLst/>
          </a:prstGeom>
          <a:solidFill>
            <a:srgbClr val="FFFFFE"/>
          </a:solidFill>
        </p:spPr>
        <p:txBody>
          <a:bodyPr wrap="square">
            <a:spAutoFit/>
          </a:bodyPr>
          <a:lstStyle/>
          <a:p>
            <a:pPr marL="285750" indent="-285750">
              <a:buFont typeface="Wingdings" panose="05000000000000000000" pitchFamily="2" charset="2"/>
              <a:buChar char="v"/>
              <a:tabLst>
                <a:tab pos="5941060" algn="l"/>
              </a:tabLst>
            </a:pPr>
            <a:r>
              <a:rPr lang="en-GB" sz="1800" dirty="0">
                <a:effectLst/>
                <a:latin typeface="Open Sans" panose="020B0606030504020204" pitchFamily="34" charset="0"/>
                <a:ea typeface="Calibri" panose="020F0502020204030204" pitchFamily="34" charset="0"/>
                <a:cs typeface="Arial" panose="020B0604020202020204" pitchFamily="34" charset="0"/>
              </a:rPr>
              <a:t>All food groups could be produced and sourced using own production, though some are more obvious and frequent than others. </a:t>
            </a:r>
          </a:p>
          <a:p>
            <a:pPr marL="285750" indent="-285750">
              <a:buFont typeface="Wingdings" panose="05000000000000000000" pitchFamily="2" charset="2"/>
              <a:buChar char="v"/>
              <a:tabLst>
                <a:tab pos="5941060" algn="l"/>
              </a:tabLst>
            </a:pPr>
            <a:endParaRPr lang="en-GB" sz="1800" dirty="0">
              <a:effectLst/>
              <a:latin typeface="Open Sans" panose="020B0606030504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v"/>
              <a:tabLst>
                <a:tab pos="5941060" algn="l"/>
              </a:tabLst>
            </a:pPr>
            <a:r>
              <a:rPr lang="en-GB" sz="1800" dirty="0">
                <a:effectLst/>
                <a:latin typeface="Open Sans" panose="020B0606030504020204" pitchFamily="34" charset="0"/>
                <a:ea typeface="Calibri" panose="020F0502020204030204" pitchFamily="34" charset="0"/>
                <a:cs typeface="Arial" panose="020B0604020202020204" pitchFamily="34" charset="0"/>
              </a:rPr>
              <a:t>Includes all agricultural crops, fruit trees, vegetable gardens, animal husbandry, aquaculture, apiculture (honey), etc. </a:t>
            </a:r>
          </a:p>
          <a:p>
            <a:pPr marL="285750" indent="-285750">
              <a:buFont typeface="Wingdings" panose="05000000000000000000" pitchFamily="2" charset="2"/>
              <a:buChar char="v"/>
              <a:tabLst>
                <a:tab pos="5941060" algn="l"/>
              </a:tabLst>
            </a:pPr>
            <a:endParaRPr lang="en-GB" dirty="0">
              <a:latin typeface="Open Sans" panose="020B0606030504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v"/>
              <a:tabLst>
                <a:tab pos="5941060" algn="l"/>
              </a:tabLst>
            </a:pPr>
            <a:r>
              <a:rPr lang="en-GB" sz="1800" dirty="0">
                <a:effectLst/>
                <a:latin typeface="Open Sans" panose="020B0606030504020204" pitchFamily="34" charset="0"/>
                <a:ea typeface="Calibri" panose="020F0502020204030204" pitchFamily="34" charset="0"/>
                <a:cs typeface="Arial" panose="020B0604020202020204" pitchFamily="34" charset="0"/>
              </a:rPr>
              <a:t>Depending on the scale and diversity of production and setting (urban/rural) this could indicate some level of self-reliance/ self-sufficiency. </a:t>
            </a:r>
          </a:p>
          <a:p>
            <a:pPr marL="285750" indent="-285750">
              <a:buFont typeface="Wingdings" panose="05000000000000000000" pitchFamily="2" charset="2"/>
              <a:buChar char="v"/>
              <a:tabLst>
                <a:tab pos="5941060" algn="l"/>
              </a:tabLst>
            </a:pPr>
            <a:endParaRPr lang="en-GB" dirty="0">
              <a:latin typeface="Open Sans" panose="020B0606030504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v"/>
              <a:tabLst>
                <a:tab pos="5941060" algn="l"/>
              </a:tabLst>
            </a:pPr>
            <a:r>
              <a:rPr lang="en-GB" dirty="0">
                <a:latin typeface="Open Sans" panose="020B0606030504020204" pitchFamily="34" charset="0"/>
                <a:ea typeface="Calibri" panose="020F0502020204030204" pitchFamily="34" charset="0"/>
                <a:cs typeface="Arial" panose="020B0604020202020204" pitchFamily="34" charset="0"/>
              </a:rPr>
              <a:t>O</a:t>
            </a:r>
            <a:r>
              <a:rPr lang="en-GB" sz="1800" dirty="0">
                <a:effectLst/>
                <a:latin typeface="Open Sans" panose="020B0606030504020204" pitchFamily="34" charset="0"/>
                <a:ea typeface="Calibri" panose="020F0502020204030204" pitchFamily="34" charset="0"/>
                <a:cs typeface="Arial" panose="020B0604020202020204" pitchFamily="34" charset="0"/>
              </a:rPr>
              <a:t>r could indicate a lack of resilience if heavily dependent on own production for many food groups and lack the cash to purchase other foods. </a:t>
            </a:r>
            <a:endParaRPr lang="fr-FR" sz="2000" dirty="0">
              <a:effectLst/>
              <a:latin typeface="Verdana" panose="020B060403050404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99135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7437365"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ct val="94762"/>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ct val="89497"/>
              </a:lnSpc>
            </a:pPr>
            <a:r>
              <a:rPr lang="it-IT" b="0">
                <a:solidFill>
                  <a:srgbClr val="FFFFFE"/>
                </a:solidFill>
                <a:latin typeface="HALDEN SOLID" pitchFamily="2" charset="0"/>
                <a:ea typeface="Open Sans Extrabold" panose="020B0606030504020204" pitchFamily="34" charset="0"/>
                <a:cs typeface="Open Sans Extrabold" panose="020B0606030504020204" pitchFamily="34" charset="0"/>
              </a:rPr>
              <a:t>Introduction </a:t>
            </a:r>
            <a:endParaRPr lang="en-GB" sz="3200" b="0">
              <a:solidFill>
                <a:srgbClr val="FFFFFE"/>
              </a:solidFill>
              <a:latin typeface="HALDEN SOLI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23551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sources – Fishing &amp; Hunting</a:t>
            </a: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615210" y="1541591"/>
            <a:ext cx="6153972" cy="4100084"/>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263482" y="5333898"/>
            <a:ext cx="2505700" cy="307777"/>
          </a:xfrm>
          <a:prstGeom prst="rect">
            <a:avLst/>
          </a:prstGeom>
          <a:noFill/>
        </p:spPr>
        <p:txBody>
          <a:bodyPr wrap="square" rtlCol="0">
            <a:spAutoFit/>
          </a:bodyPr>
          <a:lstStyle>
            <a:defPPr>
              <a:defRPr lang="it-IT"/>
            </a:defPPr>
            <a:lvl1pPr>
              <a:defRPr sz="1200">
                <a:solidFill>
                  <a:srgbClr val="FFFFFE"/>
                </a:solidFill>
                <a:latin typeface="Open Sans" panose="020B0606030504020204" pitchFamily="34" charset="0"/>
                <a:ea typeface="Open Sans" panose="020B0606030504020204" pitchFamily="34" charset="0"/>
                <a:cs typeface="Open Sans" panose="020B0606030504020204" pitchFamily="34" charset="0"/>
              </a:defRPr>
            </a:lvl1pPr>
          </a:lstStyle>
          <a:p>
            <a:r>
              <a:rPr lang="fr-FR" dirty="0"/>
              <a:t>© WFP/</a:t>
            </a:r>
            <a:r>
              <a:rPr lang="fr-FR" dirty="0" err="1"/>
              <a:t>Arete</a:t>
            </a:r>
            <a:r>
              <a:rPr lang="fr-FR" dirty="0"/>
              <a:t>/Siegfried </a:t>
            </a:r>
            <a:r>
              <a:rPr lang="fr-FR" dirty="0" err="1"/>
              <a:t>Modola</a:t>
            </a:r>
            <a:endParaRPr lang="fr-FR" dirty="0"/>
          </a:p>
        </p:txBody>
      </p:sp>
      <p:sp>
        <p:nvSpPr>
          <p:cNvPr id="11" name="TextBox 10">
            <a:extLst>
              <a:ext uri="{FF2B5EF4-FFF2-40B4-BE49-F238E27FC236}">
                <a16:creationId xmlns:a16="http://schemas.microsoft.com/office/drawing/2014/main" id="{40BD7986-1595-E20F-D8A4-3D552AE005C9}"/>
              </a:ext>
            </a:extLst>
          </p:cNvPr>
          <p:cNvSpPr txBox="1"/>
          <p:nvPr/>
        </p:nvSpPr>
        <p:spPr>
          <a:xfrm>
            <a:off x="580127" y="1541591"/>
            <a:ext cx="4690613" cy="3416320"/>
          </a:xfrm>
          <a:prstGeom prst="rect">
            <a:avLst/>
          </a:prstGeom>
          <a:noFill/>
        </p:spPr>
        <p:txBody>
          <a:bodyPr wrap="square">
            <a:spAutoFit/>
          </a:bodyPr>
          <a:lstStyle/>
          <a:p>
            <a:pPr marL="285750" indent="-285750">
              <a:buFont typeface="Wingdings" panose="05000000000000000000" pitchFamily="2" charset="2"/>
              <a:buChar char="v"/>
              <a:tabLst>
                <a:tab pos="5941060" algn="l"/>
              </a:tabLst>
            </a:pPr>
            <a:r>
              <a:rPr lang="en-GB" sz="1800" dirty="0">
                <a:effectLst/>
                <a:latin typeface="Open Sans" panose="020B0606030504020204" pitchFamily="34" charset="0"/>
                <a:ea typeface="Calibri" panose="020F0502020204030204" pitchFamily="34" charset="0"/>
                <a:cs typeface="Arial" panose="020B0604020202020204" pitchFamily="34" charset="0"/>
              </a:rPr>
              <a:t>Only applicable to protein sources like meat and fish.</a:t>
            </a:r>
          </a:p>
          <a:p>
            <a:pPr marL="285750" indent="-285750">
              <a:buFont typeface="Wingdings" panose="05000000000000000000" pitchFamily="2" charset="2"/>
              <a:buChar char="v"/>
              <a:tabLst>
                <a:tab pos="5941060" algn="l"/>
              </a:tabLst>
            </a:pPr>
            <a:endParaRPr lang="en-GB" sz="1800" dirty="0">
              <a:effectLst/>
              <a:latin typeface="Open Sans" panose="020B0606030504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v"/>
              <a:tabLst>
                <a:tab pos="5941060" algn="l"/>
              </a:tabLst>
            </a:pPr>
            <a:r>
              <a:rPr lang="en-GB" sz="1800" dirty="0">
                <a:effectLst/>
                <a:latin typeface="Open Sans" panose="020B0606030504020204" pitchFamily="34" charset="0"/>
                <a:ea typeface="Calibri" panose="020F0502020204030204" pitchFamily="34" charset="0"/>
                <a:cs typeface="Arial" panose="020B0604020202020204" pitchFamily="34" charset="0"/>
              </a:rPr>
              <a:t>Depending on the context/setting (coastal/urban/rural), this could indicate contextual habits/preferences and a level of self-reliance (a choice), </a:t>
            </a:r>
          </a:p>
          <a:p>
            <a:pPr marL="285750" indent="-285750">
              <a:buFont typeface="Wingdings" panose="05000000000000000000" pitchFamily="2" charset="2"/>
              <a:buChar char="v"/>
              <a:tabLst>
                <a:tab pos="5941060" algn="l"/>
              </a:tabLst>
            </a:pPr>
            <a:endParaRPr lang="en-GB" dirty="0">
              <a:latin typeface="Open Sans" panose="020B0606030504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v"/>
              <a:tabLst>
                <a:tab pos="5941060" algn="l"/>
              </a:tabLst>
            </a:pPr>
            <a:r>
              <a:rPr lang="en-GB" dirty="0">
                <a:latin typeface="Open Sans" panose="020B0606030504020204" pitchFamily="34" charset="0"/>
                <a:ea typeface="Calibri" panose="020F0502020204030204" pitchFamily="34" charset="0"/>
                <a:cs typeface="Arial" panose="020B0604020202020204" pitchFamily="34" charset="0"/>
              </a:rPr>
              <a:t>O</a:t>
            </a:r>
            <a:r>
              <a:rPr lang="en-GB" sz="1800" dirty="0">
                <a:effectLst/>
                <a:latin typeface="Open Sans" panose="020B0606030504020204" pitchFamily="34" charset="0"/>
                <a:ea typeface="Calibri" panose="020F0502020204030204" pitchFamily="34" charset="0"/>
                <a:cs typeface="Arial" panose="020B0604020202020204" pitchFamily="34" charset="0"/>
              </a:rPr>
              <a:t>r could indicate a level of despair, searching for protein sources (meat or fish) that is available in the wild (usually free or with minimal cost).</a:t>
            </a:r>
            <a:endParaRPr lang="fr-FR" sz="2000" dirty="0">
              <a:effectLst/>
              <a:latin typeface="Verdana" panose="020B0604030504040204" pitchFamily="34" charset="0"/>
              <a:ea typeface="Calibri" panose="020F050202020403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E3BA3748-6597-E091-A05F-B1EECB8D591C}"/>
              </a:ext>
            </a:extLst>
          </p:cNvPr>
          <p:cNvGrpSpPr/>
          <p:nvPr/>
        </p:nvGrpSpPr>
        <p:grpSpPr>
          <a:xfrm>
            <a:off x="2094183" y="5210784"/>
            <a:ext cx="4967021" cy="769100"/>
            <a:chOff x="3832115" y="4836950"/>
            <a:chExt cx="4967021" cy="813672"/>
          </a:xfrm>
        </p:grpSpPr>
        <p:sp>
          <p:nvSpPr>
            <p:cNvPr id="3" name="TextBox 1">
              <a:extLst>
                <a:ext uri="{FF2B5EF4-FFF2-40B4-BE49-F238E27FC236}">
                  <a16:creationId xmlns:a16="http://schemas.microsoft.com/office/drawing/2014/main" id="{E75B0D85-5AAE-9BA5-8167-21B66E0B2CFE}"/>
                </a:ext>
              </a:extLst>
            </p:cNvPr>
            <p:cNvSpPr txBox="1"/>
            <p:nvPr/>
          </p:nvSpPr>
          <p:spPr>
            <a:xfrm>
              <a:off x="3832115" y="4836950"/>
              <a:ext cx="4690612" cy="618665"/>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dirty="0">
                  <a:solidFill>
                    <a:schemeClr val="accent1"/>
                  </a:solidFill>
                  <a:latin typeface="Open Sans" panose="020B0606030504020204" pitchFamily="34" charset="0"/>
                  <a:ea typeface="Calibri" panose="020F0502020204030204" pitchFamily="34" charset="0"/>
                  <a:cs typeface="Times New Roman" panose="02020603050405020304" pitchFamily="18" charset="0"/>
                </a:rPr>
                <a:t>Verify that the source indicated makes sense, noting that this only applies to protein sources.</a:t>
              </a:r>
              <a:endParaRPr lang="fr-FR" sz="1600" dirty="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3B66106D-110E-44B1-57B4-CACF2597E9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317" y="5097803"/>
              <a:ext cx="552819" cy="552819"/>
            </a:xfrm>
            <a:prstGeom prst="rect">
              <a:avLst/>
            </a:prstGeom>
          </p:spPr>
        </p:pic>
      </p:grpSp>
    </p:spTree>
    <p:extLst>
      <p:ext uri="{BB962C8B-B14F-4D97-AF65-F5344CB8AC3E}">
        <p14:creationId xmlns:p14="http://schemas.microsoft.com/office/powerpoint/2010/main" val="175677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sources – Gathering</a:t>
            </a: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628156" y="1541592"/>
            <a:ext cx="6141026" cy="4091458"/>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620898" y="5316408"/>
            <a:ext cx="2505700" cy="307777"/>
          </a:xfrm>
          <a:prstGeom prst="rect">
            <a:avLst/>
          </a:prstGeom>
          <a:noFill/>
        </p:spPr>
        <p:txBody>
          <a:bodyPr wrap="square" rtlCol="0">
            <a:spAutoFit/>
          </a:bodyPr>
          <a:lstStyle/>
          <a:p>
            <a:r>
              <a:rPr lang="fr-FR" sz="1400" dirty="0">
                <a:solidFill>
                  <a:srgbClr val="FFFFFE"/>
                </a:solidFill>
              </a:rPr>
              <a:t>© WFP/</a:t>
            </a:r>
            <a:r>
              <a:rPr lang="fr-FR" sz="1200" dirty="0">
                <a:solidFill>
                  <a:srgbClr val="FFFFFE"/>
                </a:solidFill>
                <a:latin typeface="Open Sans" panose="020B0606030504020204" pitchFamily="34" charset="0"/>
                <a:ea typeface="Open Sans" panose="020B0606030504020204" pitchFamily="34" charset="0"/>
                <a:cs typeface="Open Sans" panose="020B0606030504020204" pitchFamily="34" charset="0"/>
              </a:rPr>
              <a:t>Gabriela</a:t>
            </a:r>
            <a:r>
              <a:rPr lang="fr-FR" sz="1400" dirty="0">
                <a:solidFill>
                  <a:srgbClr val="FFFFFE"/>
                </a:solidFill>
              </a:rPr>
              <a:t> </a:t>
            </a:r>
            <a:r>
              <a:rPr lang="fr-FR" sz="1400" dirty="0" err="1">
                <a:solidFill>
                  <a:srgbClr val="FFFFFE"/>
                </a:solidFill>
              </a:rPr>
              <a:t>Vivacqua</a:t>
            </a:r>
            <a:endParaRPr lang="fr-FR" sz="1400" dirty="0">
              <a:solidFill>
                <a:srgbClr val="FFFFFE"/>
              </a:solidFill>
            </a:endParaRP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7" y="1541591"/>
            <a:ext cx="4690613" cy="3139321"/>
          </a:xfrm>
          <a:prstGeom prst="rect">
            <a:avLst/>
          </a:prstGeom>
          <a:noFill/>
        </p:spPr>
        <p:txBody>
          <a:bodyPr wrap="square">
            <a:spAutoFit/>
          </a:bodyPr>
          <a:lstStyle/>
          <a:p>
            <a:pPr marL="285750" indent="-285750" algn="just">
              <a:buFont typeface="Wingdings" panose="05000000000000000000" pitchFamily="2" charset="2"/>
              <a:buChar char="v"/>
              <a:tabLst>
                <a:tab pos="5941060" algn="l"/>
              </a:tabLst>
            </a:pPr>
            <a:r>
              <a:rPr lang="en-GB" dirty="0">
                <a:latin typeface="Open Sans" panose="020B0606030504020204" pitchFamily="34" charset="0"/>
                <a:cs typeface="Arial" panose="020B0604020202020204" pitchFamily="34" charset="0"/>
              </a:rPr>
              <a:t>This includes gathering (or foraging) of wild berries, fruits, vegetables, and leaves for household consumption. </a:t>
            </a:r>
          </a:p>
          <a:p>
            <a:pPr marL="285750" indent="-285750" algn="just">
              <a:buFont typeface="Wingdings" panose="05000000000000000000" pitchFamily="2" charset="2"/>
              <a:buChar char="v"/>
              <a:tabLst>
                <a:tab pos="5941060" algn="l"/>
              </a:tabLst>
            </a:pPr>
            <a:endParaRPr lang="en-GB" dirty="0">
              <a:latin typeface="Open Sans" panose="020B060603050402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dirty="0">
                <a:latin typeface="Open Sans" panose="020B0606030504020204" pitchFamily="34" charset="0"/>
                <a:cs typeface="Arial" panose="020B0604020202020204" pitchFamily="34" charset="0"/>
              </a:rPr>
              <a:t>Depending on the context/setting (urban/rural), this could indicate some level of self-reliance (a choice), </a:t>
            </a:r>
          </a:p>
          <a:p>
            <a:pPr marL="285750" indent="-285750" algn="just">
              <a:buFont typeface="Wingdings" panose="05000000000000000000" pitchFamily="2" charset="2"/>
              <a:buChar char="v"/>
              <a:tabLst>
                <a:tab pos="5941060" algn="l"/>
              </a:tabLst>
            </a:pPr>
            <a:endParaRPr lang="en-GB" dirty="0">
              <a:latin typeface="Open Sans" panose="020B060603050402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dirty="0">
                <a:latin typeface="Open Sans" panose="020B0606030504020204" pitchFamily="34" charset="0"/>
                <a:cs typeface="Arial" panose="020B0604020202020204" pitchFamily="34" charset="0"/>
              </a:rPr>
              <a:t>Or could indicate a level of despair, searching for food that is available in the wild (usually free).</a:t>
            </a:r>
            <a:endParaRPr lang="fr-FR" dirty="0">
              <a:latin typeface="Open Sans" panose="020B0606030504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22F92983-4308-1150-C7F9-8281A214EBCB}"/>
              </a:ext>
            </a:extLst>
          </p:cNvPr>
          <p:cNvGrpSpPr/>
          <p:nvPr/>
        </p:nvGrpSpPr>
        <p:grpSpPr>
          <a:xfrm>
            <a:off x="2094183" y="5210787"/>
            <a:ext cx="4507647" cy="944802"/>
            <a:chOff x="3832115" y="4836950"/>
            <a:chExt cx="4507647" cy="999556"/>
          </a:xfrm>
        </p:grpSpPr>
        <p:sp>
          <p:nvSpPr>
            <p:cNvPr id="3" name="TextBox 1">
              <a:extLst>
                <a:ext uri="{FF2B5EF4-FFF2-40B4-BE49-F238E27FC236}">
                  <a16:creationId xmlns:a16="http://schemas.microsoft.com/office/drawing/2014/main" id="{ACE5822D-AC94-237D-2726-B0F6285C876F}"/>
                </a:ext>
              </a:extLst>
            </p:cNvPr>
            <p:cNvSpPr txBox="1"/>
            <p:nvPr/>
          </p:nvSpPr>
          <p:spPr>
            <a:xfrm>
              <a:off x="3832115" y="4836950"/>
              <a:ext cx="4231238" cy="879156"/>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dirty="0">
                  <a:solidFill>
                    <a:schemeClr val="accent1"/>
                  </a:solidFill>
                  <a:latin typeface="Open Sans" panose="020B0606030504020204" pitchFamily="34" charset="0"/>
                  <a:ea typeface="Calibri" panose="020F0502020204030204" pitchFamily="34" charset="0"/>
                  <a:cs typeface="Times New Roman" panose="02020603050405020304" pitchFamily="18" charset="0"/>
                </a:rPr>
                <a:t>Verify that the source indicated makes sense, noting that this mostly applies to vegetables and fruits.</a:t>
              </a:r>
              <a:endParaRPr lang="fr-FR" sz="1600" dirty="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26CB0939-E944-88E6-4A9B-CC9245D14E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86943" y="5283687"/>
              <a:ext cx="552819" cy="552819"/>
            </a:xfrm>
            <a:prstGeom prst="rect">
              <a:avLst/>
            </a:prstGeom>
          </p:spPr>
        </p:pic>
      </p:grpSp>
    </p:spTree>
    <p:extLst>
      <p:ext uri="{BB962C8B-B14F-4D97-AF65-F5344CB8AC3E}">
        <p14:creationId xmlns:p14="http://schemas.microsoft.com/office/powerpoint/2010/main" val="91849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sources – Loan/Borrow</a:t>
            </a: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444869" y="1541591"/>
            <a:ext cx="6324312" cy="4213573"/>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263482" y="5447388"/>
            <a:ext cx="2505700" cy="276999"/>
          </a:xfrm>
          <a:prstGeom prst="rect">
            <a:avLst/>
          </a:prstGeom>
          <a:noFill/>
        </p:spPr>
        <p:txBody>
          <a:bodyPr wrap="square" rtlCol="0">
            <a:spAutoFit/>
          </a:bodyPr>
          <a:lstStyle/>
          <a:p>
            <a:r>
              <a:rPr lang="fr-FR" sz="1200" dirty="0">
                <a:solidFill>
                  <a:srgbClr val="FFFFFE"/>
                </a:solidFill>
                <a:latin typeface="Open Sans" panose="020B0606030504020204" pitchFamily="34" charset="0"/>
                <a:ea typeface="Open Sans" panose="020B0606030504020204" pitchFamily="34" charset="0"/>
                <a:cs typeface="Open Sans" panose="020B0606030504020204" pitchFamily="34" charset="0"/>
              </a:rPr>
              <a:t>© WFP/</a:t>
            </a:r>
            <a:r>
              <a:rPr lang="fr-FR" sz="1200" dirty="0" err="1">
                <a:solidFill>
                  <a:srgbClr val="FFFFFE"/>
                </a:solidFill>
                <a:latin typeface="Open Sans" panose="020B0606030504020204" pitchFamily="34" charset="0"/>
                <a:ea typeface="Open Sans" panose="020B0606030504020204" pitchFamily="34" charset="0"/>
                <a:cs typeface="Open Sans" panose="020B0606030504020204" pitchFamily="34" charset="0"/>
              </a:rPr>
              <a:t>Eulalia</a:t>
            </a:r>
            <a:r>
              <a:rPr lang="fr-FR" sz="1200" dirty="0">
                <a:solidFill>
                  <a:srgbClr val="FFFFFE"/>
                </a:solidFill>
                <a:latin typeface="Open Sans" panose="020B0606030504020204" pitchFamily="34" charset="0"/>
                <a:ea typeface="Open Sans" panose="020B0606030504020204" pitchFamily="34" charset="0"/>
                <a:cs typeface="Open Sans" panose="020B0606030504020204" pitchFamily="34" charset="0"/>
              </a:rPr>
              <a:t> Berlanga</a:t>
            </a: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7" y="1541591"/>
            <a:ext cx="4690613" cy="4247317"/>
          </a:xfrm>
          <a:prstGeom prst="rect">
            <a:avLst/>
          </a:prstGeom>
          <a:noFill/>
        </p:spPr>
        <p:txBody>
          <a:bodyPr wrap="square">
            <a:spAutoFit/>
          </a:bodyPr>
          <a:lstStyle/>
          <a:p>
            <a:pPr marL="285750" indent="-285750" algn="just">
              <a:buFont typeface="Wingdings" panose="05000000000000000000" pitchFamily="2" charset="2"/>
              <a:buChar char="v"/>
              <a:tabLst>
                <a:tab pos="5941060" algn="l"/>
              </a:tabLst>
            </a:pPr>
            <a:r>
              <a:rPr lang="en-GB" dirty="0">
                <a:latin typeface="Open Sans" panose="020B0606030504020204" pitchFamily="34" charset="0"/>
                <a:ea typeface="Calibri" panose="020F0502020204030204" pitchFamily="34" charset="0"/>
              </a:rPr>
              <a:t>B</a:t>
            </a:r>
            <a:r>
              <a:rPr lang="en-GB" sz="1800" dirty="0">
                <a:effectLst/>
                <a:latin typeface="Open Sans" panose="020B0606030504020204" pitchFamily="34" charset="0"/>
                <a:ea typeface="Calibri" panose="020F0502020204030204" pitchFamily="34" charset="0"/>
              </a:rPr>
              <a:t>orrowing food as a loan from neighbours, family, friends, etc. </a:t>
            </a:r>
            <a:endParaRPr lang="en-GB" dirty="0">
              <a:latin typeface="Open Sans" panose="020B0606030504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endParaRPr lang="en-GB" sz="1800" dirty="0">
              <a:effectLst/>
              <a:latin typeface="Open Sans" panose="020B0606030504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dirty="0">
                <a:latin typeface="Open Sans" panose="020B0606030504020204" pitchFamily="34" charset="0"/>
                <a:ea typeface="Calibri" panose="020F0502020204030204" pitchFamily="34" charset="0"/>
                <a:cs typeface="Arial" panose="020B0604020202020204" pitchFamily="34" charset="0"/>
              </a:rPr>
              <a:t>L</a:t>
            </a:r>
            <a:r>
              <a:rPr lang="en-GB" sz="1800" dirty="0">
                <a:effectLst/>
                <a:latin typeface="Open Sans" panose="020B0606030504020204" pitchFamily="34" charset="0"/>
                <a:ea typeface="Calibri" panose="020F0502020204030204" pitchFamily="34" charset="0"/>
                <a:cs typeface="Arial" panose="020B0604020202020204" pitchFamily="34" charset="0"/>
              </a:rPr>
              <a:t>oan/borrow comes with the intention and expectation that it will be repaid either in food or cash later. </a:t>
            </a:r>
          </a:p>
          <a:p>
            <a:pPr marL="285750" indent="-285750" algn="just">
              <a:buFont typeface="Wingdings" panose="05000000000000000000" pitchFamily="2" charset="2"/>
              <a:buChar char="v"/>
              <a:tabLst>
                <a:tab pos="5941060" algn="l"/>
              </a:tabLst>
            </a:pPr>
            <a:endParaRPr lang="en-GB" dirty="0">
              <a:latin typeface="Open Sans" panose="020B0606030504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sz="1800" dirty="0">
                <a:effectLst/>
                <a:latin typeface="Open Sans" panose="020B0606030504020204" pitchFamily="34" charset="0"/>
                <a:ea typeface="Calibri" panose="020F0502020204030204" pitchFamily="34" charset="0"/>
                <a:cs typeface="Arial" panose="020B0604020202020204" pitchFamily="34" charset="0"/>
              </a:rPr>
              <a:t>This </a:t>
            </a:r>
            <a:r>
              <a:rPr lang="en-GB" sz="1800" dirty="0">
                <a:effectLst/>
                <a:latin typeface="Open Sans" panose="020B0606030504020204" pitchFamily="34" charset="0"/>
                <a:ea typeface="Calibri" panose="020F0502020204030204" pitchFamily="34" charset="0"/>
              </a:rPr>
              <a:t>is contrary to gifts, which do not come with the expectation of being returned.</a:t>
            </a:r>
            <a:endParaRPr lang="en-GB" sz="1800" dirty="0">
              <a:effectLst/>
              <a:latin typeface="Open Sans" panose="020B0606030504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endParaRPr lang="en-GB" dirty="0">
              <a:latin typeface="Open Sans" panose="020B0606030504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sz="1800" dirty="0">
                <a:effectLst/>
                <a:latin typeface="Open Sans" panose="020B0606030504020204" pitchFamily="34" charset="0"/>
                <a:ea typeface="Calibri" panose="020F0502020204030204" pitchFamily="34" charset="0"/>
                <a:cs typeface="Arial" panose="020B0604020202020204" pitchFamily="34" charset="0"/>
              </a:rPr>
              <a:t>Note that this should not be confused with purchases made on credit or loans from shops. </a:t>
            </a:r>
            <a:endParaRPr lang="fr-FR" sz="2000" dirty="0">
              <a:effectLst/>
              <a:latin typeface="Verdana" panose="020B0604030504040204" pitchFamily="34" charset="0"/>
              <a:ea typeface="Calibri" panose="020F0502020204030204" pitchFamily="34" charset="0"/>
              <a:cs typeface="Arial" panose="020B0604020202020204" pitchFamily="34" charset="0"/>
            </a:endParaRPr>
          </a:p>
          <a:p>
            <a:pPr algn="just">
              <a:tabLst>
                <a:tab pos="5941060" algn="l"/>
              </a:tabLst>
            </a:pPr>
            <a:endParaRPr lang="fr-FR" dirty="0">
              <a:latin typeface="Open Sans" panose="020B0606030504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B90B2E46-AB67-05EF-9134-62774D9079C1}"/>
              </a:ext>
            </a:extLst>
          </p:cNvPr>
          <p:cNvGrpSpPr/>
          <p:nvPr/>
        </p:nvGrpSpPr>
        <p:grpSpPr>
          <a:xfrm>
            <a:off x="2588123" y="5447389"/>
            <a:ext cx="4507647" cy="1216734"/>
            <a:chOff x="3821230" y="4668926"/>
            <a:chExt cx="4507647" cy="1287247"/>
          </a:xfrm>
        </p:grpSpPr>
        <p:sp>
          <p:nvSpPr>
            <p:cNvPr id="3" name="TextBox 1">
              <a:extLst>
                <a:ext uri="{FF2B5EF4-FFF2-40B4-BE49-F238E27FC236}">
                  <a16:creationId xmlns:a16="http://schemas.microsoft.com/office/drawing/2014/main" id="{F5295755-C127-CD63-3817-8929AE4FD919}"/>
                </a:ext>
              </a:extLst>
            </p:cNvPr>
            <p:cNvSpPr txBox="1"/>
            <p:nvPr/>
          </p:nvSpPr>
          <p:spPr>
            <a:xfrm>
              <a:off x="3821230" y="4668926"/>
              <a:ext cx="4231238" cy="1139646"/>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dirty="0">
                  <a:solidFill>
                    <a:schemeClr val="accent1"/>
                  </a:solidFill>
                  <a:latin typeface="Open Sans" panose="020B0606030504020204" pitchFamily="34" charset="0"/>
                  <a:ea typeface="Calibri" panose="020F0502020204030204" pitchFamily="34" charset="0"/>
                  <a:cs typeface="Times New Roman" panose="02020603050405020304" pitchFamily="18" charset="0"/>
                </a:rPr>
                <a:t>Take care to not mix up loans/borrowing from family/friends/neighbours with purchases on credit (at formal shops/ markets)</a:t>
              </a:r>
              <a:endParaRPr lang="fr-FR" sz="1600" dirty="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BF77E2E0-ABEF-9B37-6A64-12A84D5CB4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76058" y="5403354"/>
              <a:ext cx="552819" cy="552819"/>
            </a:xfrm>
            <a:prstGeom prst="rect">
              <a:avLst/>
            </a:prstGeom>
          </p:spPr>
        </p:pic>
      </p:grpSp>
    </p:spTree>
    <p:extLst>
      <p:ext uri="{BB962C8B-B14F-4D97-AF65-F5344CB8AC3E}">
        <p14:creationId xmlns:p14="http://schemas.microsoft.com/office/powerpoint/2010/main" val="222905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food sources – Purchase with Cash</a:t>
            </a: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444869" y="1541591"/>
            <a:ext cx="6324312" cy="4213572"/>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851310" y="5500091"/>
            <a:ext cx="2505700" cy="276999"/>
          </a:xfrm>
          <a:prstGeom prst="rect">
            <a:avLst/>
          </a:prstGeom>
          <a:noFill/>
        </p:spPr>
        <p:txBody>
          <a:bodyPr wrap="square" rtlCol="0">
            <a:spAutoFit/>
          </a:bodyPr>
          <a:lstStyle/>
          <a:p>
            <a:r>
              <a:rPr lang="fr-FR" sz="1200" dirty="0">
                <a:solidFill>
                  <a:srgbClr val="FFFFFE"/>
                </a:solidFill>
                <a:latin typeface="Open Sans" panose="020B0606030504020204" pitchFamily="34" charset="0"/>
                <a:ea typeface="Open Sans" panose="020B0606030504020204" pitchFamily="34" charset="0"/>
                <a:cs typeface="Open Sans" panose="020B0606030504020204" pitchFamily="34" charset="0"/>
              </a:rPr>
              <a:t>© WFP/Giulio d’Adamo</a:t>
            </a: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7" y="1541591"/>
            <a:ext cx="4690613" cy="3693319"/>
          </a:xfrm>
          <a:prstGeom prst="rect">
            <a:avLst/>
          </a:prstGeom>
          <a:noFill/>
        </p:spPr>
        <p:txBody>
          <a:bodyPr wrap="square">
            <a:spAutoFit/>
          </a:bodyPr>
          <a:lstStyle/>
          <a:p>
            <a:pPr marL="285750" indent="-285750" algn="just">
              <a:buFont typeface="Wingdings" panose="05000000000000000000" pitchFamily="2" charset="2"/>
              <a:buChar char="v"/>
              <a:tabLst>
                <a:tab pos="5941060" algn="l"/>
              </a:tabLst>
            </a:pPr>
            <a:r>
              <a:rPr lang="en-GB" dirty="0">
                <a:latin typeface="Open Sans" panose="020B0606030504020204" pitchFamily="34" charset="0"/>
                <a:ea typeface="Calibri" panose="020F0502020204030204" pitchFamily="34" charset="0"/>
              </a:rPr>
              <a:t>P</a:t>
            </a:r>
            <a:r>
              <a:rPr lang="en-GB" sz="1800" dirty="0">
                <a:effectLst/>
                <a:latin typeface="Open Sans" panose="020B0606030504020204" pitchFamily="34" charset="0"/>
                <a:ea typeface="Calibri" panose="020F0502020204030204" pitchFamily="34" charset="0"/>
              </a:rPr>
              <a:t>urchases at formal or informal markets using cash. </a:t>
            </a:r>
          </a:p>
          <a:p>
            <a:pPr marL="285750" indent="-285750" algn="just">
              <a:buFont typeface="Wingdings" panose="05000000000000000000" pitchFamily="2" charset="2"/>
              <a:buChar char="v"/>
              <a:tabLst>
                <a:tab pos="5941060" algn="l"/>
              </a:tabLst>
            </a:pPr>
            <a:endParaRPr lang="en-GB" dirty="0">
              <a:latin typeface="Open Sans" panose="020B0606030504020204" pitchFamily="34" charset="0"/>
              <a:ea typeface="Calibri" panose="020F0502020204030204" pitchFamily="34" charset="0"/>
            </a:endParaRPr>
          </a:p>
          <a:p>
            <a:pPr marL="285750" indent="-285750" algn="just">
              <a:buFont typeface="Wingdings" panose="05000000000000000000" pitchFamily="2" charset="2"/>
              <a:buChar char="v"/>
              <a:tabLst>
                <a:tab pos="5941060" algn="l"/>
              </a:tabLst>
            </a:pPr>
            <a:r>
              <a:rPr lang="en-GB" sz="1800" dirty="0">
                <a:effectLst/>
                <a:latin typeface="Open Sans" panose="020B0606030504020204" pitchFamily="34" charset="0"/>
                <a:ea typeface="Calibri" panose="020F0502020204030204" pitchFamily="34" charset="0"/>
              </a:rPr>
              <a:t>Note that cash could be earned from regular income sources such as livelihoods activities but could also be received through cash assistance or begging. </a:t>
            </a:r>
          </a:p>
          <a:p>
            <a:pPr marL="285750" indent="-285750" algn="just">
              <a:buFont typeface="Wingdings" panose="05000000000000000000" pitchFamily="2" charset="2"/>
              <a:buChar char="v"/>
              <a:tabLst>
                <a:tab pos="5941060" algn="l"/>
              </a:tabLst>
            </a:pPr>
            <a:endParaRPr lang="en-GB" dirty="0">
              <a:latin typeface="Open Sans" panose="020B0606030504020204" pitchFamily="34" charset="0"/>
              <a:ea typeface="Calibri" panose="020F0502020204030204" pitchFamily="34" charset="0"/>
            </a:endParaRPr>
          </a:p>
          <a:p>
            <a:pPr marL="285750" indent="-285750" algn="just">
              <a:buFont typeface="Wingdings" panose="05000000000000000000" pitchFamily="2" charset="2"/>
              <a:buChar char="v"/>
              <a:tabLst>
                <a:tab pos="5941060" algn="l"/>
              </a:tabLst>
            </a:pPr>
            <a:r>
              <a:rPr lang="en-GB" sz="1800" dirty="0">
                <a:effectLst/>
                <a:latin typeface="Open Sans" panose="020B0606030504020204" pitchFamily="34" charset="0"/>
                <a:ea typeface="Calibri" panose="020F0502020204030204" pitchFamily="34" charset="0"/>
              </a:rPr>
              <a:t>Thus, while this option typically indicates self-reliance, it needs to be cross-referenced with the income sources of the household. </a:t>
            </a:r>
          </a:p>
        </p:txBody>
      </p:sp>
      <p:grpSp>
        <p:nvGrpSpPr>
          <p:cNvPr id="2" name="Group 1">
            <a:extLst>
              <a:ext uri="{FF2B5EF4-FFF2-40B4-BE49-F238E27FC236}">
                <a16:creationId xmlns:a16="http://schemas.microsoft.com/office/drawing/2014/main" id="{E108C0BE-1D4B-D592-1276-1A1DCF44138A}"/>
              </a:ext>
            </a:extLst>
          </p:cNvPr>
          <p:cNvGrpSpPr/>
          <p:nvPr/>
        </p:nvGrpSpPr>
        <p:grpSpPr>
          <a:xfrm>
            <a:off x="3122938" y="5552797"/>
            <a:ext cx="4525151" cy="830997"/>
            <a:chOff x="3812341" y="5384919"/>
            <a:chExt cx="4525151" cy="830997"/>
          </a:xfrm>
        </p:grpSpPr>
        <p:sp>
          <p:nvSpPr>
            <p:cNvPr id="3" name="TextBox 1">
              <a:extLst>
                <a:ext uri="{FF2B5EF4-FFF2-40B4-BE49-F238E27FC236}">
                  <a16:creationId xmlns:a16="http://schemas.microsoft.com/office/drawing/2014/main" id="{F674E39B-26F7-8B9B-2C53-1A22A8072889}"/>
                </a:ext>
              </a:extLst>
            </p:cNvPr>
            <p:cNvSpPr txBox="1"/>
            <p:nvPr/>
          </p:nvSpPr>
          <p:spPr>
            <a:xfrm>
              <a:off x="3812341" y="5384919"/>
              <a:ext cx="4231238" cy="830997"/>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dirty="0">
                  <a:solidFill>
                    <a:schemeClr val="accent1"/>
                  </a:solidFill>
                  <a:latin typeface="Open Sans" panose="020B0606030504020204" pitchFamily="34" charset="0"/>
                  <a:ea typeface="Calibri" panose="020F0502020204030204" pitchFamily="34" charset="0"/>
                  <a:cs typeface="Times New Roman" panose="02020603050405020304" pitchFamily="18" charset="0"/>
                </a:rPr>
                <a:t>Ensure that cash purchases, regardless of the source (income, begging or food assistance) are captured here. </a:t>
              </a:r>
              <a:endParaRPr lang="fr-FR" sz="1600" dirty="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E8DDE9E5-C767-2A3E-34B1-0A96DC7764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84673" y="5609212"/>
              <a:ext cx="552819" cy="552819"/>
            </a:xfrm>
            <a:prstGeom prst="rect">
              <a:avLst/>
            </a:prstGeom>
          </p:spPr>
        </p:pic>
      </p:grpSp>
    </p:spTree>
    <p:extLst>
      <p:ext uri="{BB962C8B-B14F-4D97-AF65-F5344CB8AC3E}">
        <p14:creationId xmlns:p14="http://schemas.microsoft.com/office/powerpoint/2010/main" val="73788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food sources – Purchase on Credit</a:t>
            </a: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973542" y="1541591"/>
            <a:ext cx="5266965" cy="4213572"/>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8987437" y="5447386"/>
            <a:ext cx="2505700" cy="307777"/>
          </a:xfrm>
          <a:prstGeom prst="rect">
            <a:avLst/>
          </a:prstGeom>
          <a:noFill/>
        </p:spPr>
        <p:txBody>
          <a:bodyPr wrap="square" rtlCol="0">
            <a:spAutoFit/>
          </a:bodyPr>
          <a:lstStyle>
            <a:defPPr>
              <a:defRPr lang="it-IT"/>
            </a:defPPr>
            <a:lvl1pPr>
              <a:defRPr sz="1200">
                <a:solidFill>
                  <a:srgbClr val="FFFFFE"/>
                </a:solidFill>
                <a:latin typeface="Open Sans" panose="020B0606030504020204" pitchFamily="34" charset="0"/>
                <a:ea typeface="Open Sans" panose="020B0606030504020204" pitchFamily="34" charset="0"/>
                <a:cs typeface="Open Sans" panose="020B0606030504020204" pitchFamily="34" charset="0"/>
              </a:defRPr>
            </a:lvl1pPr>
          </a:lstStyle>
          <a:p>
            <a:r>
              <a:rPr lang="fr-FR" dirty="0"/>
              <a:t>© WFP/Sayed Asif Mahmud</a:t>
            </a:r>
          </a:p>
        </p:txBody>
      </p:sp>
      <p:sp>
        <p:nvSpPr>
          <p:cNvPr id="11" name="TextBox 10">
            <a:extLst>
              <a:ext uri="{FF2B5EF4-FFF2-40B4-BE49-F238E27FC236}">
                <a16:creationId xmlns:a16="http://schemas.microsoft.com/office/drawing/2014/main" id="{40BD7986-1595-E20F-D8A4-3D552AE005C9}"/>
              </a:ext>
            </a:extLst>
          </p:cNvPr>
          <p:cNvSpPr txBox="1"/>
          <p:nvPr/>
        </p:nvSpPr>
        <p:spPr>
          <a:xfrm>
            <a:off x="470848" y="1541591"/>
            <a:ext cx="5140785" cy="3416320"/>
          </a:xfrm>
          <a:prstGeom prst="rect">
            <a:avLst/>
          </a:prstGeom>
          <a:noFill/>
        </p:spPr>
        <p:txBody>
          <a:bodyPr wrap="square">
            <a:spAutoFit/>
          </a:bodyPr>
          <a:lstStyle/>
          <a:p>
            <a:pPr marL="285750" indent="-285750" algn="just">
              <a:buFont typeface="Wingdings" panose="05000000000000000000" pitchFamily="2" charset="2"/>
              <a:buChar char="v"/>
              <a:tabLst>
                <a:tab pos="5941060" algn="l"/>
              </a:tabLst>
            </a:pPr>
            <a:r>
              <a:rPr lang="en-GB" sz="1800" dirty="0">
                <a:effectLst/>
                <a:latin typeface="Open Sans" panose="020B0606030504020204" pitchFamily="34" charset="0"/>
                <a:ea typeface="Calibri" panose="020F0502020204030204" pitchFamily="34" charset="0"/>
              </a:rPr>
              <a:t>Households mostly obtained this food through purchases at formal or informal markets using credit or a loan. </a:t>
            </a:r>
          </a:p>
          <a:p>
            <a:pPr marL="285750" indent="-285750" algn="just">
              <a:buFont typeface="Wingdings" panose="05000000000000000000" pitchFamily="2" charset="2"/>
              <a:buChar char="v"/>
              <a:tabLst>
                <a:tab pos="5941060" algn="l"/>
              </a:tabLst>
            </a:pPr>
            <a:endParaRPr lang="en-GB" dirty="0">
              <a:latin typeface="Open Sans" panose="020B0606030504020204" pitchFamily="34" charset="0"/>
              <a:ea typeface="Calibri" panose="020F0502020204030204" pitchFamily="34" charset="0"/>
            </a:endParaRPr>
          </a:p>
          <a:p>
            <a:pPr marL="285750" indent="-285750" algn="just">
              <a:buFont typeface="Wingdings" panose="05000000000000000000" pitchFamily="2" charset="2"/>
              <a:buChar char="v"/>
              <a:tabLst>
                <a:tab pos="5941060" algn="l"/>
              </a:tabLst>
            </a:pPr>
            <a:r>
              <a:rPr lang="en-GB" sz="1800" dirty="0">
                <a:effectLst/>
                <a:latin typeface="Open Sans" panose="020B0606030504020204" pitchFamily="34" charset="0"/>
                <a:ea typeface="Calibri" panose="020F0502020204030204" pitchFamily="34" charset="0"/>
              </a:rPr>
              <a:t>This does not include loans/borrowing from friends/neighbours. </a:t>
            </a:r>
          </a:p>
          <a:p>
            <a:pPr marL="285750" indent="-285750" algn="just">
              <a:buFont typeface="Wingdings" panose="05000000000000000000" pitchFamily="2" charset="2"/>
              <a:buChar char="v"/>
              <a:tabLst>
                <a:tab pos="5941060" algn="l"/>
              </a:tabLst>
            </a:pPr>
            <a:endParaRPr lang="en-GB" dirty="0">
              <a:latin typeface="Open Sans" panose="020B0606030504020204" pitchFamily="34" charset="0"/>
              <a:ea typeface="Calibri" panose="020F0502020204030204" pitchFamily="34" charset="0"/>
            </a:endParaRPr>
          </a:p>
          <a:p>
            <a:pPr marL="285750" indent="-285750" algn="just">
              <a:buFont typeface="Wingdings" panose="05000000000000000000" pitchFamily="2" charset="2"/>
              <a:buChar char="v"/>
              <a:tabLst>
                <a:tab pos="5941060" algn="l"/>
              </a:tabLst>
            </a:pPr>
            <a:r>
              <a:rPr lang="en-GB" sz="1800" dirty="0">
                <a:effectLst/>
                <a:latin typeface="Open Sans" panose="020B0606030504020204" pitchFamily="34" charset="0"/>
                <a:ea typeface="Calibri" panose="020F0502020204030204" pitchFamily="34" charset="0"/>
              </a:rPr>
              <a:t>Depending on the context, this could indicate some level of vulnerability (shortage of cash to make the purchase immediately), or it can be considered normal practice.</a:t>
            </a:r>
            <a:endParaRPr lang="fr-FR" sz="2000" dirty="0">
              <a:effectLst/>
              <a:latin typeface="Verdana" panose="020B0604030504040204" pitchFamily="34" charset="0"/>
              <a:ea typeface="Calibri" panose="020F050202020403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E7233232-539F-D367-8515-E3776FB8EF73}"/>
              </a:ext>
            </a:extLst>
          </p:cNvPr>
          <p:cNvGrpSpPr/>
          <p:nvPr/>
        </p:nvGrpSpPr>
        <p:grpSpPr>
          <a:xfrm>
            <a:off x="3041241" y="5481966"/>
            <a:ext cx="4507647" cy="938035"/>
            <a:chOff x="3821230" y="4668926"/>
            <a:chExt cx="4507647" cy="992396"/>
          </a:xfrm>
        </p:grpSpPr>
        <p:sp>
          <p:nvSpPr>
            <p:cNvPr id="3" name="TextBox 1">
              <a:extLst>
                <a:ext uri="{FF2B5EF4-FFF2-40B4-BE49-F238E27FC236}">
                  <a16:creationId xmlns:a16="http://schemas.microsoft.com/office/drawing/2014/main" id="{26C68E56-DE9C-0B9A-9034-FC3D9163AE01}"/>
                </a:ext>
              </a:extLst>
            </p:cNvPr>
            <p:cNvSpPr txBox="1"/>
            <p:nvPr/>
          </p:nvSpPr>
          <p:spPr>
            <a:xfrm>
              <a:off x="3821230" y="4668926"/>
              <a:ext cx="4231238" cy="879155"/>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dirty="0">
                  <a:solidFill>
                    <a:schemeClr val="accent1"/>
                  </a:solidFill>
                  <a:latin typeface="Open Sans" panose="020B0606030504020204" pitchFamily="34" charset="0"/>
                  <a:ea typeface="Calibri" panose="020F0502020204030204" pitchFamily="34" charset="0"/>
                  <a:cs typeface="Times New Roman" panose="02020603050405020304" pitchFamily="18" charset="0"/>
                </a:rPr>
                <a:t>Take care to not mix up purchases on credit with loans/ borrowing from family/ friends/neighbours</a:t>
              </a:r>
              <a:endParaRPr lang="fr-FR" sz="1600" dirty="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DCED4E03-65F0-F03E-A44D-06E7B6DC61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76058" y="5108503"/>
              <a:ext cx="552819" cy="552819"/>
            </a:xfrm>
            <a:prstGeom prst="rect">
              <a:avLst/>
            </a:prstGeom>
          </p:spPr>
        </p:pic>
      </p:grpSp>
    </p:spTree>
    <p:extLst>
      <p:ext uri="{BB962C8B-B14F-4D97-AF65-F5344CB8AC3E}">
        <p14:creationId xmlns:p14="http://schemas.microsoft.com/office/powerpoint/2010/main" val="366487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food sources – Begging or Scavenging</a:t>
            </a: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450791" y="1541591"/>
            <a:ext cx="6312468" cy="4213573"/>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263482" y="5447388"/>
            <a:ext cx="2505700" cy="307777"/>
          </a:xfrm>
          <a:prstGeom prst="rect">
            <a:avLst/>
          </a:prstGeom>
          <a:noFill/>
        </p:spPr>
        <p:txBody>
          <a:bodyPr wrap="square" rtlCol="0">
            <a:spAutoFit/>
          </a:bodyPr>
          <a:lstStyle/>
          <a:p>
            <a:r>
              <a:rPr lang="fr-FR" sz="1400" dirty="0">
                <a:solidFill>
                  <a:srgbClr val="FFFFFE"/>
                </a:solidFill>
              </a:rPr>
              <a:t>© </a:t>
            </a:r>
            <a:r>
              <a:rPr lang="fr-FR" sz="1200" dirty="0">
                <a:solidFill>
                  <a:srgbClr val="FFFFFE"/>
                </a:solidFill>
                <a:latin typeface="Open Sans" panose="020B0606030504020204" pitchFamily="34" charset="0"/>
                <a:ea typeface="Open Sans" panose="020B0606030504020204" pitchFamily="34" charset="0"/>
                <a:cs typeface="Open Sans" panose="020B0606030504020204" pitchFamily="34" charset="0"/>
              </a:rPr>
              <a:t>WFP/</a:t>
            </a:r>
            <a:r>
              <a:rPr lang="fr-FR" sz="1200" dirty="0" err="1">
                <a:solidFill>
                  <a:srgbClr val="FFFFFE"/>
                </a:solidFill>
                <a:latin typeface="Open Sans" panose="020B0606030504020204" pitchFamily="34" charset="0"/>
                <a:ea typeface="Open Sans" panose="020B0606030504020204" pitchFamily="34" charset="0"/>
                <a:cs typeface="Open Sans" panose="020B0606030504020204" pitchFamily="34" charset="0"/>
              </a:rPr>
              <a:t>Arete</a:t>
            </a:r>
            <a:r>
              <a:rPr lang="fr-FR" sz="1200" dirty="0">
                <a:solidFill>
                  <a:srgbClr val="FFFFFE"/>
                </a:solidFill>
                <a:latin typeface="Open Sans" panose="020B0606030504020204" pitchFamily="34" charset="0"/>
                <a:ea typeface="Open Sans" panose="020B0606030504020204" pitchFamily="34" charset="0"/>
                <a:cs typeface="Open Sans" panose="020B0606030504020204" pitchFamily="34" charset="0"/>
              </a:rPr>
              <a:t>/Gerardo Aguilar</a:t>
            </a: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7" y="1541591"/>
            <a:ext cx="4690613" cy="3970318"/>
          </a:xfrm>
          <a:prstGeom prst="rect">
            <a:avLst/>
          </a:prstGeom>
          <a:noFill/>
        </p:spPr>
        <p:txBody>
          <a:bodyPr wrap="square">
            <a:spAutoFit/>
          </a:bodyPr>
          <a:lstStyle/>
          <a:p>
            <a:pPr marL="285750" indent="-285750" algn="just">
              <a:buFont typeface="Wingdings" panose="05000000000000000000" pitchFamily="2" charset="2"/>
              <a:buChar char="v"/>
              <a:tabLst>
                <a:tab pos="5941060" algn="l"/>
              </a:tabLst>
            </a:pPr>
            <a:r>
              <a:rPr lang="en-GB" sz="1800" dirty="0">
                <a:effectLst/>
                <a:latin typeface="Open Sans" panose="020B0606030504020204" pitchFamily="34" charset="0"/>
                <a:ea typeface="Calibri" panose="020F0502020204030204" pitchFamily="34" charset="0"/>
                <a:cs typeface="Arial" panose="020B0604020202020204" pitchFamily="34" charset="0"/>
              </a:rPr>
              <a:t>This includes strategies such as begging/ asking strangers for food, relying on leftover food from restaurants or shops or resorting to theft, scavenging for food or ‘dumpster diving’. </a:t>
            </a:r>
          </a:p>
          <a:p>
            <a:pPr marL="285750" indent="-285750" algn="just">
              <a:buFont typeface="Wingdings" panose="05000000000000000000" pitchFamily="2" charset="2"/>
              <a:buChar char="v"/>
              <a:tabLst>
                <a:tab pos="5941060" algn="l"/>
              </a:tabLst>
            </a:pPr>
            <a:endParaRPr lang="en-GB" dirty="0">
              <a:latin typeface="Open Sans" panose="020B0606030504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sz="1800" dirty="0">
                <a:effectLst/>
                <a:latin typeface="Open Sans" panose="020B0606030504020204" pitchFamily="34" charset="0"/>
                <a:ea typeface="Calibri" panose="020F0502020204030204" pitchFamily="34" charset="0"/>
                <a:cs typeface="Arial" panose="020B0604020202020204" pitchFamily="34" charset="0"/>
              </a:rPr>
              <a:t>If a household uses money received through begging to buy food, then the main source should be cash purchases, not begging. </a:t>
            </a:r>
          </a:p>
          <a:p>
            <a:pPr algn="just">
              <a:tabLst>
                <a:tab pos="5941060" algn="l"/>
              </a:tabLst>
            </a:pPr>
            <a:endParaRPr lang="en-GB" dirty="0">
              <a:latin typeface="Open Sans" panose="020B0606030504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sz="1800" dirty="0">
                <a:effectLst/>
                <a:latin typeface="Open Sans" panose="020B0606030504020204" pitchFamily="34" charset="0"/>
                <a:ea typeface="Calibri" panose="020F0502020204030204" pitchFamily="34" charset="0"/>
                <a:cs typeface="Arial" panose="020B0604020202020204" pitchFamily="34" charset="0"/>
              </a:rPr>
              <a:t>This usually indicates severe food gaps and desperation. </a:t>
            </a:r>
            <a:endParaRPr lang="fr-FR" sz="2000" dirty="0">
              <a:effectLst/>
              <a:latin typeface="Verdana" panose="020B0604030504040204" pitchFamily="34" charset="0"/>
              <a:ea typeface="Calibri" panose="020F0502020204030204" pitchFamily="34" charset="0"/>
              <a:cs typeface="Arial" panose="020B0604020202020204" pitchFamily="34" charset="0"/>
            </a:endParaRPr>
          </a:p>
        </p:txBody>
      </p:sp>
      <p:sp>
        <p:nvSpPr>
          <p:cNvPr id="3" name="TextBox 1">
            <a:extLst>
              <a:ext uri="{FF2B5EF4-FFF2-40B4-BE49-F238E27FC236}">
                <a16:creationId xmlns:a16="http://schemas.microsoft.com/office/drawing/2014/main" id="{BB5FE2E4-E822-4D5E-8897-7B69DE0F6252}"/>
              </a:ext>
            </a:extLst>
          </p:cNvPr>
          <p:cNvSpPr txBox="1"/>
          <p:nvPr/>
        </p:nvSpPr>
        <p:spPr>
          <a:xfrm>
            <a:off x="3190337" y="5903893"/>
            <a:ext cx="7786982" cy="830997"/>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dirty="0">
                <a:solidFill>
                  <a:schemeClr val="accent1"/>
                </a:solidFill>
                <a:latin typeface="Open Sans" panose="020B0606030504020204" pitchFamily="34" charset="0"/>
                <a:ea typeface="Calibri" panose="020F0502020204030204" pitchFamily="34" charset="0"/>
                <a:cs typeface="Times New Roman" panose="02020603050405020304" pitchFamily="18" charset="0"/>
              </a:rPr>
              <a:t>Ensure that there is some consistency in the data reported – if begging for food is indicated here, then it would also be likely be reported as an income source, and as a livelihood coping strategy.</a:t>
            </a:r>
            <a:endParaRPr lang="fr-FR" sz="1600" dirty="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7" name="Graphic 2" descr="Warning with solid fill">
            <a:extLst>
              <a:ext uri="{FF2B5EF4-FFF2-40B4-BE49-F238E27FC236}">
                <a16:creationId xmlns:a16="http://schemas.microsoft.com/office/drawing/2014/main" id="{07C9A5FE-6A4A-302D-7E67-003DDE3B80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81376" y="6393885"/>
            <a:ext cx="552819" cy="522537"/>
          </a:xfrm>
          <a:prstGeom prst="rect">
            <a:avLst/>
          </a:prstGeom>
        </p:spPr>
      </p:pic>
    </p:spTree>
    <p:extLst>
      <p:ext uri="{BB962C8B-B14F-4D97-AF65-F5344CB8AC3E}">
        <p14:creationId xmlns:p14="http://schemas.microsoft.com/office/powerpoint/2010/main" val="321621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food sources – Trade/Barter</a:t>
            </a: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634303" y="1545538"/>
            <a:ext cx="6128956" cy="4083416"/>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005977" y="5351955"/>
            <a:ext cx="2866722" cy="276999"/>
          </a:xfrm>
          <a:prstGeom prst="rect">
            <a:avLst/>
          </a:prstGeom>
          <a:noFill/>
        </p:spPr>
        <p:txBody>
          <a:bodyPr wrap="square" rtlCol="0">
            <a:spAutoFit/>
          </a:bodyPr>
          <a:lstStyle>
            <a:defPPr>
              <a:defRPr lang="it-IT"/>
            </a:defPPr>
            <a:lvl1pPr>
              <a:defRPr sz="1400">
                <a:solidFill>
                  <a:srgbClr val="FFFFFE"/>
                </a:solidFill>
              </a:defRPr>
            </a:lvl1pPr>
          </a:lstStyle>
          <a:p>
            <a:r>
              <a:rPr lang="fr-FR" sz="1200" dirty="0">
                <a:latin typeface="Open Sans" panose="020B0606030504020204" pitchFamily="34" charset="0"/>
                <a:ea typeface="Open Sans" panose="020B0606030504020204" pitchFamily="34" charset="0"/>
                <a:cs typeface="Open Sans" panose="020B0606030504020204" pitchFamily="34" charset="0"/>
              </a:rPr>
              <a:t>© WFP/Mohammad Hasib </a:t>
            </a:r>
            <a:r>
              <a:rPr lang="fr-FR" sz="1200" dirty="0" err="1">
                <a:latin typeface="Open Sans" panose="020B0606030504020204" pitchFamily="34" charset="0"/>
                <a:ea typeface="Open Sans" panose="020B0606030504020204" pitchFamily="34" charset="0"/>
                <a:cs typeface="Open Sans" panose="020B0606030504020204" pitchFamily="34" charset="0"/>
              </a:rPr>
              <a:t>Hazinyar</a:t>
            </a:r>
            <a:endParaRPr lang="fr-FR"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7" y="1541591"/>
            <a:ext cx="4898540" cy="4247317"/>
          </a:xfrm>
          <a:prstGeom prst="rect">
            <a:avLst/>
          </a:prstGeom>
          <a:noFill/>
        </p:spPr>
        <p:txBody>
          <a:bodyPr wrap="square">
            <a:spAutoFit/>
          </a:bodyPr>
          <a:lstStyle/>
          <a:p>
            <a:pPr marL="285750" indent="-285750" algn="just">
              <a:buFont typeface="Wingdings" panose="05000000000000000000" pitchFamily="2" charset="2"/>
              <a:buChar char="v"/>
              <a:tabLst>
                <a:tab pos="5941060" algn="l"/>
              </a:tabLst>
            </a:pPr>
            <a:r>
              <a:rPr lang="en-GB" sz="1800">
                <a:effectLst/>
                <a:latin typeface="Open Sans" panose="020B0606030504020204" pitchFamily="34" charset="0"/>
                <a:ea typeface="Calibri" panose="020F0502020204030204" pitchFamily="34" charset="0"/>
                <a:cs typeface="Arial" panose="020B0604020202020204" pitchFamily="34" charset="0"/>
              </a:rPr>
              <a:t>This includes exchanging labour for food, or as payment for work, or in exchange for other goods or services that they traded. </a:t>
            </a:r>
          </a:p>
          <a:p>
            <a:pPr marL="285750" indent="-285750" algn="just">
              <a:buFont typeface="Wingdings" panose="05000000000000000000" pitchFamily="2" charset="2"/>
              <a:buChar char="v"/>
              <a:tabLst>
                <a:tab pos="5941060" algn="l"/>
              </a:tabLst>
            </a:pPr>
            <a:endParaRPr lang="en-GB">
              <a:latin typeface="Open Sans" panose="020B0606030504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sz="1800">
                <a:effectLst/>
                <a:latin typeface="Open Sans" panose="020B0606030504020204" pitchFamily="34" charset="0"/>
                <a:ea typeface="Calibri" panose="020F0502020204030204" pitchFamily="34" charset="0"/>
                <a:cs typeface="Arial" panose="020B0604020202020204" pitchFamily="34" charset="0"/>
              </a:rPr>
              <a:t>Depending on the local context, it could indicate a level of despair, while in some contexts it is considered normal consumer behaviour. </a:t>
            </a:r>
          </a:p>
          <a:p>
            <a:pPr marL="285750" indent="-285750" algn="just">
              <a:buFont typeface="Wingdings" panose="05000000000000000000" pitchFamily="2" charset="2"/>
              <a:buChar char="v"/>
              <a:tabLst>
                <a:tab pos="5941060" algn="l"/>
              </a:tabLst>
            </a:pPr>
            <a:endParaRPr lang="en-GB">
              <a:latin typeface="Open Sans" panose="020B0606030504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sz="1800">
                <a:effectLst/>
                <a:latin typeface="Open Sans" panose="020B0606030504020204" pitchFamily="34" charset="0"/>
                <a:ea typeface="Calibri" panose="020F0502020204030204" pitchFamily="34" charset="0"/>
                <a:cs typeface="Arial" panose="020B0604020202020204" pitchFamily="34" charset="0"/>
              </a:rPr>
              <a:t>It could also be possible that they have received other food items as gifts or food assistance that do not suit their preferences, so they trade them for other more preferred food items. </a:t>
            </a:r>
            <a:endParaRPr lang="fr-FR" sz="2000">
              <a:effectLst/>
              <a:latin typeface="Verdana" panose="020B060403050404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93816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sources – Gift</a:t>
            </a: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783529" y="1541591"/>
            <a:ext cx="5985652" cy="3987941"/>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263481" y="5221755"/>
            <a:ext cx="2505700" cy="276999"/>
          </a:xfrm>
          <a:prstGeom prst="rect">
            <a:avLst/>
          </a:prstGeom>
          <a:noFill/>
        </p:spPr>
        <p:txBody>
          <a:bodyPr wrap="square" rtlCol="0">
            <a:spAutoFit/>
          </a:bodyPr>
          <a:lstStyle/>
          <a:p>
            <a:r>
              <a:rPr lang="fr-FR" sz="1200" dirty="0">
                <a:solidFill>
                  <a:srgbClr val="FFFFFE"/>
                </a:solidFill>
                <a:latin typeface="Open Sans" panose="020B0606030504020204" pitchFamily="34" charset="0"/>
                <a:ea typeface="Open Sans" panose="020B0606030504020204" pitchFamily="34" charset="0"/>
                <a:cs typeface="Open Sans" panose="020B0606030504020204" pitchFamily="34" charset="0"/>
              </a:rPr>
              <a:t>© WFP/</a:t>
            </a:r>
            <a:r>
              <a:rPr lang="fr-FR" sz="1200" dirty="0" err="1">
                <a:solidFill>
                  <a:srgbClr val="FFFFFE"/>
                </a:solidFill>
                <a:latin typeface="Open Sans" panose="020B0606030504020204" pitchFamily="34" charset="0"/>
                <a:ea typeface="Open Sans" panose="020B0606030504020204" pitchFamily="34" charset="0"/>
                <a:cs typeface="Open Sans" panose="020B0606030504020204" pitchFamily="34" charset="0"/>
              </a:rPr>
              <a:t>Semire</a:t>
            </a:r>
            <a:r>
              <a:rPr lang="fr-FR" sz="1200" dirty="0">
                <a:solidFill>
                  <a:srgbClr val="FFFFFE"/>
                </a:solidFill>
                <a:latin typeface="Open Sans" panose="020B0606030504020204" pitchFamily="34" charset="0"/>
                <a:ea typeface="Open Sans" panose="020B0606030504020204" pitchFamily="34" charset="0"/>
                <a:cs typeface="Open Sans" panose="020B0606030504020204" pitchFamily="34" charset="0"/>
              </a:rPr>
              <a:t> </a:t>
            </a:r>
            <a:r>
              <a:rPr lang="fr-FR" sz="1200" dirty="0" err="1">
                <a:solidFill>
                  <a:srgbClr val="FFFFFE"/>
                </a:solidFill>
                <a:latin typeface="Open Sans" panose="020B0606030504020204" pitchFamily="34" charset="0"/>
                <a:ea typeface="Open Sans" panose="020B0606030504020204" pitchFamily="34" charset="0"/>
                <a:cs typeface="Open Sans" panose="020B0606030504020204" pitchFamily="34" charset="0"/>
              </a:rPr>
              <a:t>Comunicaciones</a:t>
            </a:r>
            <a:endParaRPr lang="fr-FR" sz="1200"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7" y="1541591"/>
            <a:ext cx="4690613" cy="3693319"/>
          </a:xfrm>
          <a:prstGeom prst="rect">
            <a:avLst/>
          </a:prstGeom>
          <a:noFill/>
        </p:spPr>
        <p:txBody>
          <a:bodyPr wrap="square">
            <a:spAutoFit/>
          </a:bodyPr>
          <a:lstStyle/>
          <a:p>
            <a:pPr marL="285750" indent="-285750" algn="just">
              <a:buFont typeface="Wingdings" panose="05000000000000000000" pitchFamily="2" charset="2"/>
              <a:buChar char="v"/>
              <a:tabLst>
                <a:tab pos="5941060" algn="l"/>
              </a:tabLst>
            </a:pPr>
            <a:r>
              <a:rPr lang="en-GB" sz="1800">
                <a:effectLst/>
                <a:latin typeface="Open Sans" panose="020B0606030504020204" pitchFamily="34" charset="0"/>
                <a:ea typeface="Calibri" panose="020F0502020204030204" pitchFamily="34" charset="0"/>
              </a:rPr>
              <a:t>Households mostly obtained this food as a gift from family, friends, or neighbours, etc. </a:t>
            </a:r>
          </a:p>
          <a:p>
            <a:pPr marL="285750" indent="-285750" algn="just">
              <a:buFont typeface="Wingdings" panose="05000000000000000000" pitchFamily="2" charset="2"/>
              <a:buChar char="v"/>
              <a:tabLst>
                <a:tab pos="5941060" algn="l"/>
              </a:tabLst>
            </a:pPr>
            <a:endParaRPr lang="en-GB">
              <a:latin typeface="Open Sans" panose="020B0606030504020204" pitchFamily="34" charset="0"/>
              <a:ea typeface="Calibri" panose="020F0502020204030204" pitchFamily="34" charset="0"/>
            </a:endParaRPr>
          </a:p>
          <a:p>
            <a:pPr marL="285750" indent="-285750" algn="just">
              <a:buFont typeface="Wingdings" panose="05000000000000000000" pitchFamily="2" charset="2"/>
              <a:buChar char="v"/>
              <a:tabLst>
                <a:tab pos="5941060" algn="l"/>
              </a:tabLst>
            </a:pPr>
            <a:r>
              <a:rPr lang="en-GB" sz="1800">
                <a:effectLst/>
                <a:latin typeface="Open Sans" panose="020B0606030504020204" pitchFamily="34" charset="0"/>
                <a:ea typeface="Calibri" panose="020F0502020204030204" pitchFamily="34" charset="0"/>
              </a:rPr>
              <a:t>As it is a gift, it is not expected to be repaid. </a:t>
            </a:r>
          </a:p>
          <a:p>
            <a:pPr marL="285750" indent="-285750" algn="just">
              <a:buFont typeface="Wingdings" panose="05000000000000000000" pitchFamily="2" charset="2"/>
              <a:buChar char="v"/>
              <a:tabLst>
                <a:tab pos="5941060" algn="l"/>
              </a:tabLst>
            </a:pPr>
            <a:endParaRPr lang="en-GB">
              <a:latin typeface="Open Sans" panose="020B0606030504020204" pitchFamily="34" charset="0"/>
              <a:ea typeface="Calibri" panose="020F0502020204030204" pitchFamily="34" charset="0"/>
            </a:endParaRPr>
          </a:p>
          <a:p>
            <a:pPr marL="285750" indent="-285750" algn="just">
              <a:buFont typeface="Wingdings" panose="05000000000000000000" pitchFamily="2" charset="2"/>
              <a:buChar char="v"/>
              <a:tabLst>
                <a:tab pos="5941060" algn="l"/>
              </a:tabLst>
            </a:pPr>
            <a:r>
              <a:rPr lang="en-GB" sz="1800">
                <a:effectLst/>
                <a:latin typeface="Open Sans" panose="020B0606030504020204" pitchFamily="34" charset="0"/>
                <a:ea typeface="Calibri" panose="020F0502020204030204" pitchFamily="34" charset="0"/>
              </a:rPr>
              <a:t>Depending on the context and frequency of this option, it could indicate a strong reliance on outside sources to meet basic food needs and that the household is considered vulnerable in the community. </a:t>
            </a:r>
            <a:endParaRPr lang="fr-FR" sz="2000">
              <a:effectLst/>
              <a:latin typeface="Verdana" panose="020B0604030504040204" pitchFamily="34" charset="0"/>
              <a:ea typeface="Calibri" panose="020F050202020403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026F8C93-0EF5-5C65-91DF-14EA5CBFAF9D}"/>
              </a:ext>
            </a:extLst>
          </p:cNvPr>
          <p:cNvGrpSpPr/>
          <p:nvPr/>
        </p:nvGrpSpPr>
        <p:grpSpPr>
          <a:xfrm>
            <a:off x="3155121" y="5397528"/>
            <a:ext cx="4507647" cy="744057"/>
            <a:chOff x="3797499" y="4784551"/>
            <a:chExt cx="4507647" cy="744057"/>
          </a:xfrm>
        </p:grpSpPr>
        <p:sp>
          <p:nvSpPr>
            <p:cNvPr id="3" name="TextBox 1">
              <a:extLst>
                <a:ext uri="{FF2B5EF4-FFF2-40B4-BE49-F238E27FC236}">
                  <a16:creationId xmlns:a16="http://schemas.microsoft.com/office/drawing/2014/main" id="{79724399-F949-907A-4758-D0B8BEEE77AB}"/>
                </a:ext>
              </a:extLst>
            </p:cNvPr>
            <p:cNvSpPr txBox="1"/>
            <p:nvPr/>
          </p:nvSpPr>
          <p:spPr>
            <a:xfrm>
              <a:off x="3797499" y="4784551"/>
              <a:ext cx="4231238" cy="584775"/>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dirty="0">
                  <a:solidFill>
                    <a:schemeClr val="accent1"/>
                  </a:solidFill>
                  <a:latin typeface="Open Sans" panose="020B0606030504020204" pitchFamily="34" charset="0"/>
                  <a:ea typeface="Calibri" panose="020F0502020204030204" pitchFamily="34" charset="0"/>
                  <a:cs typeface="Times New Roman" panose="02020603050405020304" pitchFamily="18" charset="0"/>
                </a:rPr>
                <a:t>Formal food assistance from any organisation should not be counted here. </a:t>
              </a:r>
              <a:endParaRPr lang="fr-FR" sz="1600" dirty="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E25EB2FE-B596-1533-B542-7F82D26FB0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52327" y="4975789"/>
              <a:ext cx="552819" cy="552819"/>
            </a:xfrm>
            <a:prstGeom prst="rect">
              <a:avLst/>
            </a:prstGeom>
          </p:spPr>
        </p:pic>
      </p:grpSp>
    </p:spTree>
    <p:extLst>
      <p:ext uri="{BB962C8B-B14F-4D97-AF65-F5344CB8AC3E}">
        <p14:creationId xmlns:p14="http://schemas.microsoft.com/office/powerpoint/2010/main" val="234294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sources – food Assistance</a:t>
            </a: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444869" y="1541591"/>
            <a:ext cx="6324312" cy="4213572"/>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571577" y="5478164"/>
            <a:ext cx="2210061" cy="276999"/>
          </a:xfrm>
          <a:prstGeom prst="rect">
            <a:avLst/>
          </a:prstGeom>
          <a:noFill/>
        </p:spPr>
        <p:txBody>
          <a:bodyPr wrap="square" rtlCol="0">
            <a:spAutoFit/>
          </a:bodyPr>
          <a:lstStyle/>
          <a:p>
            <a:r>
              <a:rPr lang="fr-FR" sz="1200" dirty="0">
                <a:solidFill>
                  <a:srgbClr val="FFFFFE"/>
                </a:solidFill>
                <a:latin typeface="Open Sans" panose="020B0606030504020204" pitchFamily="34" charset="0"/>
                <a:ea typeface="Open Sans" panose="020B0606030504020204" pitchFamily="34" charset="0"/>
                <a:cs typeface="Open Sans" panose="020B0606030504020204" pitchFamily="34" charset="0"/>
              </a:rPr>
              <a:t>© WFP/Eloge </a:t>
            </a:r>
            <a:r>
              <a:rPr lang="fr-FR" sz="1200" dirty="0" err="1">
                <a:solidFill>
                  <a:srgbClr val="FFFFFE"/>
                </a:solidFill>
                <a:latin typeface="Open Sans" panose="020B0606030504020204" pitchFamily="34" charset="0"/>
                <a:ea typeface="Open Sans" panose="020B0606030504020204" pitchFamily="34" charset="0"/>
                <a:cs typeface="Open Sans" panose="020B0606030504020204" pitchFamily="34" charset="0"/>
              </a:rPr>
              <a:t>Mbaihondoum</a:t>
            </a:r>
            <a:endParaRPr lang="fr-FR" sz="1200"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7" y="1541591"/>
            <a:ext cx="4690613" cy="3693319"/>
          </a:xfrm>
          <a:prstGeom prst="rect">
            <a:avLst/>
          </a:prstGeom>
          <a:noFill/>
        </p:spPr>
        <p:txBody>
          <a:bodyPr wrap="square">
            <a:spAutoFit/>
          </a:bodyPr>
          <a:lstStyle/>
          <a:p>
            <a:pPr marL="285750" indent="-285750" algn="just">
              <a:buFont typeface="Wingdings" panose="05000000000000000000" pitchFamily="2" charset="2"/>
              <a:buChar char="v"/>
              <a:tabLst>
                <a:tab pos="5941060" algn="l"/>
              </a:tabLst>
            </a:pPr>
            <a:r>
              <a:rPr lang="en-GB" sz="1800" dirty="0">
                <a:effectLst/>
                <a:latin typeface="Open Sans" panose="020B0606030504020204" pitchFamily="34" charset="0"/>
                <a:ea typeface="Calibri" panose="020F0502020204030204" pitchFamily="34" charset="0"/>
              </a:rPr>
              <a:t>Households mostly obtained this food in the form of assistance (in-kind or value vouchers) from humanitarian organisations (including WFP), civil society, NGOs, or the government. </a:t>
            </a:r>
          </a:p>
          <a:p>
            <a:pPr algn="just">
              <a:tabLst>
                <a:tab pos="5941060" algn="l"/>
              </a:tabLst>
            </a:pPr>
            <a:endParaRPr lang="en-GB" dirty="0">
              <a:latin typeface="Open Sans" panose="020B0606030504020204" pitchFamily="34" charset="0"/>
              <a:ea typeface="Calibri" panose="020F0502020204030204" pitchFamily="34" charset="0"/>
            </a:endParaRPr>
          </a:p>
          <a:p>
            <a:pPr marL="285750" indent="-285750" algn="just">
              <a:buFont typeface="Wingdings" panose="05000000000000000000" pitchFamily="2" charset="2"/>
              <a:buChar char="v"/>
              <a:tabLst>
                <a:tab pos="5941060" algn="l"/>
              </a:tabLst>
            </a:pPr>
            <a:r>
              <a:rPr lang="en-GB" sz="1800" dirty="0">
                <a:effectLst/>
                <a:latin typeface="Open Sans" panose="020B0606030504020204" pitchFamily="34" charset="0"/>
                <a:ea typeface="Calibri" panose="020F0502020204030204" pitchFamily="34" charset="0"/>
              </a:rPr>
              <a:t>This category captures food assistance in the form of in-kind food or value vouchers only. </a:t>
            </a:r>
          </a:p>
          <a:p>
            <a:pPr marL="285750" indent="-285750" algn="just">
              <a:buFont typeface="Wingdings" panose="05000000000000000000" pitchFamily="2" charset="2"/>
              <a:buChar char="v"/>
              <a:tabLst>
                <a:tab pos="5941060" algn="l"/>
              </a:tabLst>
            </a:pPr>
            <a:endParaRPr lang="en-GB" dirty="0">
              <a:latin typeface="Open Sans" panose="020B0606030504020204" pitchFamily="34" charset="0"/>
              <a:ea typeface="Calibri" panose="020F0502020204030204" pitchFamily="34" charset="0"/>
            </a:endParaRPr>
          </a:p>
          <a:p>
            <a:pPr marL="285750" indent="-285750" algn="just">
              <a:buFont typeface="Wingdings" panose="05000000000000000000" pitchFamily="2" charset="2"/>
              <a:buChar char="v"/>
              <a:tabLst>
                <a:tab pos="5941060" algn="l"/>
              </a:tabLst>
            </a:pPr>
            <a:r>
              <a:rPr lang="en-GB" sz="1800" dirty="0">
                <a:effectLst/>
                <a:latin typeface="Open Sans" panose="020B0606030504020204" pitchFamily="34" charset="0"/>
                <a:ea typeface="Calibri" panose="020F0502020204030204" pitchFamily="34" charset="0"/>
              </a:rPr>
              <a:t>Food assistance</a:t>
            </a:r>
            <a:r>
              <a:rPr lang="en-GB" dirty="0">
                <a:latin typeface="Open Sans" panose="020B0606030504020204" pitchFamily="34" charset="0"/>
                <a:ea typeface="Calibri" panose="020F0502020204030204" pitchFamily="34" charset="0"/>
              </a:rPr>
              <a:t> in the form of cash,</a:t>
            </a:r>
            <a:r>
              <a:rPr lang="en-GB" sz="1800" dirty="0">
                <a:effectLst/>
                <a:latin typeface="Open Sans" panose="020B0606030504020204" pitchFamily="34" charset="0"/>
                <a:ea typeface="Calibri" panose="020F0502020204030204" pitchFamily="34" charset="0"/>
              </a:rPr>
              <a:t> regardless of the source, should be counted under cash purchases. </a:t>
            </a:r>
            <a:endParaRPr lang="fr-FR" sz="2000" dirty="0">
              <a:effectLst/>
              <a:latin typeface="Verdana" panose="020B0604030504040204" pitchFamily="34" charset="0"/>
              <a:ea typeface="Calibri" panose="020F0502020204030204" pitchFamily="34" charset="0"/>
              <a:cs typeface="Arial" panose="020B0604020202020204" pitchFamily="34" charset="0"/>
            </a:endParaRPr>
          </a:p>
        </p:txBody>
      </p:sp>
      <p:sp>
        <p:nvSpPr>
          <p:cNvPr id="3" name="TextBox 1">
            <a:extLst>
              <a:ext uri="{FF2B5EF4-FFF2-40B4-BE49-F238E27FC236}">
                <a16:creationId xmlns:a16="http://schemas.microsoft.com/office/drawing/2014/main" id="{71D8BB1B-89E0-5094-067C-24B97FF1435F}"/>
              </a:ext>
            </a:extLst>
          </p:cNvPr>
          <p:cNvSpPr txBox="1"/>
          <p:nvPr/>
        </p:nvSpPr>
        <p:spPr>
          <a:xfrm>
            <a:off x="2641146" y="5379172"/>
            <a:ext cx="5412521" cy="1077218"/>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dirty="0">
                <a:solidFill>
                  <a:schemeClr val="accent1"/>
                </a:solidFill>
                <a:latin typeface="Open Sans" panose="020B0606030504020204" pitchFamily="34" charset="0"/>
                <a:ea typeface="Calibri" panose="020F0502020204030204" pitchFamily="34" charset="0"/>
                <a:cs typeface="Times New Roman" panose="02020603050405020304" pitchFamily="18" charset="0"/>
              </a:rPr>
              <a:t>I</a:t>
            </a:r>
            <a:r>
              <a:rPr lang="en-GB" sz="1600" dirty="0">
                <a:solidFill>
                  <a:schemeClr val="accent1"/>
                </a:solidFill>
                <a:effectLst/>
                <a:latin typeface="Open Sans" panose="020B0606030504020204" pitchFamily="34" charset="0"/>
                <a:ea typeface="Calibri" panose="020F0502020204030204" pitchFamily="34" charset="0"/>
                <a:cs typeface="Times New Roman" panose="02020603050405020304" pitchFamily="18" charset="0"/>
              </a:rPr>
              <a:t>f a large-scale cash distribution has recently taken place, the enumerator should be particularly observant to clarify the type of assistance and only count in-kind/value </a:t>
            </a:r>
            <a:r>
              <a:rPr lang="en-GB" sz="1600" dirty="0">
                <a:solidFill>
                  <a:schemeClr val="accent1"/>
                </a:solidFill>
                <a:latin typeface="Open Sans" panose="020B0606030504020204" pitchFamily="34" charset="0"/>
                <a:ea typeface="Calibri" panose="020F0502020204030204" pitchFamily="34" charset="0"/>
                <a:cs typeface="Times New Roman" panose="02020603050405020304" pitchFamily="18" charset="0"/>
              </a:rPr>
              <a:t>vouchers </a:t>
            </a:r>
            <a:r>
              <a:rPr lang="en-GB" sz="1600" dirty="0">
                <a:solidFill>
                  <a:schemeClr val="accent1"/>
                </a:solidFill>
                <a:effectLst/>
                <a:latin typeface="Open Sans" panose="020B0606030504020204" pitchFamily="34" charset="0"/>
                <a:ea typeface="Calibri" panose="020F0502020204030204" pitchFamily="34" charset="0"/>
                <a:cs typeface="Times New Roman" panose="02020603050405020304" pitchFamily="18" charset="0"/>
              </a:rPr>
              <a:t>here.</a:t>
            </a:r>
            <a:endParaRPr lang="fr-FR" sz="1600" dirty="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7" name="Graphic 2" descr="Warning with solid fill">
            <a:extLst>
              <a:ext uri="{FF2B5EF4-FFF2-40B4-BE49-F238E27FC236}">
                <a16:creationId xmlns:a16="http://schemas.microsoft.com/office/drawing/2014/main" id="{8F40E770-9629-F285-9145-1239BE15BF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77257" y="6073957"/>
            <a:ext cx="552819" cy="552819"/>
          </a:xfrm>
          <a:prstGeom prst="rect">
            <a:avLst/>
          </a:prstGeom>
        </p:spPr>
      </p:pic>
    </p:spTree>
    <p:extLst>
      <p:ext uri="{BB962C8B-B14F-4D97-AF65-F5344CB8AC3E}">
        <p14:creationId xmlns:p14="http://schemas.microsoft.com/office/powerpoint/2010/main" val="1338632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ct val="94762"/>
              </a:lnSpc>
            </a:pPr>
            <a:endParaRPr lang="it-IT" sz="3400" b="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ct val="94762"/>
              </a:lnSpc>
            </a:pPr>
            <a:r>
              <a:rPr lang="it-IT" sz="3400" b="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HOW TO ASK</a:t>
            </a:r>
            <a:r>
              <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a:t>
            </a:r>
            <a:endParaRPr lang="en-GB" sz="2900" b="0"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76744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marL="0" indent="0">
              <a:lnSpc>
                <a:spcPct val="110958"/>
              </a:lnSpc>
              <a:buNone/>
            </a:pPr>
            <a:endParaRPr lang="en-US" spc="60" dirty="0"/>
          </a:p>
          <a:p>
            <a:pPr>
              <a:lnSpc>
                <a:spcPct val="90000"/>
              </a:lnSpc>
              <a:buFont typeface="Wingdings" panose="05000000000000000000" pitchFamily="2" charset="2"/>
              <a:buChar char="v"/>
            </a:pPr>
            <a:r>
              <a:rPr lang="en-US" sz="2400" spc="60" dirty="0"/>
              <a:t>Discuss the objectives of the module, i.e., to gain information on the food consumption of households in the targeted population. </a:t>
            </a:r>
          </a:p>
          <a:p>
            <a:pPr marL="0" indent="0">
              <a:lnSpc>
                <a:spcPct val="90000"/>
              </a:lnSpc>
              <a:buNone/>
            </a:pPr>
            <a:endParaRPr lang="en-US" sz="2400" spc="60" dirty="0"/>
          </a:p>
          <a:p>
            <a:pPr>
              <a:lnSpc>
                <a:spcPct val="90000"/>
              </a:lnSpc>
              <a:buFont typeface="Wingdings" panose="05000000000000000000" pitchFamily="2" charset="2"/>
              <a:buChar char="v"/>
            </a:pPr>
            <a:r>
              <a:rPr lang="en-US" sz="2400" spc="60" dirty="0"/>
              <a:t>Explain the role of this indicator in food insecurity figures and the use of information, internally and externally. </a:t>
            </a:r>
          </a:p>
          <a:p>
            <a:pPr marL="0" indent="0">
              <a:lnSpc>
                <a:spcPct val="90000"/>
              </a:lnSpc>
              <a:buNone/>
            </a:pPr>
            <a:endParaRPr lang="en-US" sz="2400" spc="60" dirty="0"/>
          </a:p>
          <a:p>
            <a:pPr>
              <a:lnSpc>
                <a:spcPct val="90000"/>
              </a:lnSpc>
              <a:buFont typeface="Wingdings" panose="05000000000000000000" pitchFamily="2" charset="2"/>
              <a:buChar char="v"/>
            </a:pPr>
            <a:r>
              <a:rPr lang="en-US" sz="2400" spc="60" dirty="0"/>
              <a:t>This gives the enumerators a clear understanding of the importance of the data they would be soon collecting. </a:t>
            </a:r>
            <a:endParaRPr lang="en-GB" sz="2400" spc="60" dirty="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training instructions 1</a:t>
            </a:r>
          </a:p>
        </p:txBody>
      </p:sp>
    </p:spTree>
    <p:extLst>
      <p:ext uri="{BB962C8B-B14F-4D97-AF65-F5344CB8AC3E}">
        <p14:creationId xmlns:p14="http://schemas.microsoft.com/office/powerpoint/2010/main" val="2063935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a:t>
            </a:r>
            <a:r>
              <a:rPr lang="en-GB" sz="3600" b="0" kern="1400" spc="230" dirty="0">
                <a:solidFill>
                  <a:schemeClr val="accent2"/>
                </a:solidFill>
                <a:latin typeface="HALDEN SOLID" pitchFamily="2" charset="0"/>
              </a:rPr>
              <a:t> </a:t>
            </a:r>
            <a:r>
              <a:rPr lang="en-GB" sz="3600" b="0" kern="1400" spc="230" dirty="0">
                <a:solidFill>
                  <a:schemeClr val="tx1"/>
                </a:solidFill>
                <a:latin typeface="HALDEN SOLID" pitchFamily="2" charset="0"/>
              </a:rPr>
              <a:t>MODULE: how to ask</a:t>
            </a: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818489" y="1617709"/>
            <a:ext cx="10849385" cy="471777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1800" dirty="0">
              <a:latin typeface="Open Sans" panose="020B0606030504020204" pitchFamily="34" charset="0"/>
              <a:ea typeface="Calibri" panose="020F0502020204030204" pitchFamily="34" charset="0"/>
            </a:endParaRPr>
          </a:p>
          <a:p>
            <a:pPr marL="0" indent="0">
              <a:lnSpc>
                <a:spcPct val="92465"/>
              </a:lnSpc>
              <a:buClr>
                <a:srgbClr val="0070BA"/>
              </a:buClr>
              <a:buNone/>
            </a:pPr>
            <a:r>
              <a:rPr lang="en-US" sz="2400" spc="60" dirty="0">
                <a:latin typeface="Open Sans"/>
                <a:ea typeface="Open Sans"/>
                <a:cs typeface="Open Sans"/>
              </a:rPr>
              <a:t>“In the past 7 days, </a:t>
            </a:r>
            <a:r>
              <a:rPr lang="en-US" sz="2400" b="1" spc="60" dirty="0">
                <a:solidFill>
                  <a:schemeClr val="tx1">
                    <a:lumMod val="50000"/>
                  </a:schemeClr>
                </a:solidFill>
                <a:highlight>
                  <a:srgbClr val="C0C0C0"/>
                </a:highlight>
                <a:latin typeface="Open Sans"/>
                <a:ea typeface="Open Sans"/>
                <a:cs typeface="Open Sans"/>
              </a:rPr>
              <a:t>how many days</a:t>
            </a:r>
            <a:r>
              <a:rPr lang="en-US" sz="2400" b="1" spc="60" dirty="0">
                <a:solidFill>
                  <a:schemeClr val="tx1">
                    <a:lumMod val="50000"/>
                  </a:schemeClr>
                </a:solidFill>
                <a:latin typeface="Open Sans"/>
                <a:ea typeface="Open Sans"/>
                <a:cs typeface="Open Sans"/>
              </a:rPr>
              <a:t> </a:t>
            </a:r>
            <a:r>
              <a:rPr lang="en-US" sz="2400" spc="60" dirty="0">
                <a:latin typeface="Open Sans"/>
                <a:ea typeface="Open Sans"/>
                <a:cs typeface="Open Sans"/>
              </a:rPr>
              <a:t>did most members of your household consume this food group (give examples for each food group) inside or outside the home?”</a:t>
            </a:r>
          </a:p>
          <a:p>
            <a:pPr marL="0" indent="0">
              <a:lnSpc>
                <a:spcPct val="105675"/>
              </a:lnSpc>
              <a:buClr>
                <a:srgbClr val="0070BA"/>
              </a:buClr>
              <a:buNone/>
            </a:pPr>
            <a:endParaRPr lang="en-US" sz="2100" dirty="0">
              <a:latin typeface="Open Sans" panose="020B0606030504020204" pitchFamily="34" charset="0"/>
              <a:ea typeface="Calibri" panose="020F0502020204030204" pitchFamily="34" charset="0"/>
            </a:endParaRPr>
          </a:p>
          <a:p>
            <a:pPr marL="0" indent="0">
              <a:buNone/>
            </a:pPr>
            <a:r>
              <a:rPr lang="en-US" sz="2000" b="1" spc="60" dirty="0">
                <a:solidFill>
                  <a:schemeClr val="accent2"/>
                </a:solidFill>
                <a:latin typeface="Open Sans"/>
                <a:ea typeface="Open Sans"/>
                <a:cs typeface="Open Sans"/>
              </a:rPr>
              <a:t>IMPORTANT: </a:t>
            </a:r>
            <a:r>
              <a:rPr lang="en-US" sz="2100" dirty="0">
                <a:latin typeface="Open Sans"/>
                <a:ea typeface="Calibri" panose="020F0502020204030204" pitchFamily="34" charset="0"/>
                <a:cs typeface="Open Sans"/>
              </a:rPr>
              <a:t>When asking the question, you ask how many </a:t>
            </a:r>
            <a:r>
              <a:rPr lang="en-US" sz="2100" b="1" dirty="0">
                <a:latin typeface="Open Sans"/>
                <a:ea typeface="Calibri" panose="020F0502020204030204" pitchFamily="34" charset="0"/>
                <a:cs typeface="Open Sans"/>
              </a:rPr>
              <a:t>days NOT</a:t>
            </a:r>
            <a:r>
              <a:rPr lang="en-US" sz="2100" dirty="0">
                <a:latin typeface="Open Sans"/>
                <a:ea typeface="Calibri" panose="020F0502020204030204" pitchFamily="34" charset="0"/>
                <a:cs typeface="Open Sans"/>
              </a:rPr>
              <a:t> how many </a:t>
            </a:r>
            <a:r>
              <a:rPr lang="en-US" sz="2100" b="1" dirty="0">
                <a:latin typeface="Open Sans"/>
                <a:ea typeface="Calibri" panose="020F0502020204030204" pitchFamily="34" charset="0"/>
                <a:cs typeface="Open Sans"/>
              </a:rPr>
              <a:t>times</a:t>
            </a:r>
            <a:r>
              <a:rPr lang="en-US" sz="2100" dirty="0">
                <a:latin typeface="Open Sans"/>
                <a:ea typeface="Calibri" panose="020F0502020204030204" pitchFamily="34" charset="0"/>
                <a:cs typeface="Open Sans"/>
              </a:rPr>
              <a:t>,  as household members may consume the same food group for example 3 times on the same day, and this will be considered as 1-day consumption from the same group.</a:t>
            </a:r>
          </a:p>
          <a:p>
            <a:pPr marL="0" indent="0">
              <a:lnSpc>
                <a:spcPct val="123287"/>
              </a:lnSpc>
              <a:buClr>
                <a:srgbClr val="0070BA"/>
              </a:buClr>
              <a:buNone/>
            </a:pPr>
            <a:endParaRPr lang="en-US" sz="1800" spc="60" dirty="0"/>
          </a:p>
        </p:txBody>
      </p:sp>
      <p:sp>
        <p:nvSpPr>
          <p:cNvPr id="2" name="Speech Bubble: Oval 1">
            <a:extLst>
              <a:ext uri="{FF2B5EF4-FFF2-40B4-BE49-F238E27FC236}">
                <a16:creationId xmlns:a16="http://schemas.microsoft.com/office/drawing/2014/main" id="{D45E7732-2823-BDE4-9FE3-52D6C4EAE7D3}"/>
              </a:ext>
            </a:extLst>
          </p:cNvPr>
          <p:cNvSpPr/>
          <p:nvPr/>
        </p:nvSpPr>
        <p:spPr>
          <a:xfrm>
            <a:off x="6814315" y="4004341"/>
            <a:ext cx="5281289" cy="2331145"/>
          </a:xfrm>
          <a:prstGeom prst="wedgeEllipse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FE"/>
                </a:solidFill>
                <a:latin typeface="Open Sans" panose="020B0606030504020204" pitchFamily="34" charset="0"/>
                <a:ea typeface="Open Sans" panose="020B0606030504020204" pitchFamily="34" charset="0"/>
                <a:cs typeface="Open Sans" panose="020B0606030504020204" pitchFamily="34" charset="0"/>
              </a:rPr>
              <a:t>The aim is to capture the number of days when the household consumed each of the food groups. Not the number of times per food group/item. </a:t>
            </a:r>
          </a:p>
        </p:txBody>
      </p:sp>
    </p:spTree>
    <p:extLst>
      <p:ext uri="{BB962C8B-B14F-4D97-AF65-F5344CB8AC3E}">
        <p14:creationId xmlns:p14="http://schemas.microsoft.com/office/powerpoint/2010/main" val="138683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MODULE: how to ask</a:t>
            </a: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717181" y="1475389"/>
            <a:ext cx="10849385"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1800" dirty="0">
              <a:latin typeface="Open Sans" panose="020B0606030504020204" pitchFamily="34" charset="0"/>
              <a:ea typeface="Calibri" panose="020F0502020204030204" pitchFamily="34" charset="0"/>
            </a:endParaRPr>
          </a:p>
          <a:p>
            <a:pPr marL="0" indent="0">
              <a:lnSpc>
                <a:spcPct val="92465"/>
              </a:lnSpc>
              <a:buClr>
                <a:srgbClr val="0070BA"/>
              </a:buClr>
              <a:buNone/>
            </a:pPr>
            <a:r>
              <a:rPr lang="en-US" sz="2400" spc="60" dirty="0">
                <a:latin typeface="Open Sans"/>
                <a:ea typeface="Open Sans"/>
                <a:cs typeface="Open Sans"/>
              </a:rPr>
              <a:t>“Over the past 7 days, how many days did most of your household members </a:t>
            </a:r>
            <a:r>
              <a:rPr lang="en-US" sz="2400" b="1" spc="60" dirty="0">
                <a:solidFill>
                  <a:schemeClr val="tx1">
                    <a:lumMod val="50000"/>
                  </a:schemeClr>
                </a:solidFill>
                <a:highlight>
                  <a:srgbClr val="C0C0C0"/>
                </a:highlight>
                <a:latin typeface="Open Sans"/>
                <a:ea typeface="Open Sans"/>
                <a:cs typeface="Open Sans"/>
              </a:rPr>
              <a:t>consume</a:t>
            </a:r>
            <a:r>
              <a:rPr lang="en-US" sz="2400" spc="60" dirty="0">
                <a:latin typeface="Open Sans"/>
                <a:ea typeface="Open Sans"/>
                <a:cs typeface="Open Sans"/>
              </a:rPr>
              <a:t> this food group (give examples for each food group) inside or outside the home?”</a:t>
            </a:r>
          </a:p>
          <a:p>
            <a:pPr marL="0" indent="0">
              <a:lnSpc>
                <a:spcPct val="105675"/>
              </a:lnSpc>
              <a:buClr>
                <a:srgbClr val="0070BA"/>
              </a:buClr>
              <a:buNone/>
            </a:pPr>
            <a:endParaRPr lang="en-US" sz="2100" dirty="0">
              <a:latin typeface="Open Sans" panose="020B0606030504020204" pitchFamily="34" charset="0"/>
              <a:ea typeface="Calibri" panose="020F0502020204030204" pitchFamily="34" charset="0"/>
            </a:endParaRPr>
          </a:p>
          <a:p>
            <a:pPr marL="0" indent="0">
              <a:buNone/>
            </a:pPr>
            <a:r>
              <a:rPr lang="en-US" sz="2000" b="1" spc="60" dirty="0">
                <a:solidFill>
                  <a:schemeClr val="accent2"/>
                </a:solidFill>
                <a:latin typeface="Open Sans"/>
                <a:ea typeface="Open Sans"/>
                <a:cs typeface="Open Sans"/>
              </a:rPr>
              <a:t>IMPORTANT: </a:t>
            </a:r>
            <a:r>
              <a:rPr lang="en-US" sz="2100" dirty="0">
                <a:latin typeface="Open Sans"/>
                <a:ea typeface="Calibri" panose="020F0502020204030204" pitchFamily="34" charset="0"/>
                <a:cs typeface="Open Sans"/>
              </a:rPr>
              <a:t>You must ask about the number of days that a food item was </a:t>
            </a:r>
            <a:r>
              <a:rPr lang="en-US" sz="2100" b="1" dirty="0">
                <a:latin typeface="Open Sans"/>
                <a:ea typeface="Calibri" panose="020F0502020204030204" pitchFamily="34" charset="0"/>
                <a:cs typeface="Open Sans"/>
              </a:rPr>
              <a:t>consumed </a:t>
            </a:r>
            <a:r>
              <a:rPr lang="en-US" sz="2100" dirty="0">
                <a:latin typeface="Open Sans"/>
                <a:ea typeface="Calibri" panose="020F0502020204030204" pitchFamily="34" charset="0"/>
                <a:cs typeface="Open Sans"/>
              </a:rPr>
              <a:t>in the past week/7 days. Sometimes households or respondents may get confused and answer about their purchases. </a:t>
            </a:r>
            <a:endParaRPr lang="en-US" spc="60" dirty="0"/>
          </a:p>
          <a:p>
            <a:pPr marL="0" indent="0">
              <a:buNone/>
            </a:pPr>
            <a:r>
              <a:rPr lang="en-US" sz="2100" dirty="0">
                <a:solidFill>
                  <a:schemeClr val="accent6">
                    <a:lumMod val="50000"/>
                  </a:schemeClr>
                </a:solidFill>
                <a:latin typeface="Open Sans"/>
                <a:ea typeface="Calibri" panose="020F0502020204030204" pitchFamily="34" charset="0"/>
                <a:cs typeface="Open Sans"/>
              </a:rPr>
              <a:t>For example, a household bought tinned tuna in the past 7 days but didn't consume any of it in the past 7 days. This information must not be captured under the FCS module (but should be captured in the household expenditure module).  </a:t>
            </a:r>
            <a:endParaRPr lang="en-US" spc="60" dirty="0">
              <a:solidFill>
                <a:schemeClr val="accent6">
                  <a:lumMod val="50000"/>
                </a:schemeClr>
              </a:solidFill>
            </a:endParaRPr>
          </a:p>
          <a:p>
            <a:pPr marL="0" indent="0">
              <a:lnSpc>
                <a:spcPct val="123287"/>
              </a:lnSpc>
              <a:buClr>
                <a:srgbClr val="0070BA"/>
              </a:buClr>
              <a:buNone/>
            </a:pPr>
            <a:endParaRPr lang="en-US" sz="1800" spc="60" dirty="0"/>
          </a:p>
        </p:txBody>
      </p:sp>
      <p:grpSp>
        <p:nvGrpSpPr>
          <p:cNvPr id="2" name="Group 1">
            <a:extLst>
              <a:ext uri="{FF2B5EF4-FFF2-40B4-BE49-F238E27FC236}">
                <a16:creationId xmlns:a16="http://schemas.microsoft.com/office/drawing/2014/main" id="{F866BE66-8F9A-64BF-FA31-B954D1A7CBE0}"/>
              </a:ext>
            </a:extLst>
          </p:cNvPr>
          <p:cNvGrpSpPr/>
          <p:nvPr/>
        </p:nvGrpSpPr>
        <p:grpSpPr>
          <a:xfrm>
            <a:off x="5498088" y="5534561"/>
            <a:ext cx="6157114" cy="1364320"/>
            <a:chOff x="3523823" y="4724461"/>
            <a:chExt cx="6157114" cy="1364320"/>
          </a:xfrm>
        </p:grpSpPr>
        <p:sp>
          <p:nvSpPr>
            <p:cNvPr id="3" name="TextBox 1">
              <a:extLst>
                <a:ext uri="{FF2B5EF4-FFF2-40B4-BE49-F238E27FC236}">
                  <a16:creationId xmlns:a16="http://schemas.microsoft.com/office/drawing/2014/main" id="{CEC53958-83F4-4FCC-62C8-4E7B516985A4}"/>
                </a:ext>
              </a:extLst>
            </p:cNvPr>
            <p:cNvSpPr txBox="1"/>
            <p:nvPr/>
          </p:nvSpPr>
          <p:spPr>
            <a:xfrm>
              <a:off x="3523823" y="4724461"/>
              <a:ext cx="5880704" cy="1323439"/>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algn="just">
                <a:spcBef>
                  <a:spcPts val="1200"/>
                </a:spcBef>
                <a:tabLst>
                  <a:tab pos="5941060" algn="l"/>
                </a:tabLst>
              </a:pPr>
              <a:r>
                <a:rPr lang="en-GB" sz="1600" dirty="0">
                  <a:solidFill>
                    <a:schemeClr val="accent1"/>
                  </a:solidFill>
                  <a:latin typeface="Open Sans"/>
                  <a:ea typeface="Calibri" panose="020F0502020204030204" pitchFamily="34" charset="0"/>
                  <a:cs typeface="Times New Roman"/>
                </a:rPr>
                <a:t>That said, there should be some consistency between the modules – if a household reports buying perishable goods like meat and dairy, fruits or vegetables in the last 7 days (in the expenditure module) then it is likely that those should also be captured here in the FCS. </a:t>
              </a:r>
              <a:endParaRPr lang="en-GB" sz="1600" dirty="0">
                <a:solidFill>
                  <a:schemeClr val="accent1"/>
                </a:solidFill>
                <a:effectLst/>
                <a:latin typeface="Open Sans"/>
                <a:ea typeface="Calibri" panose="020F0502020204030204" pitchFamily="34" charset="0"/>
                <a:cs typeface="Times New Roman" panose="02020603050405020304" pitchFamily="18" charset="0"/>
              </a:endParaRPr>
            </a:p>
          </p:txBody>
        </p:sp>
        <p:pic>
          <p:nvPicPr>
            <p:cNvPr id="4" name="Graphic 2" descr="Warning with solid fill">
              <a:extLst>
                <a:ext uri="{FF2B5EF4-FFF2-40B4-BE49-F238E27FC236}">
                  <a16:creationId xmlns:a16="http://schemas.microsoft.com/office/drawing/2014/main" id="{17806931-9AC5-9893-6576-D2ABCA95C1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28118" y="5535962"/>
              <a:ext cx="552819" cy="552819"/>
            </a:xfrm>
            <a:prstGeom prst="rect">
              <a:avLst/>
            </a:prstGeom>
          </p:spPr>
        </p:pic>
      </p:grpSp>
    </p:spTree>
    <p:extLst>
      <p:ext uri="{BB962C8B-B14F-4D97-AF65-F5344CB8AC3E}">
        <p14:creationId xmlns:p14="http://schemas.microsoft.com/office/powerpoint/2010/main" val="350625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a:t>
            </a:r>
            <a:r>
              <a:rPr lang="en-GB" sz="3600" b="0" kern="1400" spc="230" dirty="0">
                <a:solidFill>
                  <a:schemeClr val="accent2"/>
                </a:solidFill>
                <a:latin typeface="HALDEN SOLID" pitchFamily="2" charset="0"/>
              </a:rPr>
              <a:t> </a:t>
            </a:r>
            <a:r>
              <a:rPr lang="en-GB" sz="3600" b="0" kern="1400" spc="230" dirty="0">
                <a:solidFill>
                  <a:schemeClr val="tx1"/>
                </a:solidFill>
                <a:latin typeface="HALDEN SOLID" pitchFamily="2" charset="0"/>
              </a:rPr>
              <a:t>MODULE: how to ask</a:t>
            </a: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717181" y="1475389"/>
            <a:ext cx="10849385"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1800" dirty="0">
              <a:latin typeface="Open Sans" panose="020B0606030504020204" pitchFamily="34" charset="0"/>
              <a:ea typeface="Calibri" panose="020F0502020204030204" pitchFamily="34" charset="0"/>
            </a:endParaRPr>
          </a:p>
          <a:p>
            <a:pPr marL="0" indent="0">
              <a:lnSpc>
                <a:spcPct val="92465"/>
              </a:lnSpc>
              <a:buClr>
                <a:srgbClr val="0070BA"/>
              </a:buClr>
              <a:buNone/>
            </a:pPr>
            <a:r>
              <a:rPr lang="en-US" sz="2400" spc="60" dirty="0">
                <a:latin typeface="Open Sans"/>
                <a:ea typeface="Open Sans"/>
                <a:cs typeface="Open Sans"/>
              </a:rPr>
              <a:t>“In the past or over the past 7 days, how many days did </a:t>
            </a:r>
            <a:r>
              <a:rPr lang="en-US" sz="2400" b="1" spc="60" dirty="0">
                <a:solidFill>
                  <a:schemeClr val="tx1">
                    <a:lumMod val="50000"/>
                  </a:schemeClr>
                </a:solidFill>
                <a:highlight>
                  <a:srgbClr val="C0C0C0"/>
                </a:highlight>
                <a:latin typeface="Open Sans"/>
                <a:ea typeface="Open Sans"/>
                <a:cs typeface="Open Sans"/>
              </a:rPr>
              <a:t>most of your household members (more than 50%)</a:t>
            </a:r>
            <a:r>
              <a:rPr lang="en-US" sz="2400" spc="60" dirty="0">
                <a:solidFill>
                  <a:schemeClr val="bg2">
                    <a:lumMod val="60000"/>
                    <a:lumOff val="40000"/>
                  </a:schemeClr>
                </a:solidFill>
                <a:latin typeface="Open Sans"/>
                <a:ea typeface="Open Sans"/>
                <a:cs typeface="Open Sans"/>
              </a:rPr>
              <a:t> </a:t>
            </a:r>
            <a:r>
              <a:rPr lang="en-US" sz="2400" spc="60" dirty="0">
                <a:latin typeface="Open Sans"/>
                <a:ea typeface="Open Sans"/>
                <a:cs typeface="Open Sans"/>
              </a:rPr>
              <a:t>consume this food group (give examples for each food group) inside or outside</a:t>
            </a:r>
            <a:r>
              <a:rPr lang="en-US" sz="2400" b="1" spc="60" dirty="0">
                <a:latin typeface="Open Sans"/>
                <a:ea typeface="Open Sans"/>
                <a:cs typeface="Open Sans"/>
              </a:rPr>
              <a:t> </a:t>
            </a:r>
            <a:r>
              <a:rPr lang="en-US" sz="2400" spc="60" dirty="0">
                <a:latin typeface="Open Sans"/>
                <a:ea typeface="Open Sans"/>
                <a:cs typeface="Open Sans"/>
              </a:rPr>
              <a:t>the home?”</a:t>
            </a:r>
          </a:p>
          <a:p>
            <a:pPr marL="0" indent="0">
              <a:lnSpc>
                <a:spcPct val="92465"/>
              </a:lnSpc>
              <a:buClr>
                <a:srgbClr val="0070BA"/>
              </a:buClr>
              <a:buNone/>
            </a:pPr>
            <a:endParaRPr lang="en-US" sz="2400" spc="60" dirty="0"/>
          </a:p>
          <a:p>
            <a:pPr marL="0" indent="0">
              <a:lnSpc>
                <a:spcPct val="92465"/>
              </a:lnSpc>
              <a:buClr>
                <a:srgbClr val="0070BA"/>
              </a:buClr>
              <a:buNone/>
            </a:pPr>
            <a:endParaRPr lang="en-US" sz="2400" spc="60" dirty="0"/>
          </a:p>
          <a:p>
            <a:pPr marL="0" indent="0">
              <a:lnSpc>
                <a:spcPct val="105675"/>
              </a:lnSpc>
              <a:buClr>
                <a:srgbClr val="0070BA"/>
              </a:buClr>
              <a:buNone/>
            </a:pPr>
            <a:r>
              <a:rPr lang="en-US" b="1" spc="60" dirty="0">
                <a:solidFill>
                  <a:schemeClr val="accent2"/>
                </a:solidFill>
                <a:latin typeface="Open Sans"/>
                <a:ea typeface="Open Sans"/>
                <a:cs typeface="Open Sans"/>
              </a:rPr>
              <a:t>IMPORTANT: </a:t>
            </a:r>
            <a:r>
              <a:rPr lang="en-US" sz="2100" dirty="0">
                <a:latin typeface="Open Sans"/>
                <a:ea typeface="Open Sans"/>
                <a:cs typeface="Open Sans"/>
              </a:rPr>
              <a:t>To help in quantifying most of a household, consider the majority, or more than 50% of the household members.</a:t>
            </a:r>
          </a:p>
          <a:p>
            <a:pPr marL="0" indent="0">
              <a:lnSpc>
                <a:spcPct val="105675"/>
              </a:lnSpc>
              <a:buClr>
                <a:srgbClr val="0070BA"/>
              </a:buClr>
              <a:buNone/>
            </a:pPr>
            <a:endParaRPr lang="en-US" sz="2100" dirty="0">
              <a:latin typeface="Open Sans" panose="020B0606030504020204" pitchFamily="34" charset="0"/>
              <a:ea typeface="Calibri" panose="020F0502020204030204" pitchFamily="34" charset="0"/>
            </a:endParaRPr>
          </a:p>
        </p:txBody>
      </p:sp>
    </p:spTree>
    <p:extLst>
      <p:ext uri="{BB962C8B-B14F-4D97-AF65-F5344CB8AC3E}">
        <p14:creationId xmlns:p14="http://schemas.microsoft.com/office/powerpoint/2010/main" val="417934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MODULE: how to ask</a:t>
            </a: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717181" y="1475389"/>
            <a:ext cx="10849385"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1800" dirty="0">
              <a:latin typeface="Open Sans" panose="020B0606030504020204" pitchFamily="34" charset="0"/>
              <a:ea typeface="Calibri" panose="020F0502020204030204" pitchFamily="34" charset="0"/>
            </a:endParaRPr>
          </a:p>
          <a:p>
            <a:pPr marL="0" indent="0">
              <a:lnSpc>
                <a:spcPts val="2700"/>
              </a:lnSpc>
              <a:buClr>
                <a:srgbClr val="0070BA"/>
              </a:buClr>
              <a:buNone/>
            </a:pPr>
            <a:r>
              <a:rPr lang="en-US" sz="2400" spc="60" dirty="0">
                <a:latin typeface="Open Sans"/>
                <a:ea typeface="Open Sans"/>
                <a:cs typeface="Open Sans"/>
              </a:rPr>
              <a:t>“In the past or over the past 7 days, how many days did most of your household members consume this food group (give examples for each food group) </a:t>
            </a:r>
            <a:r>
              <a:rPr lang="en-US" sz="2400" b="1" spc="60" dirty="0">
                <a:solidFill>
                  <a:schemeClr val="tx1">
                    <a:lumMod val="50000"/>
                  </a:schemeClr>
                </a:solidFill>
                <a:highlight>
                  <a:srgbClr val="C0C0C0"/>
                </a:highlight>
                <a:latin typeface="Open Sans"/>
                <a:ea typeface="Open Sans"/>
                <a:cs typeface="Open Sans"/>
              </a:rPr>
              <a:t>inside or outside</a:t>
            </a:r>
            <a:r>
              <a:rPr lang="en-US" sz="2400" b="1" spc="60" dirty="0">
                <a:solidFill>
                  <a:schemeClr val="bg2">
                    <a:lumMod val="60000"/>
                    <a:lumOff val="40000"/>
                  </a:schemeClr>
                </a:solidFill>
                <a:latin typeface="Open Sans"/>
                <a:ea typeface="Open Sans"/>
                <a:cs typeface="Open Sans"/>
              </a:rPr>
              <a:t> </a:t>
            </a:r>
            <a:r>
              <a:rPr lang="en-US" sz="2400" spc="60" dirty="0">
                <a:latin typeface="Open Sans"/>
                <a:ea typeface="Open Sans"/>
                <a:cs typeface="Open Sans"/>
              </a:rPr>
              <a:t>the home?” </a:t>
            </a:r>
            <a:endParaRPr lang="en-US" sz="2400" spc="60" dirty="0"/>
          </a:p>
          <a:p>
            <a:pPr marL="0" indent="0">
              <a:lnSpc>
                <a:spcPts val="2700"/>
              </a:lnSpc>
              <a:buClr>
                <a:srgbClr val="0070BA"/>
              </a:buClr>
              <a:buNone/>
            </a:pPr>
            <a:endParaRPr lang="en-US" sz="2400" spc="60" dirty="0"/>
          </a:p>
          <a:p>
            <a:pPr marL="0" indent="0">
              <a:lnSpc>
                <a:spcPts val="2700"/>
              </a:lnSpc>
              <a:buClr>
                <a:srgbClr val="0070BA"/>
              </a:buClr>
              <a:buNone/>
            </a:pPr>
            <a:r>
              <a:rPr lang="en-US" b="1" spc="60" dirty="0">
                <a:solidFill>
                  <a:schemeClr val="accent2"/>
                </a:solidFill>
                <a:latin typeface="Open Sans"/>
                <a:ea typeface="Open Sans"/>
                <a:cs typeface="Open Sans"/>
              </a:rPr>
              <a:t>IMPORTANT: </a:t>
            </a:r>
            <a:r>
              <a:rPr lang="en-US" sz="2100" dirty="0">
                <a:latin typeface="Open Sans"/>
                <a:ea typeface="Open Sans"/>
                <a:cs typeface="Open Sans"/>
              </a:rPr>
              <a:t>Consumption of food outside or inside the home is both accounted for, as long as the foods are consumed by more than 50% of household members, and of sufficient quantities. </a:t>
            </a:r>
            <a:endParaRPr lang="en-US" sz="2100" dirty="0">
              <a:latin typeface="Open Sans" panose="020B0606030504020204" pitchFamily="34" charset="0"/>
            </a:endParaRPr>
          </a:p>
          <a:p>
            <a:pPr marL="0" indent="0">
              <a:lnSpc>
                <a:spcPts val="2700"/>
              </a:lnSpc>
              <a:buClr>
                <a:srgbClr val="0070BA"/>
              </a:buClr>
              <a:buNone/>
            </a:pPr>
            <a:endParaRPr lang="en-US" sz="2100" dirty="0">
              <a:latin typeface="Open Sans" panose="020B0606030504020204" pitchFamily="34" charset="0"/>
              <a:ea typeface="Calibri" panose="020F0502020204030204" pitchFamily="34" charset="0"/>
            </a:endParaRPr>
          </a:p>
        </p:txBody>
      </p:sp>
    </p:spTree>
    <p:extLst>
      <p:ext uri="{BB962C8B-B14F-4D97-AF65-F5344CB8AC3E}">
        <p14:creationId xmlns:p14="http://schemas.microsoft.com/office/powerpoint/2010/main" val="233235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a:lstStyle/>
          <a:p>
            <a:pPr marL="0" indent="0">
              <a:buNone/>
            </a:pPr>
            <a:endParaRPr lang="en-US" sz="600" spc="60" dirty="0"/>
          </a:p>
          <a:p>
            <a:pPr>
              <a:buFont typeface="Wingdings" panose="05000000000000000000" pitchFamily="2" charset="2"/>
              <a:buChar char="v"/>
            </a:pPr>
            <a:r>
              <a:rPr lang="en-GB" sz="2300" spc="60" dirty="0"/>
              <a:t>It is important to stress that the enumerators are the first point of control for data quality checks. They should check for the inconsistencies during data collection (see examples that follow).</a:t>
            </a:r>
            <a:endParaRPr lang="en-US" sz="2300" spc="60" dirty="0"/>
          </a:p>
          <a:p>
            <a:pPr>
              <a:buFont typeface="Wingdings" panose="05000000000000000000" pitchFamily="2" charset="2"/>
              <a:buChar char="v"/>
            </a:pPr>
            <a:r>
              <a:rPr lang="en-US" sz="2300" spc="60" dirty="0"/>
              <a:t>It is also vital that the enumerators stress quantities consumed, particularly for protein-rich foods such as milk, eggs, meats and fish, as they could have been consumed in small quantities, as condiments. </a:t>
            </a:r>
          </a:p>
          <a:p>
            <a:pPr>
              <a:buFont typeface="Wingdings" panose="05000000000000000000" pitchFamily="2" charset="2"/>
              <a:buChar char="v"/>
            </a:pPr>
            <a:r>
              <a:rPr lang="en-US" sz="2300" spc="60" dirty="0"/>
              <a:t>Small quantities must not be considered in the main food groups. </a:t>
            </a:r>
            <a:r>
              <a:rPr lang="en-GB" sz="2300" spc="60" dirty="0"/>
              <a:t>The following table will guide you on how to determine if the food consumed is insufficient or small.</a:t>
            </a:r>
          </a:p>
          <a:p>
            <a:pPr>
              <a:buFont typeface="Wingdings" panose="05000000000000000000" pitchFamily="2" charset="2"/>
              <a:buChar char="v"/>
            </a:pPr>
            <a:endParaRPr lang="en-US" sz="2300" spc="60" dirty="0"/>
          </a:p>
          <a:p>
            <a:pPr>
              <a:buFont typeface="Wingdings" panose="05000000000000000000" pitchFamily="2" charset="2"/>
              <a:buChar char="v"/>
            </a:pPr>
            <a:endParaRPr lang="en-US" sz="2300" spc="60" dirty="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a:t>
            </a:r>
            <a:r>
              <a:rPr lang="en-GB" sz="3600" b="0" kern="1400" spc="230">
                <a:solidFill>
                  <a:schemeClr val="tx1"/>
                </a:solidFill>
                <a:latin typeface="HALDEN SOLID" pitchFamily="2" charset="0"/>
              </a:rPr>
              <a:t>: training instructions </a:t>
            </a:r>
            <a:r>
              <a:rPr lang="en-GB" sz="3600" b="0" kern="1400" spc="230" dirty="0">
                <a:solidFill>
                  <a:schemeClr val="tx1"/>
                </a:solidFill>
                <a:latin typeface="HALDEN SOLID" pitchFamily="2" charset="0"/>
              </a:rPr>
              <a:t>5</a:t>
            </a:r>
            <a:endParaRPr lang="en-GB" sz="3600" b="0" kern="1400" spc="230">
              <a:solidFill>
                <a:schemeClr val="tx1"/>
              </a:solidFill>
              <a:latin typeface="HALDEN SOLID" pitchFamily="2" charset="0"/>
            </a:endParaRPr>
          </a:p>
        </p:txBody>
      </p:sp>
    </p:spTree>
    <p:extLst>
      <p:ext uri="{BB962C8B-B14F-4D97-AF65-F5344CB8AC3E}">
        <p14:creationId xmlns:p14="http://schemas.microsoft.com/office/powerpoint/2010/main" val="207410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19936A0-AD3B-A1B5-EE5E-4504B842357D}"/>
              </a:ext>
            </a:extLst>
          </p:cNvPr>
          <p:cNvSpPr>
            <a:spLocks noGrp="1"/>
          </p:cNvSpPr>
          <p:nvPr>
            <p:ph type="title"/>
          </p:nvPr>
        </p:nvSpPr>
        <p:spPr>
          <a:xfrm>
            <a:off x="262657" y="-106935"/>
            <a:ext cx="10542124" cy="1152000"/>
          </a:xfrm>
        </p:spPr>
        <p:txBody>
          <a:bodyPr/>
          <a:lstStyle/>
          <a:p>
            <a:r>
              <a:rPr lang="en-GB" sz="3600" b="0" kern="1400" spc="230" dirty="0">
                <a:solidFill>
                  <a:schemeClr val="tx1"/>
                </a:solidFill>
                <a:latin typeface="HALDEN SOLID" pitchFamily="2" charset="0"/>
              </a:rPr>
              <a:t>Small quantities - cut-offs for condiments</a:t>
            </a:r>
            <a:endParaRPr lang="en-US" sz="3600" b="0" kern="1400" spc="230" dirty="0">
              <a:solidFill>
                <a:schemeClr val="tx1"/>
              </a:solidFill>
              <a:latin typeface="HALDEN SOLID" pitchFamily="2" charset="0"/>
            </a:endParaRPr>
          </a:p>
        </p:txBody>
      </p:sp>
      <p:graphicFrame>
        <p:nvGraphicFramePr>
          <p:cNvPr id="2" name="Table 1">
            <a:extLst>
              <a:ext uri="{FF2B5EF4-FFF2-40B4-BE49-F238E27FC236}">
                <a16:creationId xmlns:a16="http://schemas.microsoft.com/office/drawing/2014/main" id="{13C128CB-D3B9-E278-611F-04E9BB9A9800}"/>
              </a:ext>
            </a:extLst>
          </p:cNvPr>
          <p:cNvGraphicFramePr>
            <a:graphicFrameLocks noGrp="1"/>
          </p:cNvGraphicFramePr>
          <p:nvPr/>
        </p:nvGraphicFramePr>
        <p:xfrm>
          <a:off x="57151" y="707431"/>
          <a:ext cx="12077697" cy="6150569"/>
        </p:xfrm>
        <a:graphic>
          <a:graphicData uri="http://schemas.openxmlformats.org/drawingml/2006/table">
            <a:tbl>
              <a:tblPr firstRow="1" firstCol="1" bandRow="1">
                <a:tableStyleId>{5C22544A-7EE6-4342-B048-85BDC9FD1C3A}</a:tableStyleId>
              </a:tblPr>
              <a:tblGrid>
                <a:gridCol w="410948">
                  <a:extLst>
                    <a:ext uri="{9D8B030D-6E8A-4147-A177-3AD203B41FA5}">
                      <a16:colId xmlns:a16="http://schemas.microsoft.com/office/drawing/2014/main" val="2749304495"/>
                    </a:ext>
                  </a:extLst>
                </a:gridCol>
                <a:gridCol w="1705788">
                  <a:extLst>
                    <a:ext uri="{9D8B030D-6E8A-4147-A177-3AD203B41FA5}">
                      <a16:colId xmlns:a16="http://schemas.microsoft.com/office/drawing/2014/main" val="4230798633"/>
                    </a:ext>
                  </a:extLst>
                </a:gridCol>
                <a:gridCol w="4291310">
                  <a:extLst>
                    <a:ext uri="{9D8B030D-6E8A-4147-A177-3AD203B41FA5}">
                      <a16:colId xmlns:a16="http://schemas.microsoft.com/office/drawing/2014/main" val="2760318020"/>
                    </a:ext>
                  </a:extLst>
                </a:gridCol>
                <a:gridCol w="5669651">
                  <a:extLst>
                    <a:ext uri="{9D8B030D-6E8A-4147-A177-3AD203B41FA5}">
                      <a16:colId xmlns:a16="http://schemas.microsoft.com/office/drawing/2014/main" val="660903870"/>
                    </a:ext>
                  </a:extLst>
                </a:gridCol>
              </a:tblGrid>
              <a:tr h="424613">
                <a:tc>
                  <a:txBody>
                    <a:bodyPr/>
                    <a:lstStyle/>
                    <a:p>
                      <a:pPr fontAlgn="base">
                        <a:lnSpc>
                          <a:spcPct val="107000"/>
                        </a:lnSpc>
                      </a:pPr>
                      <a:r>
                        <a:rPr lang="en-GB" sz="1400" dirty="0">
                          <a:effectLst/>
                          <a:latin typeface="Open Sans"/>
                          <a:ea typeface="Open Sans"/>
                          <a:cs typeface="Open Sans"/>
                        </a:rPr>
                        <a:t>No. </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fontAlgn="base">
                        <a:lnSpc>
                          <a:spcPct val="107000"/>
                        </a:lnSpc>
                      </a:pPr>
                      <a:r>
                        <a:rPr lang="en-GB" sz="1400" dirty="0">
                          <a:effectLst/>
                          <a:latin typeface="Open Sans"/>
                          <a:ea typeface="Open Sans"/>
                          <a:cs typeface="Open Sans"/>
                        </a:rPr>
                        <a:t>Food group</a:t>
                      </a:r>
                      <a:endParaRPr lang="en-GB" sz="1600" dirty="0">
                        <a:effectLst/>
                        <a:latin typeface="Open Sans"/>
                        <a:ea typeface="Open Sans"/>
                        <a:cs typeface="Open Sans"/>
                      </a:endParaRPr>
                    </a:p>
                  </a:txBody>
                  <a:tcPr marL="0" marR="0" marT="0" marB="0" anchor="ctr"/>
                </a:tc>
                <a:tc>
                  <a:txBody>
                    <a:bodyPr/>
                    <a:lstStyle/>
                    <a:p>
                      <a:pPr fontAlgn="base">
                        <a:lnSpc>
                          <a:spcPct val="107000"/>
                        </a:lnSpc>
                      </a:pPr>
                      <a:r>
                        <a:rPr lang="en-GB" sz="1400" dirty="0">
                          <a:effectLst/>
                          <a:latin typeface="Open Sans" panose="020B0606030504020204" pitchFamily="34" charset="0"/>
                          <a:ea typeface="Open Sans" panose="020B0606030504020204" pitchFamily="34" charset="0"/>
                          <a:cs typeface="Open Sans" panose="020B0606030504020204" pitchFamily="34" charset="0"/>
                        </a:rPr>
                        <a:t>What doesn’t count = daily consumption </a:t>
                      </a:r>
                    </a:p>
                    <a:p>
                      <a:pPr fontAlgn="base">
                        <a:lnSpc>
                          <a:spcPct val="107000"/>
                        </a:lnSpc>
                      </a:pPr>
                      <a:r>
                        <a:rPr lang="en-GB" sz="1400" dirty="0">
                          <a:effectLst/>
                          <a:latin typeface="Open Sans" panose="020B0606030504020204" pitchFamily="34" charset="0"/>
                          <a:ea typeface="Open Sans" panose="020B0606030504020204" pitchFamily="34" charset="0"/>
                          <a:cs typeface="Open Sans" panose="020B0606030504020204" pitchFamily="34" charset="0"/>
                        </a:rPr>
                        <a:t>Register as condiments</a:t>
                      </a:r>
                      <a:endParaRPr lang="en-GB" sz="1600" dirty="0">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tc>
                  <a:txBody>
                    <a:bodyPr/>
                    <a:lstStyle/>
                    <a:p>
                      <a:pPr fontAlgn="base">
                        <a:lnSpc>
                          <a:spcPct val="107000"/>
                        </a:lnSpc>
                      </a:pPr>
                      <a:r>
                        <a:rPr lang="en-GB" sz="1400" dirty="0">
                          <a:effectLst/>
                          <a:latin typeface="Open Sans"/>
                          <a:ea typeface="Open Sans"/>
                          <a:cs typeface="Open Sans"/>
                        </a:rPr>
                        <a:t>What counts = daily consumption</a:t>
                      </a:r>
                    </a:p>
                    <a:p>
                      <a:pPr fontAlgn="base">
                        <a:lnSpc>
                          <a:spcPct val="107000"/>
                        </a:lnSpc>
                      </a:pPr>
                      <a:r>
                        <a:rPr lang="en-GB" sz="1400" dirty="0">
                          <a:effectLst/>
                          <a:latin typeface="Open Sans"/>
                          <a:ea typeface="Open Sans"/>
                          <a:cs typeface="Open Sans"/>
                        </a:rPr>
                        <a:t>Register under main food groups</a:t>
                      </a:r>
                      <a:endParaRPr lang="en-GB" sz="1600" dirty="0">
                        <a:effectLst/>
                        <a:latin typeface="Open Sans"/>
                        <a:ea typeface="Open Sans"/>
                        <a:cs typeface="Open Sans"/>
                      </a:endParaRPr>
                    </a:p>
                  </a:txBody>
                  <a:tcPr marL="0" marR="0" marT="0" marB="0"/>
                </a:tc>
                <a:extLst>
                  <a:ext uri="{0D108BD9-81ED-4DB2-BD59-A6C34878D82A}">
                    <a16:rowId xmlns:a16="http://schemas.microsoft.com/office/drawing/2014/main" val="3595671825"/>
                  </a:ext>
                </a:extLst>
              </a:tr>
              <a:tr h="668761">
                <a:tc>
                  <a:txBody>
                    <a:bodyPr/>
                    <a:lstStyle/>
                    <a:p>
                      <a:pPr algn="ctr" fontAlgn="base">
                        <a:lnSpc>
                          <a:spcPct val="107000"/>
                        </a:lnSpc>
                      </a:pPr>
                      <a:r>
                        <a:rPr lang="en-GB" sz="1400" dirty="0">
                          <a:effectLst/>
                          <a:latin typeface="Open Sans"/>
                          <a:ea typeface="Open Sans"/>
                          <a:cs typeface="Open Sans"/>
                        </a:rPr>
                        <a:t>1. </a:t>
                      </a:r>
                      <a:r>
                        <a:rPr lang="en-US" sz="1400" dirty="0">
                          <a:effectLst/>
                          <a:latin typeface="Open Sans"/>
                          <a:ea typeface="Open Sans"/>
                          <a:cs typeface="Open Sans"/>
                        </a:rPr>
                        <a:t>​</a:t>
                      </a:r>
                      <a:endParaRPr lang="en-GB" sz="1600" dirty="0">
                        <a:effectLst/>
                        <a:latin typeface="Open Sans"/>
                        <a:ea typeface="Open Sans"/>
                        <a:cs typeface="Open Sans"/>
                      </a:endParaRPr>
                    </a:p>
                  </a:txBody>
                  <a:tcPr marL="0" marR="0" marT="0" marB="0" anchor="ctr"/>
                </a:tc>
                <a:tc>
                  <a:txBody>
                    <a:bodyPr/>
                    <a:lstStyle/>
                    <a:p>
                      <a:pPr fontAlgn="base">
                        <a:lnSpc>
                          <a:spcPct val="107000"/>
                        </a:lnSpc>
                      </a:pPr>
                      <a:r>
                        <a:rPr lang="en-GB" sz="1400" dirty="0">
                          <a:effectLst/>
                          <a:latin typeface="Open Sans"/>
                          <a:ea typeface="Open Sans"/>
                          <a:cs typeface="Open Sans"/>
                        </a:rPr>
                        <a:t>Cereals, grains, roots and tubers</a:t>
                      </a:r>
                      <a:endParaRPr lang="en-GB" sz="1600" dirty="0">
                        <a:effectLst/>
                        <a:latin typeface="Open Sans"/>
                        <a:ea typeface="Open Sans"/>
                        <a:cs typeface="Open Sans"/>
                      </a:endParaRPr>
                    </a:p>
                  </a:txBody>
                  <a:tcPr marL="0" marR="0" marT="0" marB="0" anchor="ctr"/>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breadcrumbs sprinkled over a dish</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tc>
                  <a:txBody>
                    <a:bodyPr/>
                    <a:lstStyle/>
                    <a:p>
                      <a:pPr marL="171450" lvl="0" indent="-171450" algn="l" defTabSz="914400" rtl="0" eaLnBrk="1" fontAlgn="base" latinLnBrk="0" hangingPunct="1">
                        <a:lnSpc>
                          <a:spcPct val="107000"/>
                        </a:lnSpc>
                        <a:buFont typeface="Arial" panose="020B0604020202020204" pitchFamily="34" charset="0"/>
                        <a:buChar char="•"/>
                      </a:pPr>
                      <a:r>
                        <a:rPr lang="en-GB" sz="1400" kern="1200" dirty="0">
                          <a:solidFill>
                            <a:schemeClr val="dk1"/>
                          </a:solidFill>
                          <a:effectLst/>
                          <a:latin typeface="Open Sans"/>
                          <a:ea typeface="Open Sans"/>
                          <a:cs typeface="Open Sans"/>
                        </a:rPr>
                        <a:t>One bowl of rice per person</a:t>
                      </a:r>
                      <a:endParaRPr lang="fr-FR" sz="1400" kern="1200" dirty="0">
                        <a:solidFill>
                          <a:schemeClr val="dk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400" kern="1200" dirty="0">
                          <a:solidFill>
                            <a:schemeClr val="dk1"/>
                          </a:solidFill>
                          <a:effectLst/>
                          <a:latin typeface="Open Sans"/>
                          <a:ea typeface="Open Sans"/>
                          <a:cs typeface="Open Sans"/>
                        </a:rPr>
                        <a:t>One plate of pasta per person</a:t>
                      </a:r>
                      <a:endParaRPr lang="fr-FR" sz="1400" kern="1200" dirty="0">
                        <a:solidFill>
                          <a:schemeClr val="dk1"/>
                        </a:solidFill>
                        <a:effectLst/>
                        <a:latin typeface="Open Sans"/>
                        <a:ea typeface="Open Sans"/>
                        <a:cs typeface="Open Sans"/>
                      </a:endParaRPr>
                    </a:p>
                    <a:p>
                      <a:pPr marL="171450" lvl="0" indent="-171450" algn="l">
                        <a:lnSpc>
                          <a:spcPct val="107000"/>
                        </a:lnSpc>
                        <a:buFont typeface="Arial" panose="020B0604020202020204" pitchFamily="34" charset="0"/>
                        <a:buChar char="•"/>
                      </a:pPr>
                      <a:r>
                        <a:rPr lang="en-GB" sz="1400" kern="1200" dirty="0">
                          <a:solidFill>
                            <a:schemeClr val="dk1"/>
                          </a:solidFill>
                          <a:effectLst/>
                          <a:latin typeface="Open Sans"/>
                          <a:ea typeface="Open Sans"/>
                          <a:cs typeface="Open Sans"/>
                        </a:rPr>
                        <a:t>One piece of bread per person</a:t>
                      </a:r>
                    </a:p>
                    <a:p>
                      <a:pPr marL="171450" lvl="0" indent="-171450" algn="l" defTabSz="914400" rtl="0" eaLnBrk="1" fontAlgn="base" latinLnBrk="0" hangingPunct="1">
                        <a:lnSpc>
                          <a:spcPct val="107000"/>
                        </a:lnSpc>
                        <a:buFont typeface="Arial" panose="020B0604020202020204" pitchFamily="34" charset="0"/>
                        <a:buChar char="•"/>
                      </a:pPr>
                      <a:r>
                        <a:rPr lang="en-GB" sz="1400" kern="1200" dirty="0">
                          <a:solidFill>
                            <a:schemeClr val="dk1"/>
                          </a:solidFill>
                          <a:effectLst/>
                          <a:latin typeface="Open Sans"/>
                          <a:ea typeface="Open Sans"/>
                          <a:cs typeface="Open Sans"/>
                        </a:rPr>
                        <a:t>½ injera per person</a:t>
                      </a:r>
                      <a:endParaRPr lang="fr-FR" sz="1400" kern="1200" dirty="0">
                        <a:solidFill>
                          <a:schemeClr val="dk1"/>
                        </a:solidFill>
                        <a:effectLst/>
                        <a:latin typeface="Open Sans"/>
                        <a:ea typeface="Open Sans"/>
                        <a:cs typeface="Open Sans"/>
                      </a:endParaRPr>
                    </a:p>
                  </a:txBody>
                  <a:tcPr marL="0" marR="0" marT="0" marB="0"/>
                </a:tc>
                <a:extLst>
                  <a:ext uri="{0D108BD9-81ED-4DB2-BD59-A6C34878D82A}">
                    <a16:rowId xmlns:a16="http://schemas.microsoft.com/office/drawing/2014/main" val="166189897"/>
                  </a:ext>
                </a:extLst>
              </a:tr>
              <a:tr h="1172803">
                <a:tc>
                  <a:txBody>
                    <a:bodyPr/>
                    <a:lstStyle/>
                    <a:p>
                      <a:pPr algn="ctr" fontAlgn="base">
                        <a:lnSpc>
                          <a:spcPct val="107000"/>
                        </a:lnSpc>
                      </a:pPr>
                      <a:r>
                        <a:rPr lang="en-GB" sz="1400" dirty="0">
                          <a:effectLst/>
                          <a:latin typeface="Open Sans"/>
                          <a:ea typeface="Open Sans"/>
                          <a:cs typeface="Open Sans"/>
                        </a:rPr>
                        <a:t>2. </a:t>
                      </a:r>
                      <a:r>
                        <a:rPr lang="en-US" sz="1400" dirty="0">
                          <a:effectLst/>
                          <a:latin typeface="Open Sans"/>
                          <a:ea typeface="Open Sans"/>
                          <a:cs typeface="Open Sans"/>
                        </a:rPr>
                        <a:t>​</a:t>
                      </a:r>
                      <a:endParaRPr lang="en-GB" sz="1600" dirty="0">
                        <a:effectLst/>
                        <a:latin typeface="Open Sans"/>
                        <a:ea typeface="Open Sans"/>
                        <a:cs typeface="Open Sans"/>
                      </a:endParaRPr>
                    </a:p>
                  </a:txBody>
                  <a:tcPr marL="0" marR="0" marT="0" marB="0" anchor="ctr"/>
                </a:tc>
                <a:tc>
                  <a:txBody>
                    <a:bodyPr/>
                    <a:lstStyle/>
                    <a:p>
                      <a:pPr fontAlgn="base">
                        <a:lnSpc>
                          <a:spcPct val="107000"/>
                        </a:lnSpc>
                      </a:pPr>
                      <a:r>
                        <a:rPr lang="en-GB" sz="1400" dirty="0">
                          <a:effectLst/>
                          <a:latin typeface="Open Sans"/>
                          <a:ea typeface="Open Sans"/>
                          <a:cs typeface="Open Sans"/>
                        </a:rPr>
                        <a:t>Pulses, legumes, nuts</a:t>
                      </a:r>
                      <a:endParaRPr lang="en-GB" sz="1600" dirty="0">
                        <a:effectLst/>
                        <a:latin typeface="Open Sans"/>
                        <a:ea typeface="Open Sans"/>
                        <a:cs typeface="Open Sans"/>
                      </a:endParaRPr>
                    </a:p>
                  </a:txBody>
                  <a:tcPr marL="0" marR="0" marT="0" marB="0" anchor="ctr"/>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A sprinkle of nuts or seeds over a dish</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1 tablespoon of peanut butter, used to flavour a dish</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Any quantity of nut milk (almond milk, soy milk)</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tc>
                  <a:txBody>
                    <a:bodyPr/>
                    <a:lstStyle/>
                    <a:p>
                      <a:pPr marL="171450" lvl="0" indent="-171450" algn="l" defTabSz="914400" rtl="0" eaLnBrk="1" fontAlgn="base" latinLnBrk="0" hangingPunct="1">
                        <a:lnSpc>
                          <a:spcPct val="107000"/>
                        </a:lnSpc>
                        <a:buFont typeface="Arial" panose="020B0604020202020204" pitchFamily="34" charset="0"/>
                        <a:buChar char="•"/>
                      </a:pPr>
                      <a:r>
                        <a:rPr lang="en-GB" sz="1400" kern="1200" dirty="0">
                          <a:solidFill>
                            <a:schemeClr val="dk1"/>
                          </a:solidFill>
                          <a:effectLst/>
                          <a:latin typeface="Open Sans"/>
                          <a:ea typeface="Open Sans"/>
                          <a:cs typeface="Open Sans"/>
                        </a:rPr>
                        <a:t>One small bowl of nuts (e.g., as a snack) per person</a:t>
                      </a:r>
                      <a:endParaRPr lang="fr-FR" sz="1400" kern="1200" dirty="0">
                        <a:solidFill>
                          <a:schemeClr val="dk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400" kern="1200" dirty="0">
                          <a:solidFill>
                            <a:schemeClr val="dk1"/>
                          </a:solidFill>
                          <a:effectLst/>
                          <a:latin typeface="Open Sans"/>
                          <a:ea typeface="Open Sans"/>
                          <a:cs typeface="Open Sans"/>
                        </a:rPr>
                        <a:t>1 tablespoon of peanut butter per person</a:t>
                      </a:r>
                      <a:endParaRPr lang="fr-FR" sz="1400" kern="1200" dirty="0">
                        <a:solidFill>
                          <a:schemeClr val="dk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400" kern="1200" dirty="0">
                          <a:solidFill>
                            <a:schemeClr val="dk1"/>
                          </a:solidFill>
                          <a:effectLst/>
                          <a:latin typeface="Open Sans"/>
                          <a:ea typeface="Open Sans"/>
                          <a:cs typeface="Open Sans"/>
                        </a:rPr>
                        <a:t>1 tablespoon of hummus per person</a:t>
                      </a:r>
                    </a:p>
                    <a:p>
                      <a:pPr marL="171450" lvl="0" indent="-171450" algn="l">
                        <a:lnSpc>
                          <a:spcPct val="107000"/>
                        </a:lnSpc>
                        <a:buFont typeface="Arial" panose="020B0604020202020204" pitchFamily="34" charset="0"/>
                        <a:buChar char="•"/>
                      </a:pPr>
                      <a:r>
                        <a:rPr lang="en-GB" sz="1400" kern="1200" dirty="0">
                          <a:solidFill>
                            <a:schemeClr val="dk1"/>
                          </a:solidFill>
                          <a:effectLst/>
                          <a:latin typeface="Open Sans"/>
                          <a:ea typeface="Open Sans"/>
                          <a:cs typeface="Open Sans"/>
                        </a:rPr>
                        <a:t>1 tablespoon of seeds per person</a:t>
                      </a:r>
                    </a:p>
                  </a:txBody>
                  <a:tcPr marL="0" marR="0" marT="0" marB="0"/>
                </a:tc>
                <a:extLst>
                  <a:ext uri="{0D108BD9-81ED-4DB2-BD59-A6C34878D82A}">
                    <a16:rowId xmlns:a16="http://schemas.microsoft.com/office/drawing/2014/main" val="4065315698"/>
                  </a:ext>
                </a:extLst>
              </a:tr>
              <a:tr h="1077421">
                <a:tc>
                  <a:txBody>
                    <a:bodyPr/>
                    <a:lstStyle/>
                    <a:p>
                      <a:pPr algn="ctr" fontAlgn="base">
                        <a:lnSpc>
                          <a:spcPct val="107000"/>
                        </a:lnSpc>
                      </a:pPr>
                      <a:r>
                        <a:rPr lang="en-GB" sz="1400" dirty="0">
                          <a:effectLst/>
                          <a:latin typeface="Open Sans"/>
                          <a:ea typeface="Open Sans"/>
                          <a:cs typeface="Open Sans"/>
                        </a:rPr>
                        <a:t>3. </a:t>
                      </a:r>
                      <a:r>
                        <a:rPr lang="en-US" sz="1400" dirty="0">
                          <a:effectLst/>
                          <a:latin typeface="Open Sans"/>
                          <a:ea typeface="Open Sans"/>
                          <a:cs typeface="Open Sans"/>
                        </a:rPr>
                        <a:t>​</a:t>
                      </a:r>
                      <a:endParaRPr lang="en-GB" sz="1600" dirty="0">
                        <a:effectLst/>
                        <a:latin typeface="Open Sans"/>
                        <a:ea typeface="Open Sans"/>
                        <a:cs typeface="Open Sans"/>
                      </a:endParaRPr>
                    </a:p>
                  </a:txBody>
                  <a:tcPr marL="0" marR="0" marT="0" marB="0" anchor="ctr"/>
                </a:tc>
                <a:tc>
                  <a:txBody>
                    <a:bodyPr/>
                    <a:lstStyle/>
                    <a:p>
                      <a:pPr fontAlgn="base">
                        <a:lnSpc>
                          <a:spcPct val="107000"/>
                        </a:lnSpc>
                      </a:pPr>
                      <a:r>
                        <a:rPr lang="en-GB" sz="1400" dirty="0">
                          <a:effectLst/>
                          <a:latin typeface="Open Sans"/>
                          <a:ea typeface="Open Sans"/>
                          <a:cs typeface="Open Sans"/>
                        </a:rPr>
                        <a:t>Milk and other dairy products</a:t>
                      </a:r>
                      <a:endParaRPr lang="en-GB" sz="1600" dirty="0">
                        <a:effectLst/>
                        <a:latin typeface="Open Sans"/>
                        <a:ea typeface="Open Sans"/>
                        <a:cs typeface="Open Sans"/>
                      </a:endParaRPr>
                    </a:p>
                  </a:txBody>
                  <a:tcPr marL="0" marR="0" marT="0" marB="0" anchor="ctr"/>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A splash of milk/spoon or powdered milk added to tea or coffee​</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Grated cheese sprinkled over a meal</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A spoonful of yogurt, used to flavour a dish</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Very liquid or watered-down yogurt</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tc>
                  <a:txBody>
                    <a:bodyPr/>
                    <a:lstStyle/>
                    <a:p>
                      <a:pPr marL="171450" lvl="0" indent="-171450" algn="l" defTabSz="914400" rtl="0" eaLnBrk="1" fontAlgn="base" latinLnBrk="0" hangingPunct="1">
                        <a:lnSpc>
                          <a:spcPct val="107000"/>
                        </a:lnSpc>
                        <a:buFont typeface="Arial" panose="020B0604020202020204" pitchFamily="34" charset="0"/>
                        <a:buChar char="•"/>
                      </a:pPr>
                      <a:r>
                        <a:rPr lang="en-GB" sz="1400" kern="1200" dirty="0">
                          <a:solidFill>
                            <a:schemeClr val="dk1"/>
                          </a:solidFill>
                          <a:effectLst/>
                          <a:latin typeface="Open Sans"/>
                          <a:ea typeface="Open Sans"/>
                          <a:cs typeface="Open Sans"/>
                        </a:rPr>
                        <a:t>1/2 cup of milk per person (fresh or powdered)</a:t>
                      </a:r>
                      <a:endParaRPr lang="fr-FR" sz="1400" kern="1200" dirty="0">
                        <a:solidFill>
                          <a:schemeClr val="dk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400" kern="1200" dirty="0">
                          <a:solidFill>
                            <a:schemeClr val="dk1"/>
                          </a:solidFill>
                          <a:effectLst/>
                          <a:latin typeface="Open Sans"/>
                          <a:ea typeface="Open Sans"/>
                          <a:cs typeface="Open Sans"/>
                        </a:rPr>
                        <a:t>A small piece of cheese (like a box of matches) per person​</a:t>
                      </a:r>
                      <a:endParaRPr lang="fr-FR" sz="1400" kern="1200" dirty="0">
                        <a:solidFill>
                          <a:schemeClr val="dk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400" kern="1200" dirty="0">
                          <a:solidFill>
                            <a:schemeClr val="dk1"/>
                          </a:solidFill>
                          <a:effectLst/>
                          <a:latin typeface="Open Sans"/>
                          <a:ea typeface="Open Sans"/>
                          <a:cs typeface="Open Sans"/>
                        </a:rPr>
                        <a:t>1 tablespoon of soft cheese per person</a:t>
                      </a:r>
                      <a:endParaRPr lang="fr-FR" sz="1400" kern="1200" dirty="0">
                        <a:solidFill>
                          <a:schemeClr val="dk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400" kern="1200" dirty="0">
                          <a:solidFill>
                            <a:schemeClr val="dk1"/>
                          </a:solidFill>
                          <a:effectLst/>
                          <a:latin typeface="Open Sans"/>
                          <a:ea typeface="Open Sans"/>
                          <a:cs typeface="Open Sans"/>
                        </a:rPr>
                        <a:t>One small cup of yogurt per person</a:t>
                      </a:r>
                      <a:endParaRPr lang="fr-FR" sz="1400" kern="1200" dirty="0">
                        <a:solidFill>
                          <a:schemeClr val="dk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endParaRPr lang="fr-FR" sz="1400" kern="1200" dirty="0">
                        <a:solidFill>
                          <a:schemeClr val="dk1"/>
                        </a:solidFill>
                        <a:effectLst/>
                        <a:latin typeface="Open Sans"/>
                        <a:ea typeface="Open Sans"/>
                        <a:cs typeface="Open Sans"/>
                      </a:endParaRPr>
                    </a:p>
                  </a:txBody>
                  <a:tcPr marL="0" marR="0" marT="0" marB="0"/>
                </a:tc>
                <a:extLst>
                  <a:ext uri="{0D108BD9-81ED-4DB2-BD59-A6C34878D82A}">
                    <a16:rowId xmlns:a16="http://schemas.microsoft.com/office/drawing/2014/main" val="2916683646"/>
                  </a:ext>
                </a:extLst>
              </a:tr>
              <a:tr h="2165436">
                <a:tc>
                  <a:txBody>
                    <a:bodyPr/>
                    <a:lstStyle/>
                    <a:p>
                      <a:pPr algn="ctr" fontAlgn="base">
                        <a:lnSpc>
                          <a:spcPct val="107000"/>
                        </a:lnSpc>
                      </a:pPr>
                      <a:r>
                        <a:rPr lang="en-GB" sz="1400" dirty="0">
                          <a:effectLst/>
                          <a:latin typeface="Open Sans"/>
                          <a:ea typeface="Open Sans"/>
                          <a:cs typeface="Open Sans"/>
                        </a:rPr>
                        <a:t>4. </a:t>
                      </a:r>
                      <a:r>
                        <a:rPr lang="en-US" sz="1400" dirty="0">
                          <a:effectLst/>
                          <a:latin typeface="Open Sans"/>
                          <a:ea typeface="Open Sans"/>
                          <a:cs typeface="Open Sans"/>
                        </a:rPr>
                        <a:t>​</a:t>
                      </a:r>
                      <a:endParaRPr lang="en-GB" sz="1600" dirty="0">
                        <a:effectLst/>
                        <a:latin typeface="Open Sans"/>
                        <a:ea typeface="Open Sans"/>
                        <a:cs typeface="Open Sans"/>
                      </a:endParaRPr>
                    </a:p>
                  </a:txBody>
                  <a:tcPr marL="0" marR="0" marT="0" marB="0" anchor="ctr"/>
                </a:tc>
                <a:tc>
                  <a:txBody>
                    <a:bodyPr/>
                    <a:lstStyle/>
                    <a:p>
                      <a:pPr fontAlgn="base">
                        <a:lnSpc>
                          <a:spcPct val="107000"/>
                        </a:lnSpc>
                      </a:pPr>
                      <a:r>
                        <a:rPr lang="en-GB" sz="1400" dirty="0">
                          <a:effectLst/>
                          <a:latin typeface="Open Sans"/>
                          <a:ea typeface="Open Sans"/>
                          <a:cs typeface="Open Sans"/>
                        </a:rPr>
                        <a:t>Meat, fish and eggs</a:t>
                      </a:r>
                      <a:endParaRPr lang="en-GB" sz="1600" dirty="0">
                        <a:effectLst/>
                        <a:latin typeface="Open Sans"/>
                        <a:ea typeface="Open Sans"/>
                        <a:cs typeface="Open Sans"/>
                      </a:endParaRPr>
                    </a:p>
                  </a:txBody>
                  <a:tcPr marL="0" marR="0" marT="0" marB="0" anchor="ctr"/>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Less than 1/2 egg per person, e.g. one egg on top of a shared dish </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Eggs used in baking</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One small piece of meat (like a box of matches) for more than one person​</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Fish powder spread over meals​</a:t>
                      </a: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Fish sauce/paste used in a dish</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A piece of meat or fish to add flavour to a soup​ or dish</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Bone broth </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Dried fish</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1/2 egg (duck or chicken) per person</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2 quail eggs per person</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Half- or whole-sized fish per person</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Handful of small fish (e.g., sardines, shrimp)</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1 small piece of organ meat (size of matchbox) per person</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1 small piece of meat (size of matchbox) per person</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Half a can of tuna per person</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A handful of insects (e.g., termites, crickets, or caterpillars) per person</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extLst>
                  <a:ext uri="{0D108BD9-81ED-4DB2-BD59-A6C34878D82A}">
                    <a16:rowId xmlns:a16="http://schemas.microsoft.com/office/drawing/2014/main" val="1233105139"/>
                  </a:ext>
                </a:extLst>
              </a:tr>
            </a:tbl>
          </a:graphicData>
        </a:graphic>
      </p:graphicFrame>
    </p:spTree>
    <p:extLst>
      <p:ext uri="{BB962C8B-B14F-4D97-AF65-F5344CB8AC3E}">
        <p14:creationId xmlns:p14="http://schemas.microsoft.com/office/powerpoint/2010/main" val="9343114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3C128CB-D3B9-E278-611F-04E9BB9A9800}"/>
              </a:ext>
            </a:extLst>
          </p:cNvPr>
          <p:cNvGraphicFramePr>
            <a:graphicFrameLocks noGrp="1"/>
          </p:cNvGraphicFramePr>
          <p:nvPr>
            <p:extLst>
              <p:ext uri="{D42A27DB-BD31-4B8C-83A1-F6EECF244321}">
                <p14:modId xmlns:p14="http://schemas.microsoft.com/office/powerpoint/2010/main" val="3370815769"/>
              </p:ext>
            </p:extLst>
          </p:nvPr>
        </p:nvGraphicFramePr>
        <p:xfrm>
          <a:off x="0" y="653072"/>
          <a:ext cx="12191996" cy="6204928"/>
        </p:xfrm>
        <a:graphic>
          <a:graphicData uri="http://schemas.openxmlformats.org/drawingml/2006/table">
            <a:tbl>
              <a:tblPr firstRow="1" firstCol="1" bandRow="1">
                <a:tableStyleId>{5C22544A-7EE6-4342-B048-85BDC9FD1C3A}</a:tableStyleId>
              </a:tblPr>
              <a:tblGrid>
                <a:gridCol w="414836">
                  <a:extLst>
                    <a:ext uri="{9D8B030D-6E8A-4147-A177-3AD203B41FA5}">
                      <a16:colId xmlns:a16="http://schemas.microsoft.com/office/drawing/2014/main" val="2749304495"/>
                    </a:ext>
                  </a:extLst>
                </a:gridCol>
                <a:gridCol w="1056390">
                  <a:extLst>
                    <a:ext uri="{9D8B030D-6E8A-4147-A177-3AD203B41FA5}">
                      <a16:colId xmlns:a16="http://schemas.microsoft.com/office/drawing/2014/main" val="4230798633"/>
                    </a:ext>
                  </a:extLst>
                </a:gridCol>
                <a:gridCol w="5091829">
                  <a:extLst>
                    <a:ext uri="{9D8B030D-6E8A-4147-A177-3AD203B41FA5}">
                      <a16:colId xmlns:a16="http://schemas.microsoft.com/office/drawing/2014/main" val="2760318020"/>
                    </a:ext>
                  </a:extLst>
                </a:gridCol>
                <a:gridCol w="5628941">
                  <a:extLst>
                    <a:ext uri="{9D8B030D-6E8A-4147-A177-3AD203B41FA5}">
                      <a16:colId xmlns:a16="http://schemas.microsoft.com/office/drawing/2014/main" val="660903870"/>
                    </a:ext>
                  </a:extLst>
                </a:gridCol>
              </a:tblGrid>
              <a:tr h="314032">
                <a:tc>
                  <a:txBody>
                    <a:bodyPr/>
                    <a:lstStyle/>
                    <a:p>
                      <a:pPr marL="0" algn="l" defTabSz="914400" rtl="0" eaLnBrk="1" fontAlgn="base" latinLnBrk="0" hangingPunct="1">
                        <a:lnSpc>
                          <a:spcPct val="107000"/>
                        </a:lnSpc>
                      </a:pPr>
                      <a:r>
                        <a:rPr lang="en-GB" sz="1400" b="1" kern="1200" dirty="0">
                          <a:solidFill>
                            <a:schemeClr val="lt1"/>
                          </a:solidFill>
                          <a:effectLst/>
                          <a:latin typeface="Open Sans" panose="020B0606030504020204" pitchFamily="34" charset="0"/>
                          <a:ea typeface="Open Sans" panose="020B0606030504020204" pitchFamily="34" charset="0"/>
                          <a:cs typeface="Open Sans" panose="020B0606030504020204" pitchFamily="34" charset="0"/>
                        </a:rPr>
                        <a:t>No. </a:t>
                      </a:r>
                    </a:p>
                  </a:txBody>
                  <a:tcPr marL="0" marR="0" marT="0" marB="0" anchor="ctr"/>
                </a:tc>
                <a:tc>
                  <a:txBody>
                    <a:bodyPr/>
                    <a:lstStyle/>
                    <a:p>
                      <a:pPr marL="0" algn="l" defTabSz="914400" rtl="0" eaLnBrk="1" fontAlgn="base" latinLnBrk="0" hangingPunct="1">
                        <a:lnSpc>
                          <a:spcPct val="107000"/>
                        </a:lnSpc>
                      </a:pPr>
                      <a:r>
                        <a:rPr lang="en-GB" sz="1400" b="1" kern="1200" dirty="0">
                          <a:solidFill>
                            <a:schemeClr val="lt1"/>
                          </a:solidFill>
                          <a:effectLst/>
                          <a:latin typeface="Open Sans" panose="020B0606030504020204" pitchFamily="34" charset="0"/>
                          <a:ea typeface="Open Sans" panose="020B0606030504020204" pitchFamily="34" charset="0"/>
                          <a:cs typeface="Open Sans" panose="020B0606030504020204" pitchFamily="34" charset="0"/>
                        </a:rPr>
                        <a:t>Food group</a:t>
                      </a:r>
                    </a:p>
                  </a:txBody>
                  <a:tcPr marL="0" marR="0" marT="0" marB="0" anchor="ctr"/>
                </a:tc>
                <a:tc>
                  <a:txBody>
                    <a:bodyPr/>
                    <a:lstStyle/>
                    <a:p>
                      <a:pPr fontAlgn="base">
                        <a:lnSpc>
                          <a:spcPct val="107000"/>
                        </a:lnSpc>
                      </a:pPr>
                      <a:r>
                        <a:rPr lang="en-GB" sz="1400" b="1" kern="1200" dirty="0">
                          <a:solidFill>
                            <a:schemeClr val="lt1"/>
                          </a:solidFill>
                          <a:effectLst/>
                          <a:latin typeface="Open Sans" panose="020B0606030504020204" pitchFamily="34" charset="0"/>
                          <a:ea typeface="Open Sans" panose="020B0606030504020204" pitchFamily="34" charset="0"/>
                          <a:cs typeface="Open Sans" panose="020B0606030504020204" pitchFamily="34" charset="0"/>
                        </a:rPr>
                        <a:t>What doesn’t count = </a:t>
                      </a:r>
                      <a:r>
                        <a:rPr lang="en-GB" sz="1400" dirty="0">
                          <a:effectLst/>
                          <a:latin typeface="Open Sans" panose="020B0606030504020204" pitchFamily="34" charset="0"/>
                          <a:ea typeface="Open Sans" panose="020B0606030504020204" pitchFamily="34" charset="0"/>
                          <a:cs typeface="Open Sans" panose="020B0606030504020204" pitchFamily="34" charset="0"/>
                        </a:rPr>
                        <a:t>Register as condiments</a:t>
                      </a:r>
                      <a:r>
                        <a:rPr lang="en-GB" sz="1400" b="1" kern="1200" dirty="0">
                          <a:solidFill>
                            <a:schemeClr val="lt1"/>
                          </a:solidFill>
                          <a:effectLst/>
                          <a:latin typeface="Open Sans" panose="020B0606030504020204" pitchFamily="34" charset="0"/>
                          <a:ea typeface="Open Sans" panose="020B0606030504020204" pitchFamily="34" charset="0"/>
                          <a:cs typeface="Open Sans" panose="020B0606030504020204" pitchFamily="34" charset="0"/>
                        </a:rPr>
                        <a:t> </a:t>
                      </a:r>
                    </a:p>
                  </a:txBody>
                  <a:tcPr marL="0" marR="0" marT="0" marB="0" anchor="ctr"/>
                </a:tc>
                <a:tc>
                  <a:txBody>
                    <a:bodyPr/>
                    <a:lstStyle/>
                    <a:p>
                      <a:pPr fontAlgn="base">
                        <a:lnSpc>
                          <a:spcPct val="107000"/>
                        </a:lnSpc>
                      </a:pPr>
                      <a:r>
                        <a:rPr lang="en-GB" sz="1400" b="1" kern="1200" dirty="0">
                          <a:solidFill>
                            <a:schemeClr val="lt1"/>
                          </a:solidFill>
                          <a:effectLst/>
                          <a:latin typeface="Open Sans" panose="020B0606030504020204" pitchFamily="34" charset="0"/>
                          <a:ea typeface="Open Sans" panose="020B0606030504020204" pitchFamily="34" charset="0"/>
                          <a:cs typeface="Open Sans" panose="020B0606030504020204" pitchFamily="34" charset="0"/>
                        </a:rPr>
                        <a:t>What counts = </a:t>
                      </a:r>
                      <a:r>
                        <a:rPr lang="en-GB" sz="1400" dirty="0">
                          <a:effectLst/>
                          <a:latin typeface="Open Sans" panose="020B0606030504020204" pitchFamily="34" charset="0"/>
                          <a:ea typeface="Open Sans" panose="020B0606030504020204" pitchFamily="34" charset="0"/>
                          <a:cs typeface="Open Sans" panose="020B0606030504020204" pitchFamily="34" charset="0"/>
                        </a:rPr>
                        <a:t>Register as condiments</a:t>
                      </a:r>
                      <a:r>
                        <a:rPr lang="en-GB" sz="1400" b="1" kern="1200" dirty="0">
                          <a:solidFill>
                            <a:schemeClr val="lt1"/>
                          </a:solidFill>
                          <a:effectLst/>
                          <a:latin typeface="Open Sans" panose="020B0606030504020204" pitchFamily="34" charset="0"/>
                          <a:ea typeface="Open Sans" panose="020B0606030504020204" pitchFamily="34" charset="0"/>
                          <a:cs typeface="Open Sans" panose="020B0606030504020204" pitchFamily="34" charset="0"/>
                        </a:rPr>
                        <a:t> </a:t>
                      </a:r>
                    </a:p>
                  </a:txBody>
                  <a:tcPr marL="0" marR="0" marT="0" marB="0" anchor="ctr"/>
                </a:tc>
                <a:extLst>
                  <a:ext uri="{0D108BD9-81ED-4DB2-BD59-A6C34878D82A}">
                    <a16:rowId xmlns:a16="http://schemas.microsoft.com/office/drawing/2014/main" val="3595671825"/>
                  </a:ext>
                </a:extLst>
              </a:tr>
              <a:tr h="1748496">
                <a:tc>
                  <a:txBody>
                    <a:bodyPr/>
                    <a:lstStyle/>
                    <a:p>
                      <a:pPr marL="0" algn="ctr" defTabSz="914400" rtl="0" eaLnBrk="1" fontAlgn="base" latinLnBrk="0" hangingPunct="1">
                        <a:lnSpc>
                          <a:spcPct val="107000"/>
                        </a:lnSpc>
                      </a:pPr>
                      <a:r>
                        <a:rPr lang="en-GB"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rPr>
                        <a:t>5. </a:t>
                      </a:r>
                      <a:r>
                        <a:rPr lang="en-US"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rPr>
                        <a:t>​</a:t>
                      </a:r>
                      <a:endParaRPr lang="en-GB"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marL="0" algn="l" defTabSz="914400" rtl="0" eaLnBrk="1" fontAlgn="base" latinLnBrk="0" hangingPunct="1">
                        <a:lnSpc>
                          <a:spcPct val="107000"/>
                        </a:lnSpc>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Vegetables and leaves</a:t>
                      </a:r>
                    </a:p>
                  </a:txBody>
                  <a:tcPr marL="0" marR="0" marT="0" marB="0" anchor="ctr"/>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Garlic cloves used to flavour a dish</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One or two tomatoes, used to flavour a dish</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Two onions or less, used to flavour a dish</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Tomato paste, tomato sauce or ketchup used to flavour a dish</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Any amount of cucumber, cauliflower and/or carrot consumed only as pickle ​ </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Leaves: a few leaves for all</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tc>
                  <a:txBody>
                    <a:bodyPr/>
                    <a:lstStyle/>
                    <a:p>
                      <a:pPr marL="171450" lvl="0" indent="-171450" algn="l" defTabSz="914400" rtl="0" eaLnBrk="1" fontAlgn="base" latinLnBrk="0" hangingPunct="1">
                        <a:lnSpc>
                          <a:spcPct val="107000"/>
                        </a:lnSpc>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Half of a vegetable per person (e.g., cucumber, bell pepper) </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lvl="0" indent="-171450" algn="l" defTabSz="914400" rtl="0" eaLnBrk="1" fontAlgn="base" latinLnBrk="0" hangingPunct="1">
                        <a:lnSpc>
                          <a:spcPct val="107000"/>
                        </a:lnSpc>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 dish made primarily from tomatoes (or any other vegetable)</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lvl="0" indent="-171450" algn="l" defTabSz="914400" rtl="0" eaLnBrk="1" fontAlgn="base" latinLnBrk="0" hangingPunct="1">
                        <a:lnSpc>
                          <a:spcPct val="107000"/>
                        </a:lnSpc>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 medium onion per person</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lvl="0" indent="-171450" algn="l" defTabSz="914400" rtl="0" eaLnBrk="1" fontAlgn="base" latinLnBrk="0" hangingPunct="1">
                        <a:lnSpc>
                          <a:spcPct val="107000"/>
                        </a:lnSpc>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Leaves: handful serving per person</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extLst>
                  <a:ext uri="{0D108BD9-81ED-4DB2-BD59-A6C34878D82A}">
                    <a16:rowId xmlns:a16="http://schemas.microsoft.com/office/drawing/2014/main" val="166189897"/>
                  </a:ext>
                </a:extLst>
              </a:tr>
              <a:tr h="1968396">
                <a:tc>
                  <a:txBody>
                    <a:bodyPr/>
                    <a:lstStyle/>
                    <a:p>
                      <a:pPr marL="0" algn="ctr" defTabSz="914400" rtl="0" eaLnBrk="1" fontAlgn="base" latinLnBrk="0" hangingPunct="1">
                        <a:lnSpc>
                          <a:spcPct val="107000"/>
                        </a:lnSpc>
                      </a:pPr>
                      <a:r>
                        <a:rPr lang="en-GB"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rPr>
                        <a:t>6. </a:t>
                      </a:r>
                      <a:r>
                        <a:rPr lang="en-US"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rPr>
                        <a:t>​</a:t>
                      </a:r>
                      <a:endParaRPr lang="en-GB"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marL="0" algn="l" defTabSz="914400" rtl="0" eaLnBrk="1" fontAlgn="base" latinLnBrk="0" hangingPunct="1">
                        <a:lnSpc>
                          <a:spcPct val="107000"/>
                        </a:lnSpc>
                      </a:pPr>
                      <a:r>
                        <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Fruits</a:t>
                      </a:r>
                    </a:p>
                  </a:txBody>
                  <a:tcPr marL="0" marR="0" marT="0" marB="0" anchor="ctr"/>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Fruits used to flavour refreshments (e.g., a lemon slice added to a drink)</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One small piece of fruit, split between 2 or more people ​​ - with the exception of larger fruits, where half would suffice</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Less than 3 fresh dates per person ​</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Coconut water</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marR="83185" indent="0" algn="l" defTabSz="914400" rtl="0" eaLnBrk="1" fontAlgn="base" latinLnBrk="0" hangingPunct="1">
                        <a:lnSpc>
                          <a:spcPct val="107000"/>
                        </a:lnSpc>
                        <a:spcAft>
                          <a:spcPts val="0"/>
                        </a:spcAft>
                        <a:buFont typeface="Arial" panose="020B0604020202020204" pitchFamily="34" charset="0"/>
                        <a:buNone/>
                      </a:pP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One full piece of smaller fruit per person (e.g., mandarin, sugar banana, passionfruit) </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½ a piece of bigger fruits (e.g.,  apple, pear, orange, banana) per person</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 slice of pineapple </a:t>
                      </a:r>
                      <a:r>
                        <a:rPr lang="en-US"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per person</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3 fresh dates per person</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 handful of berries per person (fresh or frozen)</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Half a cup of dried fruit per person</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¼ avocado per person</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extLst>
                  <a:ext uri="{0D108BD9-81ED-4DB2-BD59-A6C34878D82A}">
                    <a16:rowId xmlns:a16="http://schemas.microsoft.com/office/drawing/2014/main" val="4065315698"/>
                  </a:ext>
                </a:extLst>
              </a:tr>
              <a:tr h="868896">
                <a:tc>
                  <a:txBody>
                    <a:bodyPr/>
                    <a:lstStyle/>
                    <a:p>
                      <a:pPr marL="0" algn="ctr" defTabSz="914400" rtl="0" eaLnBrk="1" fontAlgn="base" latinLnBrk="0" hangingPunct="1">
                        <a:lnSpc>
                          <a:spcPct val="107000"/>
                        </a:lnSpc>
                      </a:pPr>
                      <a:r>
                        <a:rPr lang="en-GB"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rPr>
                        <a:t>7. </a:t>
                      </a:r>
                      <a:r>
                        <a:rPr lang="en-US"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rPr>
                        <a:t>​</a:t>
                      </a:r>
                      <a:endParaRPr lang="en-GB"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marL="0" algn="l" defTabSz="914400" rtl="0" eaLnBrk="1" fontAlgn="base" latinLnBrk="0" hangingPunct="1">
                        <a:lnSpc>
                          <a:spcPct val="107000"/>
                        </a:lnSpc>
                      </a:pPr>
                      <a:r>
                        <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Oil, fat, butter</a:t>
                      </a:r>
                    </a:p>
                  </a:txBody>
                  <a:tcPr marL="0" marR="0" marT="0" marB="0" anchor="ctr"/>
                </a:tc>
                <a:tc>
                  <a:txBody>
                    <a:bodyPr/>
                    <a:lstStyle/>
                    <a:p>
                      <a:pPr marL="171450" lvl="0" indent="-171450" algn="l" defTabSz="914400" rtl="0" eaLnBrk="1" fontAlgn="base" latinLnBrk="0" hangingPunct="1">
                        <a:lnSpc>
                          <a:spcPct val="107000"/>
                        </a:lnSpc>
                        <a:buFont typeface="Arial" panose="020B0604020202020204" pitchFamily="34" charset="0"/>
                        <a:buChar char="•"/>
                      </a:pPr>
                      <a:endPar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tc>
                  <a:txBody>
                    <a:bodyPr/>
                    <a:lstStyle/>
                    <a:p>
                      <a:pPr marL="171450" lvl="0" indent="-171450" algn="l" defTabSz="914400" rtl="0" eaLnBrk="1" fontAlgn="base" latinLnBrk="0" hangingPunct="1">
                        <a:lnSpc>
                          <a:spcPct val="107000"/>
                        </a:lnSpc>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Any amount of oil should be counted (including a dash of oil in a shared dish)</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lvl="0" indent="-171450" algn="l" defTabSz="914400" rtl="0" eaLnBrk="1" fontAlgn="base" latinLnBrk="0" hangingPunct="1">
                        <a:lnSpc>
                          <a:spcPct val="107000"/>
                        </a:lnSpc>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 tablespoon of butter per person</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lvl="0" indent="-171450" algn="l" defTabSz="914400" rtl="0" eaLnBrk="1" fontAlgn="base" latinLnBrk="0" hangingPunct="1">
                        <a:lnSpc>
                          <a:spcPct val="107000"/>
                        </a:lnSpc>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 handful of potato chips per person</a:t>
                      </a:r>
                      <a:r>
                        <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extLst>
                  <a:ext uri="{0D108BD9-81ED-4DB2-BD59-A6C34878D82A}">
                    <a16:rowId xmlns:a16="http://schemas.microsoft.com/office/drawing/2014/main" val="2916683646"/>
                  </a:ext>
                </a:extLst>
              </a:tr>
              <a:tr h="1088796">
                <a:tc>
                  <a:txBody>
                    <a:bodyPr/>
                    <a:lstStyle/>
                    <a:p>
                      <a:pPr marL="0" algn="ctr" defTabSz="914400" rtl="0" eaLnBrk="1" fontAlgn="base" latinLnBrk="0" hangingPunct="1">
                        <a:lnSpc>
                          <a:spcPct val="107000"/>
                        </a:lnSpc>
                      </a:pPr>
                      <a:r>
                        <a:rPr lang="en-GB"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rPr>
                        <a:t>8. </a:t>
                      </a:r>
                      <a:r>
                        <a:rPr lang="en-US"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rPr>
                        <a:t>​</a:t>
                      </a:r>
                      <a:endParaRPr lang="en-GB"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marL="0" algn="l" defTabSz="914400" rtl="0" eaLnBrk="1" fontAlgn="base" latinLnBrk="0" hangingPunct="1">
                        <a:lnSpc>
                          <a:spcPct val="107000"/>
                        </a:lnSpc>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Sugar or sweets</a:t>
                      </a:r>
                    </a:p>
                  </a:txBody>
                  <a:tcPr marL="0" marR="0" marT="0" marB="0" anchor="ctr"/>
                </a:tc>
                <a:tc>
                  <a:txBody>
                    <a:bodyPr/>
                    <a:lstStyle/>
                    <a:p>
                      <a:pPr marL="285750" lvl="0" indent="-285750" algn="l" defTabSz="914400" rtl="0" eaLnBrk="1" fontAlgn="base" latinLnBrk="0" hangingPunct="1">
                        <a:lnSpc>
                          <a:spcPct val="107000"/>
                        </a:lnSpc>
                        <a:buFont typeface="Arial" panose="020B0604020202020204" pitchFamily="34" charset="0"/>
                        <a:buChar char="•"/>
                      </a:pPr>
                      <a:endPar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tc>
                  <a:txBody>
                    <a:bodyPr/>
                    <a:lstStyle/>
                    <a:p>
                      <a:pPr marL="171450" lvl="0" indent="-171450" algn="l" defTabSz="914400" rtl="0" eaLnBrk="1" fontAlgn="base" latinLnBrk="0" hangingPunct="1">
                        <a:lnSpc>
                          <a:spcPct val="107000"/>
                        </a:lnSpc>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Any amount of candy, cookies/biscuits or chocolate (even one small piece)</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lvl="0" indent="-171450" algn="l" defTabSz="914400" rtl="0" eaLnBrk="1" fontAlgn="base" latinLnBrk="0" hangingPunct="1">
                        <a:lnSpc>
                          <a:spcPct val="107000"/>
                        </a:lnSpc>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Any amount of dried dates</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lvl="0" indent="-171450" algn="l" defTabSz="914400" rtl="0" eaLnBrk="1" fontAlgn="base" latinLnBrk="0" hangingPunct="1">
                        <a:lnSpc>
                          <a:spcPct val="107000"/>
                        </a:lnSpc>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 cup/box of fruit juice per person</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lvl="0" indent="-171450" algn="l" defTabSz="914400" rtl="0" eaLnBrk="1" fontAlgn="base" latinLnBrk="0" hangingPunct="1">
                        <a:lnSpc>
                          <a:spcPct val="107000"/>
                        </a:lnSpc>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Sugary tea (with one tablespoon or more) per person</a:t>
                      </a:r>
                    </a:p>
                  </a:txBody>
                  <a:tcPr marL="0" marR="0" marT="0" marB="0"/>
                </a:tc>
                <a:extLst>
                  <a:ext uri="{0D108BD9-81ED-4DB2-BD59-A6C34878D82A}">
                    <a16:rowId xmlns:a16="http://schemas.microsoft.com/office/drawing/2014/main" val="1233105139"/>
                  </a:ext>
                </a:extLst>
              </a:tr>
            </a:tbl>
          </a:graphicData>
        </a:graphic>
      </p:graphicFrame>
      <p:sp>
        <p:nvSpPr>
          <p:cNvPr id="3" name="Title 1">
            <a:extLst>
              <a:ext uri="{FF2B5EF4-FFF2-40B4-BE49-F238E27FC236}">
                <a16:creationId xmlns:a16="http://schemas.microsoft.com/office/drawing/2014/main" id="{AB56D89F-2A69-5087-9CFC-8544C1F8EA1E}"/>
              </a:ext>
            </a:extLst>
          </p:cNvPr>
          <p:cNvSpPr>
            <a:spLocks noGrp="1"/>
          </p:cNvSpPr>
          <p:nvPr>
            <p:ph type="title"/>
          </p:nvPr>
        </p:nvSpPr>
        <p:spPr>
          <a:xfrm>
            <a:off x="620488" y="-186310"/>
            <a:ext cx="10542124" cy="1152000"/>
          </a:xfrm>
        </p:spPr>
        <p:txBody>
          <a:bodyPr/>
          <a:lstStyle/>
          <a:p>
            <a:r>
              <a:rPr lang="en-GB" sz="3600" b="0" kern="1400" spc="230" dirty="0">
                <a:solidFill>
                  <a:schemeClr val="tx1"/>
                </a:solidFill>
                <a:latin typeface="HALDEN SOLID" pitchFamily="2" charset="0"/>
              </a:rPr>
              <a:t>Small quantities - cut-offs for condiments</a:t>
            </a:r>
            <a:endParaRPr lang="en-US" sz="3600" b="0" kern="1400" spc="230" dirty="0">
              <a:solidFill>
                <a:schemeClr val="tx1"/>
              </a:solidFill>
              <a:latin typeface="HALDEN SOLID" pitchFamily="2" charset="0"/>
            </a:endParaRPr>
          </a:p>
        </p:txBody>
      </p:sp>
    </p:spTree>
    <p:extLst>
      <p:ext uri="{BB962C8B-B14F-4D97-AF65-F5344CB8AC3E}">
        <p14:creationId xmlns:p14="http://schemas.microsoft.com/office/powerpoint/2010/main" val="17903327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703200" y="2369285"/>
            <a:ext cx="8785600" cy="3612415"/>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ctr">
              <a:lnSpc>
                <a:spcPts val="3920"/>
              </a:lnSpc>
            </a:pPr>
            <a:endParaRPr lang="it-IT" sz="3400" b="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ctr">
              <a:lnSpc>
                <a:spcPts val="3920"/>
              </a:lnSpc>
            </a:pPr>
            <a:r>
              <a:rPr lang="en-GB" sz="4600" b="0" dirty="0">
                <a:solidFill>
                  <a:srgbClr val="FFFFFE"/>
                </a:solidFill>
                <a:latin typeface="HALDEN SOLID"/>
                <a:ea typeface="Open Sans Extrabold"/>
                <a:cs typeface="Open Sans Extrabold"/>
              </a:rPr>
              <a:t>question: </a:t>
            </a:r>
          </a:p>
          <a:p>
            <a:pPr algn="ctr">
              <a:lnSpc>
                <a:spcPts val="3920"/>
              </a:lnSpc>
            </a:pPr>
            <a:r>
              <a:rPr lang="en-GB" b="0" dirty="0">
                <a:solidFill>
                  <a:srgbClr val="FFFFFE"/>
                </a:solidFill>
                <a:latin typeface="HALDEN SOLID"/>
                <a:ea typeface="Open Sans Extrabold"/>
                <a:cs typeface="Open Sans Extrabold"/>
              </a:rPr>
              <a:t>What are “</a:t>
            </a:r>
            <a:r>
              <a:rPr lang="en-GB" b="0" dirty="0" err="1">
                <a:solidFill>
                  <a:srgbClr val="FFFFFE"/>
                </a:solidFill>
                <a:latin typeface="HALDEN SOLID"/>
                <a:ea typeface="Open Sans Extrabold"/>
                <a:cs typeface="Open Sans Extrabold"/>
              </a:rPr>
              <a:t>NoRMAL</a:t>
            </a:r>
            <a:r>
              <a:rPr lang="en-GB" b="0" dirty="0">
                <a:solidFill>
                  <a:srgbClr val="FFFFFE"/>
                </a:solidFill>
                <a:latin typeface="HALDEN SOLID"/>
                <a:ea typeface="Open Sans Extrabold"/>
                <a:cs typeface="Open Sans Extrabold"/>
              </a:rPr>
              <a:t>” consumption habits in this context? </a:t>
            </a:r>
          </a:p>
          <a:p>
            <a:pPr algn="ctr">
              <a:lnSpc>
                <a:spcPts val="3920"/>
              </a:lnSpc>
            </a:pPr>
            <a:r>
              <a:rPr lang="en-GB" b="0" dirty="0">
                <a:solidFill>
                  <a:srgbClr val="FFFFFE"/>
                </a:solidFill>
                <a:latin typeface="HALDEN SOLID"/>
                <a:ea typeface="Open Sans Extrabold"/>
                <a:cs typeface="Open Sans Extrabold"/>
              </a:rPr>
              <a:t>What do households normally eat and how often?</a:t>
            </a:r>
          </a:p>
          <a:p>
            <a:pPr algn="ctr">
              <a:lnSpc>
                <a:spcPts val="3920"/>
              </a:lnSpc>
            </a:pPr>
            <a:r>
              <a:rPr lang="en-GB" b="0" dirty="0">
                <a:solidFill>
                  <a:srgbClr val="FFFFFE"/>
                </a:solidFill>
                <a:latin typeface="HALDEN SOLID"/>
                <a:ea typeface="Open Sans Extrabold"/>
                <a:cs typeface="Open Sans Extrabold"/>
              </a:rPr>
              <a:t>Does it differ by area? </a:t>
            </a:r>
          </a:p>
          <a:p>
            <a:pPr algn="ctr">
              <a:lnSpc>
                <a:spcPts val="3920"/>
              </a:lnSpc>
            </a:pPr>
            <a:r>
              <a:rPr lang="en-GB" b="0" dirty="0">
                <a:solidFill>
                  <a:srgbClr val="FFFFFE"/>
                </a:solidFill>
                <a:latin typeface="HALDEN SOLID"/>
                <a:ea typeface="Open Sans Extrabold"/>
                <a:cs typeface="Open Sans Extrabold"/>
              </a:rPr>
              <a:t>by population group?</a:t>
            </a:r>
            <a:endParaRPr lang="en-GB" b="0" dirty="0">
              <a:solidFill>
                <a:srgbClr val="FFFFFE"/>
              </a:solidFill>
              <a:latin typeface="HALDEN SOLID" pitchFamily="2" charset="0"/>
              <a:ea typeface="Open Sans" panose="020B0606030504020204" pitchFamily="34" charset="0"/>
              <a:cs typeface="Open Sans" panose="020B0606030504020204" pitchFamily="34" charset="0"/>
            </a:endParaRPr>
          </a:p>
          <a:p>
            <a:pPr>
              <a:lnSpc>
                <a:spcPts val="3920"/>
              </a:lnSpc>
            </a:pPr>
            <a:endParaRPr lang="en-GB" sz="2900" b="0"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Badge Question Mark with solid fill">
            <a:extLst>
              <a:ext uri="{FF2B5EF4-FFF2-40B4-BE49-F238E27FC236}">
                <a16:creationId xmlns:a16="http://schemas.microsoft.com/office/drawing/2014/main" id="{933F6D21-FBFA-43EF-A0C0-3463B1B1148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705901" y="1979186"/>
            <a:ext cx="780198" cy="780198"/>
          </a:xfrm>
          <a:prstGeom prst="rect">
            <a:avLst/>
          </a:prstGeom>
        </p:spPr>
      </p:pic>
    </p:spTree>
    <p:extLst>
      <p:ext uri="{BB962C8B-B14F-4D97-AF65-F5344CB8AC3E}">
        <p14:creationId xmlns:p14="http://schemas.microsoft.com/office/powerpoint/2010/main" val="18885898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PROBING examples </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srcRect t="19369" b="19369"/>
          <a:stretch/>
        </p:blipFill>
        <p:spPr bwMode="auto">
          <a:xfrm>
            <a:off x="6710698" y="1648319"/>
            <a:ext cx="5165992" cy="341795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646546" y="1450109"/>
            <a:ext cx="6358104" cy="5407891"/>
          </a:xfrm>
          <a:prstGeom prst="rect">
            <a:avLst/>
          </a:prstGeom>
          <a:solidFill>
            <a:srgbClr val="FFFFFE"/>
          </a:solidFill>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pc="60" dirty="0">
                <a:latin typeface="Open Sans"/>
                <a:ea typeface="Open Sans"/>
                <a:cs typeface="Open Sans"/>
              </a:rPr>
              <a:t>Probing should be used during interviews to better understand and confirm when unusual household food consumption information is reported. </a:t>
            </a:r>
          </a:p>
          <a:p>
            <a:pPr marL="0" indent="0">
              <a:buNone/>
            </a:pPr>
            <a:r>
              <a:rPr lang="en-GB" spc="60" dirty="0">
                <a:latin typeface="Open Sans"/>
                <a:ea typeface="Open Sans"/>
                <a:cs typeface="Open Sans"/>
              </a:rPr>
              <a:t>In case the household responds with a low (or high) consumption for the context, enumerators should probe to confirm. </a:t>
            </a:r>
          </a:p>
          <a:p>
            <a:pPr marL="0" indent="0">
              <a:buNone/>
            </a:pPr>
            <a:r>
              <a:rPr lang="en-GB" spc="60" dirty="0">
                <a:latin typeface="Open Sans"/>
                <a:ea typeface="Open Sans"/>
                <a:cs typeface="Open Sans"/>
              </a:rPr>
              <a:t>E.g., in contexts where cereals (rice, bread, etc.) are usually consumed daily, use probing:</a:t>
            </a:r>
            <a:endParaRPr lang="fr-FR" spc="60" dirty="0">
              <a:latin typeface="Open Sans"/>
              <a:ea typeface="Open Sans"/>
              <a:cs typeface="Open Sans"/>
            </a:endParaRPr>
          </a:p>
          <a:p>
            <a:pPr marL="0" indent="0">
              <a:buNone/>
            </a:pPr>
            <a:endParaRPr lang="en-US" spc="60" dirty="0">
              <a:latin typeface="Open Sans"/>
              <a:ea typeface="Open Sans"/>
              <a:cs typeface="Open Sans"/>
            </a:endParaRPr>
          </a:p>
          <a:p>
            <a:pPr marL="0" indent="0" algn="ctr">
              <a:buNone/>
            </a:pPr>
            <a:r>
              <a:rPr lang="en-US" b="1" spc="60" dirty="0">
                <a:solidFill>
                  <a:schemeClr val="accent2"/>
                </a:solidFill>
                <a:latin typeface="Open Sans"/>
                <a:ea typeface="Open Sans"/>
                <a:cs typeface="Open Sans"/>
              </a:rPr>
              <a:t>"Why was the consumption of staples less than 4 days?" </a:t>
            </a:r>
          </a:p>
          <a:p>
            <a:pPr marL="0" indent="0" algn="ctr">
              <a:buNone/>
            </a:pPr>
            <a:endParaRPr lang="en-US" b="1" spc="60" dirty="0">
              <a:solidFill>
                <a:schemeClr val="accent2"/>
              </a:solidFill>
              <a:latin typeface="Open Sans"/>
              <a:ea typeface="Open Sans"/>
              <a:cs typeface="Open Sans"/>
            </a:endParaRPr>
          </a:p>
          <a:p>
            <a:pPr marL="0" indent="0" algn="ctr">
              <a:buNone/>
            </a:pPr>
            <a:r>
              <a:rPr lang="en-US" b="1" spc="60" dirty="0">
                <a:solidFill>
                  <a:schemeClr val="accent2"/>
                </a:solidFill>
                <a:latin typeface="Open Sans"/>
                <a:ea typeface="Open Sans"/>
                <a:cs typeface="Open Sans"/>
              </a:rPr>
              <a:t>“What did the household eat instead on the other 3 days?” </a:t>
            </a:r>
            <a:endParaRPr lang="en-US" b="1" spc="60" dirty="0">
              <a:solidFill>
                <a:srgbClr val="ADAEAF"/>
              </a:solidFill>
              <a:latin typeface="Open Sans"/>
              <a:ea typeface="Open Sans"/>
              <a:cs typeface="Open Sans"/>
            </a:endParaRPr>
          </a:p>
        </p:txBody>
      </p:sp>
      <p:sp>
        <p:nvSpPr>
          <p:cNvPr id="3" name="TextBox 2">
            <a:extLst>
              <a:ext uri="{FF2B5EF4-FFF2-40B4-BE49-F238E27FC236}">
                <a16:creationId xmlns:a16="http://schemas.microsoft.com/office/drawing/2014/main" id="{3444FB7A-161B-E129-E895-72ED93918088}"/>
              </a:ext>
            </a:extLst>
          </p:cNvPr>
          <p:cNvSpPr txBox="1"/>
          <p:nvPr/>
        </p:nvSpPr>
        <p:spPr>
          <a:xfrm>
            <a:off x="7418716" y="5541420"/>
            <a:ext cx="4052257" cy="1200329"/>
          </a:xfrm>
          <a:prstGeom prst="rect">
            <a:avLst/>
          </a:prstGeom>
          <a:noFill/>
        </p:spPr>
        <p:txBody>
          <a:bodyPr wrap="square">
            <a:spAutoFit/>
          </a:bodyPr>
          <a:lstStyle/>
          <a:p>
            <a:pPr marL="0" indent="0" algn="ctr">
              <a:buNone/>
            </a:pPr>
            <a:r>
              <a:rPr lang="en-US" spc="60">
                <a:solidFill>
                  <a:srgbClr val="767778"/>
                </a:solidFill>
                <a:latin typeface="Open Sans"/>
                <a:ea typeface="Open Sans"/>
                <a:cs typeface="Open Sans"/>
              </a:rPr>
              <a:t>If, for example, the household ate pulses/legumes (e.g., lentils), instead, this can be understood and accepted.</a:t>
            </a:r>
          </a:p>
        </p:txBody>
      </p:sp>
      <p:cxnSp>
        <p:nvCxnSpPr>
          <p:cNvPr id="7" name="Straight Arrow Connector 6">
            <a:extLst>
              <a:ext uri="{FF2B5EF4-FFF2-40B4-BE49-F238E27FC236}">
                <a16:creationId xmlns:a16="http://schemas.microsoft.com/office/drawing/2014/main" id="{1B073322-F2EB-2D4A-03CE-EB937EB68D69}"/>
              </a:ext>
            </a:extLst>
          </p:cNvPr>
          <p:cNvCxnSpPr/>
          <p:nvPr/>
        </p:nvCxnSpPr>
        <p:spPr>
          <a:xfrm>
            <a:off x="6243182" y="6323162"/>
            <a:ext cx="1112807" cy="0"/>
          </a:xfrm>
          <a:prstGeom prst="straightConnector1">
            <a:avLst/>
          </a:prstGeom>
          <a:ln w="28575">
            <a:solidFill>
              <a:srgbClr val="76777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818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PROBING examples </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6710698" y="1648319"/>
            <a:ext cx="5165992" cy="341795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625998" y="1839074"/>
            <a:ext cx="6358104" cy="4649056"/>
          </a:xfrm>
          <a:prstGeom prst="rect">
            <a:avLst/>
          </a:prstGeom>
          <a:solidFill>
            <a:srgbClr val="FFFFFE"/>
          </a:solidFill>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pc="60" dirty="0">
                <a:latin typeface="Open Sans"/>
                <a:ea typeface="Open Sans"/>
                <a:cs typeface="Open Sans"/>
              </a:rPr>
              <a:t>We need to be especially careful about protein consumption (meat, fish and eggs), taking care to not include small quantities and only including foods consumed by the majority of the household. </a:t>
            </a:r>
            <a:endParaRPr lang="fr-FR" spc="60" dirty="0">
              <a:latin typeface="Open Sans"/>
              <a:ea typeface="Open Sans"/>
              <a:cs typeface="Open Sans"/>
            </a:endParaRPr>
          </a:p>
          <a:p>
            <a:pPr marL="0" indent="0">
              <a:buNone/>
            </a:pPr>
            <a:endParaRPr lang="en-US" spc="60" dirty="0">
              <a:latin typeface="Open Sans"/>
              <a:ea typeface="Open Sans"/>
              <a:cs typeface="Open Sans"/>
            </a:endParaRPr>
          </a:p>
          <a:p>
            <a:pPr marL="0" indent="0" algn="ctr">
              <a:buNone/>
            </a:pPr>
            <a:r>
              <a:rPr lang="en-US" b="1" spc="60" dirty="0">
                <a:solidFill>
                  <a:schemeClr val="accent2"/>
                </a:solidFill>
                <a:latin typeface="Open Sans"/>
                <a:ea typeface="Open Sans"/>
                <a:cs typeface="Open Sans"/>
              </a:rPr>
              <a:t>“Are you sure that the household did not eat any eggs in the past 7 days?" </a:t>
            </a:r>
          </a:p>
          <a:p>
            <a:pPr marL="0" indent="0" algn="ctr">
              <a:buNone/>
            </a:pPr>
            <a:endParaRPr lang="en-US" b="1" spc="60" dirty="0">
              <a:solidFill>
                <a:schemeClr val="accent2"/>
              </a:solidFill>
              <a:latin typeface="Open Sans"/>
              <a:ea typeface="Open Sans"/>
              <a:cs typeface="Open Sans"/>
            </a:endParaRPr>
          </a:p>
          <a:p>
            <a:pPr marL="0" indent="0" algn="ctr">
              <a:buNone/>
            </a:pPr>
            <a:r>
              <a:rPr lang="en-US" b="1" spc="60" dirty="0">
                <a:solidFill>
                  <a:schemeClr val="accent2"/>
                </a:solidFill>
                <a:latin typeface="Open Sans"/>
                <a:ea typeface="Open Sans"/>
                <a:cs typeface="Open Sans"/>
              </a:rPr>
              <a:t>“In the case of meat/fish/eggs, how much was consumed per person/day?” </a:t>
            </a:r>
            <a:endParaRPr lang="en-US" b="1" spc="60" dirty="0">
              <a:solidFill>
                <a:srgbClr val="ADAEAF"/>
              </a:solidFill>
              <a:latin typeface="Open Sans"/>
              <a:ea typeface="Open Sans"/>
              <a:cs typeface="Open Sans"/>
            </a:endParaRPr>
          </a:p>
        </p:txBody>
      </p:sp>
      <p:sp>
        <p:nvSpPr>
          <p:cNvPr id="3" name="TextBox 2">
            <a:extLst>
              <a:ext uri="{FF2B5EF4-FFF2-40B4-BE49-F238E27FC236}">
                <a16:creationId xmlns:a16="http://schemas.microsoft.com/office/drawing/2014/main" id="{3444FB7A-161B-E129-E895-72ED93918088}"/>
              </a:ext>
            </a:extLst>
          </p:cNvPr>
          <p:cNvSpPr txBox="1"/>
          <p:nvPr/>
        </p:nvSpPr>
        <p:spPr>
          <a:xfrm>
            <a:off x="7418716" y="5541420"/>
            <a:ext cx="4052257" cy="1200329"/>
          </a:xfrm>
          <a:prstGeom prst="rect">
            <a:avLst/>
          </a:prstGeom>
          <a:noFill/>
        </p:spPr>
        <p:txBody>
          <a:bodyPr wrap="square">
            <a:spAutoFit/>
          </a:bodyPr>
          <a:lstStyle/>
          <a:p>
            <a:pPr marL="0" indent="0" algn="ctr">
              <a:buNone/>
            </a:pPr>
            <a:r>
              <a:rPr lang="en-US" spc="60" dirty="0">
                <a:solidFill>
                  <a:srgbClr val="767778"/>
                </a:solidFill>
                <a:latin typeface="Open Sans"/>
                <a:ea typeface="Open Sans"/>
                <a:cs typeface="Open Sans"/>
              </a:rPr>
              <a:t>If less than a matchbox size (or ½ egg) per person per day was consumed, then it should not be included.</a:t>
            </a:r>
          </a:p>
        </p:txBody>
      </p:sp>
      <p:cxnSp>
        <p:nvCxnSpPr>
          <p:cNvPr id="7" name="Straight Arrow Connector 6">
            <a:extLst>
              <a:ext uri="{FF2B5EF4-FFF2-40B4-BE49-F238E27FC236}">
                <a16:creationId xmlns:a16="http://schemas.microsoft.com/office/drawing/2014/main" id="{1B073322-F2EB-2D4A-03CE-EB937EB68D69}"/>
              </a:ext>
            </a:extLst>
          </p:cNvPr>
          <p:cNvCxnSpPr/>
          <p:nvPr/>
        </p:nvCxnSpPr>
        <p:spPr>
          <a:xfrm>
            <a:off x="6305909" y="6045760"/>
            <a:ext cx="1112807" cy="0"/>
          </a:xfrm>
          <a:prstGeom prst="straightConnector1">
            <a:avLst/>
          </a:prstGeom>
          <a:ln w="28575">
            <a:solidFill>
              <a:srgbClr val="76777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80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9435" y="1378973"/>
            <a:ext cx="10935194" cy="4032963"/>
          </a:xfrm>
        </p:spPr>
        <p:txBody>
          <a:bodyPr vert="horz" lIns="91440" tIns="45720" rIns="91440" bIns="45720" rtlCol="0" anchor="t">
            <a:noAutofit/>
          </a:bodyPr>
          <a:lstStyle/>
          <a:p>
            <a:pPr marL="0" indent="0">
              <a:lnSpc>
                <a:spcPct val="110958"/>
              </a:lnSpc>
              <a:buNone/>
            </a:pPr>
            <a:r>
              <a:rPr lang="en-GB" spc="60" dirty="0">
                <a:latin typeface="Open Sans"/>
                <a:ea typeface="Open Sans"/>
                <a:cs typeface="Open Sans"/>
              </a:rPr>
              <a:t>The Food Consumption Score (FCS) </a:t>
            </a:r>
            <a:r>
              <a:rPr lang="en-US" spc="60" dirty="0">
                <a:latin typeface="Open Sans"/>
                <a:ea typeface="Open Sans"/>
                <a:cs typeface="Open Sans"/>
              </a:rPr>
              <a:t>is a composite score based on households’ </a:t>
            </a:r>
            <a:r>
              <a:rPr lang="en-GB" spc="60" dirty="0">
                <a:latin typeface="Open Sans"/>
                <a:ea typeface="Open Sans"/>
                <a:cs typeface="Open Sans"/>
              </a:rPr>
              <a:t>dietary diversity, food consumption frequency &amp; the relative nutritional value of the food consumed.</a:t>
            </a:r>
            <a:endParaRPr lang="en-US" dirty="0"/>
          </a:p>
          <a:p>
            <a:pPr lvl="1">
              <a:lnSpc>
                <a:spcPct val="123287"/>
              </a:lnSpc>
              <a:buFont typeface="Wingdings" panose="05000000000000000000" pitchFamily="2" charset="2"/>
              <a:buChar char="v"/>
            </a:pPr>
            <a:r>
              <a:rPr lang="en-GB" b="1" spc="60" dirty="0">
                <a:latin typeface="Open Sans"/>
                <a:ea typeface="Open Sans"/>
                <a:cs typeface="Open Sans"/>
              </a:rPr>
              <a:t>Dietary diversity: </a:t>
            </a:r>
            <a:r>
              <a:rPr lang="en-GB" spc="60" dirty="0">
                <a:latin typeface="Open Sans"/>
                <a:ea typeface="Open Sans"/>
                <a:cs typeface="Open Sans"/>
              </a:rPr>
              <a:t>number of different food groups consumed over a reference period.</a:t>
            </a:r>
          </a:p>
          <a:p>
            <a:pPr lvl="1">
              <a:lnSpc>
                <a:spcPct val="123287"/>
              </a:lnSpc>
              <a:buFont typeface="Wingdings" panose="05000000000000000000" pitchFamily="2" charset="2"/>
              <a:buChar char="v"/>
            </a:pPr>
            <a:r>
              <a:rPr lang="en-GB" b="1" spc="60" dirty="0">
                <a:latin typeface="Open Sans"/>
                <a:ea typeface="Open Sans"/>
                <a:cs typeface="Open Sans"/>
              </a:rPr>
              <a:t>Food consumption frequency: </a:t>
            </a:r>
            <a:r>
              <a:rPr lang="en-GB" spc="60" dirty="0">
                <a:latin typeface="Open Sans"/>
                <a:ea typeface="Open Sans"/>
                <a:cs typeface="Open Sans"/>
              </a:rPr>
              <a:t>number of days (in the past 7 days) that a specific food groups were eaten at the household level.</a:t>
            </a:r>
          </a:p>
          <a:p>
            <a:pPr lvl="1">
              <a:buFont typeface="Wingdings" panose="05000000000000000000" pitchFamily="2" charset="2"/>
              <a:buChar char="v"/>
            </a:pPr>
            <a:r>
              <a:rPr lang="en-GB" b="1" spc="60" dirty="0">
                <a:latin typeface="Open Sans"/>
                <a:ea typeface="Open Sans"/>
                <a:cs typeface="Open Sans"/>
              </a:rPr>
              <a:t>Nutritional value: </a:t>
            </a:r>
            <a:r>
              <a:rPr lang="en-GB" spc="60" dirty="0">
                <a:latin typeface="Open Sans"/>
                <a:ea typeface="Open Sans"/>
                <a:cs typeface="Open Sans"/>
              </a:rPr>
              <a:t>weighting of food groups value in terms of caloric density, macro and micronutrient content.</a:t>
            </a:r>
          </a:p>
          <a:p>
            <a:pPr marL="0" indent="0">
              <a:buNone/>
            </a:pPr>
            <a:endParaRPr lang="en-GB" sz="1000" spc="60" dirty="0">
              <a:latin typeface="Open Sans"/>
              <a:ea typeface="Open Sans"/>
              <a:cs typeface="Open Sans"/>
            </a:endParaRPr>
          </a:p>
          <a:p>
            <a:pPr marL="0" indent="0">
              <a:buNone/>
            </a:pPr>
            <a:r>
              <a:rPr lang="en-US" spc="60" dirty="0">
                <a:latin typeface="Open Sans"/>
                <a:ea typeface="Open Sans"/>
                <a:cs typeface="Open Sans"/>
              </a:rPr>
              <a:t>The FCS is highly correlated with other food security proxy indicators, including the </a:t>
            </a:r>
            <a:r>
              <a:rPr lang="en-US" b="1" i="1" spc="60" dirty="0">
                <a:latin typeface="Open Sans"/>
                <a:ea typeface="Open Sans"/>
                <a:cs typeface="Open Sans"/>
                <a:hlinkClick r:id="rId3">
                  <a:extLst>
                    <a:ext uri="{A12FA001-AC4F-418D-AE19-62706E023703}">
                      <ahyp:hlinkClr xmlns:ahyp="http://schemas.microsoft.com/office/drawing/2018/hyperlinkcolor" val="tx"/>
                    </a:ext>
                  </a:extLst>
                </a:hlinkClick>
              </a:rPr>
              <a:t>Household Dietary Diversity Score</a:t>
            </a:r>
            <a:r>
              <a:rPr lang="en-US" spc="60" dirty="0">
                <a:latin typeface="Open Sans"/>
                <a:ea typeface="Open Sans"/>
                <a:cs typeface="Open Sans"/>
              </a:rPr>
              <a:t>, </a:t>
            </a:r>
            <a:r>
              <a:rPr lang="en-US" b="1" i="1" spc="60" dirty="0">
                <a:latin typeface="Open Sans"/>
                <a:ea typeface="Open Sans"/>
                <a:cs typeface="Open Sans"/>
                <a:hlinkClick r:id="rId4">
                  <a:extLst>
                    <a:ext uri="{A12FA001-AC4F-418D-AE19-62706E023703}">
                      <ahyp:hlinkClr xmlns:ahyp="http://schemas.microsoft.com/office/drawing/2018/hyperlinkcolor" val="tx"/>
                    </a:ext>
                  </a:extLst>
                </a:hlinkClick>
              </a:rPr>
              <a:t>reduced Coping Strategies Index</a:t>
            </a:r>
            <a:r>
              <a:rPr lang="en-US" spc="60" dirty="0">
                <a:latin typeface="Open Sans"/>
                <a:ea typeface="Open Sans"/>
                <a:cs typeface="Open Sans"/>
              </a:rPr>
              <a:t>, and </a:t>
            </a:r>
            <a:r>
              <a:rPr lang="en-US" b="1" i="1" spc="60" dirty="0">
                <a:latin typeface="Open Sans"/>
                <a:ea typeface="Open Sans"/>
                <a:cs typeface="Open Sans"/>
                <a:hlinkClick r:id="rId5">
                  <a:extLst>
                    <a:ext uri="{A12FA001-AC4F-418D-AE19-62706E023703}">
                      <ahyp:hlinkClr xmlns:ahyp="http://schemas.microsoft.com/office/drawing/2018/hyperlinkcolor" val="tx"/>
                    </a:ext>
                  </a:extLst>
                </a:hlinkClick>
              </a:rPr>
              <a:t>Vitamin A, Protein-rich and Hem Iron intake</a:t>
            </a:r>
            <a:r>
              <a:rPr lang="en-US" b="1" i="1" spc="60" dirty="0">
                <a:latin typeface="Open Sans"/>
                <a:ea typeface="Open Sans"/>
                <a:cs typeface="Open Sans"/>
              </a:rPr>
              <a:t>.</a:t>
            </a:r>
            <a:endParaRPr lang="en-GB" b="1" i="1" spc="60" dirty="0">
              <a:latin typeface="Open Sans"/>
              <a:ea typeface="Open Sans"/>
              <a:cs typeface="Open Sans"/>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What is it? </a:t>
            </a:r>
          </a:p>
        </p:txBody>
      </p:sp>
    </p:spTree>
    <p:extLst>
      <p:ext uri="{BB962C8B-B14F-4D97-AF65-F5344CB8AC3E}">
        <p14:creationId xmlns:p14="http://schemas.microsoft.com/office/powerpoint/2010/main" val="9767458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374A6-1831-8CF6-DFB5-FB044A14BA0C}"/>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ACF397CD-0BB8-3B7D-6DFC-9D295DD871E3}"/>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a:ea typeface="Open Sans Extrabold"/>
                <a:cs typeface="Open Sans Extrabold"/>
              </a:rPr>
              <a:t>FCS: data quality checks</a:t>
            </a:r>
            <a:endParaRPr lang="en-GB" sz="3600" b="0" kern="1400" spc="230" dirty="0">
              <a:solidFill>
                <a:schemeClr val="tx1"/>
              </a:solidFill>
              <a:latin typeface="HALDEN SOLID" pitchFamily="2" charset="0"/>
            </a:endParaRPr>
          </a:p>
        </p:txBody>
      </p:sp>
      <p:sp>
        <p:nvSpPr>
          <p:cNvPr id="5" name="TextBox 4">
            <a:extLst>
              <a:ext uri="{FF2B5EF4-FFF2-40B4-BE49-F238E27FC236}">
                <a16:creationId xmlns:a16="http://schemas.microsoft.com/office/drawing/2014/main" id="{2B380CD5-0927-83DD-5A96-689A5BC00657}"/>
              </a:ext>
            </a:extLst>
          </p:cNvPr>
          <p:cNvSpPr txBox="1"/>
          <p:nvPr/>
        </p:nvSpPr>
        <p:spPr>
          <a:xfrm>
            <a:off x="998035" y="1685694"/>
            <a:ext cx="10344613" cy="3908762"/>
          </a:xfrm>
          <a:prstGeom prst="rect">
            <a:avLst/>
          </a:prstGeom>
          <a:solidFill>
            <a:srgbClr val="FFFFFE"/>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en-GB" sz="1400" dirty="0">
              <a:latin typeface="Open Sans"/>
              <a:ea typeface="Open Sans"/>
              <a:cs typeface="Open Sans"/>
            </a:endParaRPr>
          </a:p>
          <a:p>
            <a:pPr algn="just"/>
            <a:r>
              <a:rPr lang="en-GB" sz="1400" b="1" dirty="0">
                <a:latin typeface="Open Sans"/>
              </a:rPr>
              <a:t>Inconsistencies</a:t>
            </a:r>
            <a:r>
              <a:rPr lang="en-GB" sz="1400" b="1" dirty="0">
                <a:latin typeface="Open Sans"/>
                <a:ea typeface="Open Sans"/>
                <a:cs typeface="Open Sans"/>
              </a:rPr>
              <a:t> </a:t>
            </a:r>
            <a:r>
              <a:rPr lang="en-GB" sz="1400" b="1" dirty="0">
                <a:latin typeface="Open Sans"/>
              </a:rPr>
              <a:t>between </a:t>
            </a:r>
            <a:r>
              <a:rPr lang="en-GB" sz="1400" b="1" dirty="0">
                <a:latin typeface="Open Sans"/>
                <a:ea typeface="Open Sans"/>
                <a:cs typeface="Open Sans"/>
              </a:rPr>
              <a:t>FCS </a:t>
            </a:r>
            <a:r>
              <a:rPr lang="en-GB" sz="1400" b="1" dirty="0">
                <a:latin typeface="Open Sans"/>
              </a:rPr>
              <a:t>and HDDS. Inconsistencies</a:t>
            </a:r>
            <a:r>
              <a:rPr lang="en-GB" sz="1400" b="1" dirty="0">
                <a:latin typeface="Open Sans"/>
                <a:ea typeface="Open Sans"/>
                <a:cs typeface="Open Sans"/>
              </a:rPr>
              <a:t> </a:t>
            </a:r>
            <a:r>
              <a:rPr lang="en-GB" sz="1400" b="1" dirty="0">
                <a:latin typeface="Open Sans"/>
              </a:rPr>
              <a:t>between </a:t>
            </a:r>
            <a:r>
              <a:rPr lang="en-GB" sz="1400" b="1" dirty="0">
                <a:latin typeface="Open Sans"/>
                <a:ea typeface="Open Sans"/>
                <a:cs typeface="Open Sans"/>
              </a:rPr>
              <a:t>FCS </a:t>
            </a:r>
            <a:r>
              <a:rPr lang="en-GB" sz="1400" b="1" dirty="0">
                <a:latin typeface="Open Sans"/>
              </a:rPr>
              <a:t>and HDDS. </a:t>
            </a:r>
            <a:r>
              <a:rPr lang="en-GB" sz="1400" dirty="0">
                <a:latin typeface="Open Sans"/>
              </a:rPr>
              <a:t>If a household reports having consumed an FCS food group all 7 days</a:t>
            </a:r>
            <a:r>
              <a:rPr lang="en-GB" sz="1400" dirty="0">
                <a:latin typeface="Open Sans"/>
                <a:ea typeface="Open Sans"/>
                <a:cs typeface="Open Sans"/>
              </a:rPr>
              <a:t> (e.g. oil, or sugar/sweets), </a:t>
            </a:r>
            <a:r>
              <a:rPr lang="en-GB" sz="1400" dirty="0">
                <a:latin typeface="Open Sans"/>
              </a:rPr>
              <a:t>then the corresponding food group in HDDS (</a:t>
            </a:r>
            <a:r>
              <a:rPr lang="en-GB" sz="1400" dirty="0">
                <a:latin typeface="Open Sans"/>
                <a:ea typeface="Open Sans"/>
              </a:rPr>
              <a:t>oil) must be counted as 1/yes.</a:t>
            </a:r>
            <a:r>
              <a:rPr lang="en-GB" sz="1400" dirty="0">
                <a:latin typeface="Open Sans"/>
              </a:rPr>
              <a:t>  </a:t>
            </a:r>
            <a:r>
              <a:rPr lang="en-GB" sz="1400" i="1" dirty="0">
                <a:latin typeface="Open Sans"/>
              </a:rPr>
              <a:t>However, it should be noted that small quantities consumed by anyone in the household are counted in HDDS, so it is not possible to apply the reverse logic; meaning that HDDS can have </a:t>
            </a:r>
            <a:r>
              <a:rPr lang="en-GB" sz="1400" i="1" dirty="0">
                <a:latin typeface="Open Sans"/>
                <a:ea typeface="Open Sans"/>
                <a:cs typeface="Open Sans"/>
              </a:rPr>
              <a:t>a value of 1, while the corresponding food group in FCS can still be 0. </a:t>
            </a:r>
            <a:r>
              <a:rPr lang="en-GB" sz="1400" b="1" i="1" dirty="0">
                <a:latin typeface="Open Sans"/>
                <a:ea typeface="Open Sans"/>
                <a:cs typeface="Open Sans"/>
              </a:rPr>
              <a:t> </a:t>
            </a:r>
            <a:endParaRPr lang="en-US" sz="1400" b="1" i="1" dirty="0"/>
          </a:p>
          <a:p>
            <a:pPr algn="just"/>
            <a:endParaRPr lang="en-US" sz="1400" dirty="0">
              <a:ea typeface="Calibri"/>
              <a:cs typeface="Calibri"/>
            </a:endParaRPr>
          </a:p>
          <a:p>
            <a:pPr algn="just"/>
            <a:r>
              <a:rPr lang="en-GB" sz="1400" b="1" dirty="0">
                <a:latin typeface="Open Sans"/>
                <a:ea typeface="Open Sans"/>
                <a:cs typeface="Open Sans"/>
              </a:rPr>
              <a:t>Inconsistencies between food sources and the location: </a:t>
            </a:r>
            <a:r>
              <a:rPr lang="en-GB" sz="1400" dirty="0">
                <a:latin typeface="Open Sans"/>
                <a:ea typeface="Open Sans"/>
                <a:cs typeface="Open Sans"/>
              </a:rPr>
              <a:t>Check that the FCS sources are local, using knowledge of the local context and triangulating with the other relevant data points gathered in the same interview. For example, high reporting of own production or fishing/hunting in deserts, urban or landlocked areas. </a:t>
            </a:r>
            <a:r>
              <a:rPr lang="en-US" sz="1400" dirty="0">
                <a:latin typeface="Open Sans"/>
                <a:ea typeface="Open Sans"/>
                <a:cs typeface="Open Sans"/>
              </a:rPr>
              <a:t>Also, c</a:t>
            </a:r>
            <a:r>
              <a:rPr lang="en-GB" sz="1400" dirty="0" err="1">
                <a:latin typeface="Open Sans"/>
                <a:ea typeface="Open Sans"/>
                <a:cs typeface="Open Sans"/>
              </a:rPr>
              <a:t>ertain</a:t>
            </a:r>
            <a:r>
              <a:rPr lang="en-GB" sz="1400" dirty="0">
                <a:latin typeface="Open Sans"/>
                <a:ea typeface="Open Sans"/>
                <a:cs typeface="Open Sans"/>
              </a:rPr>
              <a:t> food sources only make sense for some food groups, e.g., hunting/fishing only applies to ‘meat, fish and eggs.’</a:t>
            </a:r>
            <a:endParaRPr lang="en-US" sz="1400" dirty="0">
              <a:latin typeface="Open Sans"/>
              <a:ea typeface="Open Sans"/>
              <a:cs typeface="Open Sans"/>
            </a:endParaRPr>
          </a:p>
          <a:p>
            <a:pPr algn="just"/>
            <a:endParaRPr lang="en-GB" sz="1400" dirty="0">
              <a:latin typeface="Open Sans"/>
              <a:ea typeface="Open Sans"/>
              <a:cs typeface="Open Sans"/>
            </a:endParaRPr>
          </a:p>
          <a:p>
            <a:pPr algn="just"/>
            <a:r>
              <a:rPr lang="en-GB" sz="1400" b="1" dirty="0">
                <a:latin typeface="Open Sans"/>
                <a:ea typeface="Open Sans"/>
                <a:cs typeface="Open Sans"/>
              </a:rPr>
              <a:t>Inconsistencies between the FCS and food expenditures.</a:t>
            </a:r>
            <a:r>
              <a:rPr lang="en-GB" sz="1400" dirty="0">
                <a:latin typeface="Open Sans"/>
                <a:ea typeface="Open Sans"/>
                <a:cs typeface="Open Sans"/>
              </a:rPr>
              <a:t> The respondent reports not having spent any money on perishable food products (e.g., dairy products, meat, fruit and veg) in the past 7 days in the Expenditure module but reports frequent dairy consumption with cash purchases being the main source in the consumption module, or vice versa – reports no food consumption, with large expenditures.</a:t>
            </a:r>
            <a:endParaRPr lang="en-US" sz="1400" dirty="0"/>
          </a:p>
          <a:p>
            <a:pPr algn="just"/>
            <a:endParaRPr lang="en-GB" sz="1200" b="1" dirty="0">
              <a:latin typeface="Open Sans"/>
              <a:ea typeface="Open Sans"/>
              <a:cs typeface="Open Sans"/>
            </a:endParaRPr>
          </a:p>
          <a:p>
            <a:pPr algn="just"/>
            <a:endParaRPr lang="en-GB" sz="1200" i="1" dirty="0">
              <a:latin typeface="Open Sans"/>
              <a:ea typeface="Open Sans"/>
              <a:cs typeface="Open Sans"/>
            </a:endParaRPr>
          </a:p>
        </p:txBody>
      </p:sp>
      <p:pic>
        <p:nvPicPr>
          <p:cNvPr id="2" name="Graphic 1" descr="Warning with solid fill">
            <a:extLst>
              <a:ext uri="{FF2B5EF4-FFF2-40B4-BE49-F238E27FC236}">
                <a16:creationId xmlns:a16="http://schemas.microsoft.com/office/drawing/2014/main" id="{A6AFBC5E-C611-BFDD-D6C4-A277556EDD7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9281" y="1878420"/>
            <a:ext cx="528754" cy="547340"/>
          </a:xfrm>
          <a:prstGeom prst="rect">
            <a:avLst/>
          </a:prstGeom>
        </p:spPr>
      </p:pic>
      <p:pic>
        <p:nvPicPr>
          <p:cNvPr id="4" name="Graphic 3" descr="Warning with solid fill">
            <a:extLst>
              <a:ext uri="{FF2B5EF4-FFF2-40B4-BE49-F238E27FC236}">
                <a16:creationId xmlns:a16="http://schemas.microsoft.com/office/drawing/2014/main" id="{8664B370-0B9E-3C6B-EB87-3E1CB45EDEA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8709" y="3090911"/>
            <a:ext cx="528754" cy="547340"/>
          </a:xfrm>
          <a:prstGeom prst="rect">
            <a:avLst/>
          </a:prstGeom>
        </p:spPr>
      </p:pic>
      <p:pic>
        <p:nvPicPr>
          <p:cNvPr id="7" name="Graphic 6" descr="Warning with solid fill">
            <a:extLst>
              <a:ext uri="{FF2B5EF4-FFF2-40B4-BE49-F238E27FC236}">
                <a16:creationId xmlns:a16="http://schemas.microsoft.com/office/drawing/2014/main" id="{39AD6702-7658-1B7D-B720-C1E37684701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9281" y="4185592"/>
            <a:ext cx="528754" cy="547340"/>
          </a:xfrm>
          <a:prstGeom prst="rect">
            <a:avLst/>
          </a:prstGeom>
        </p:spPr>
      </p:pic>
      <p:pic>
        <p:nvPicPr>
          <p:cNvPr id="9" name="Picture 6" descr="Database Icon Png at GetDrawings | Free download">
            <a:extLst>
              <a:ext uri="{FF2B5EF4-FFF2-40B4-BE49-F238E27FC236}">
                <a16:creationId xmlns:a16="http://schemas.microsoft.com/office/drawing/2014/main" id="{341247B0-9B9B-0F1E-4AE8-BE5DFE721E11}"/>
              </a:ext>
            </a:extLst>
          </p:cNvPr>
          <p:cNvPicPr>
            <a:picLocks noChangeAspect="1" noChangeArrowheads="1"/>
          </p:cNvPicPr>
          <p:nvPr/>
        </p:nvPicPr>
        <p:blipFill>
          <a:blip r:embed="rId5" cstate="email">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0675620" y="5231130"/>
            <a:ext cx="1436370" cy="1436370"/>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22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Enumerator’s notes </a:t>
            </a: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738200" y="1648318"/>
            <a:ext cx="6723649"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pc="60" dirty="0">
                <a:latin typeface="Open Sans" panose="020B0606030504020204" pitchFamily="34" charset="0"/>
                <a:ea typeface="Open Sans" panose="020B0606030504020204" pitchFamily="34" charset="0"/>
                <a:cs typeface="Open Sans" panose="020B0606030504020204" pitchFamily="34" charset="0"/>
              </a:rPr>
              <a:t>Enumerators and field supervisors should take note of any irregular consumption patterns that may stand out during the pilot or actual data collection phases to raise during the daily debriefing and discuss how to handle these cases. </a:t>
            </a:r>
          </a:p>
          <a:p>
            <a:pPr marL="0" indent="0">
              <a:buFont typeface="Arial"/>
              <a:buNone/>
            </a:pPr>
            <a:endParaRPr lang="en-US" spc="60" dirty="0">
              <a:latin typeface="Open Sans" panose="020B0606030504020204" pitchFamily="34" charset="0"/>
              <a:ea typeface="Open Sans" panose="020B0606030504020204" pitchFamily="34" charset="0"/>
              <a:cs typeface="Open Sans" panose="020B0606030504020204" pitchFamily="34" charset="0"/>
            </a:endParaRPr>
          </a:p>
          <a:p>
            <a:pPr marL="0" indent="0">
              <a:buFont typeface="Arial"/>
              <a:buNone/>
            </a:pPr>
            <a:r>
              <a:rPr lang="en-US" spc="60" dirty="0">
                <a:latin typeface="Open Sans" panose="020B0606030504020204" pitchFamily="34" charset="0"/>
                <a:ea typeface="Open Sans" panose="020B0606030504020204" pitchFamily="34" charset="0"/>
                <a:cs typeface="Open Sans" panose="020B0606030504020204" pitchFamily="34" charset="0"/>
              </a:rPr>
              <a:t>Any qualitative information that would explain the quantitative data, or that would trigger adjustments, such as for the food items in the FCS module, should be highlighted and discussed. </a:t>
            </a:r>
          </a:p>
        </p:txBody>
      </p:sp>
      <p:pic>
        <p:nvPicPr>
          <p:cNvPr id="1026" name="Picture 2" descr="Note Icon Vector Art, Icons, and Graphics for Free Download">
            <a:extLst>
              <a:ext uri="{FF2B5EF4-FFF2-40B4-BE49-F238E27FC236}">
                <a16:creationId xmlns:a16="http://schemas.microsoft.com/office/drawing/2014/main" id="{71EA02EE-25AD-4608-9E29-BAA9EE000A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1384" y="1863101"/>
            <a:ext cx="2962212" cy="2962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502678"/>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marL="0" indent="0">
              <a:buNone/>
            </a:pPr>
            <a:endParaRPr lang="en-US" sz="600" spc="60" dirty="0"/>
          </a:p>
          <a:p>
            <a:pPr>
              <a:buFont typeface="Wingdings" panose="05000000000000000000" pitchFamily="2" charset="2"/>
              <a:buChar char="v"/>
            </a:pPr>
            <a:r>
              <a:rPr lang="en-US" sz="2300" spc="60" dirty="0"/>
              <a:t>The following section on how the food groups come together and how the FCS is calculated is recommended for analysts only. </a:t>
            </a:r>
          </a:p>
          <a:p>
            <a:pPr>
              <a:buFont typeface="Wingdings" panose="05000000000000000000" pitchFamily="2" charset="2"/>
              <a:buChar char="v"/>
            </a:pPr>
            <a:r>
              <a:rPr lang="en-US" sz="2300" spc="60" dirty="0">
                <a:latin typeface="Open Sans"/>
                <a:ea typeface="Open Sans"/>
                <a:cs typeface="Open Sans"/>
              </a:rPr>
              <a:t>While in some enumerator trainings, the analysts decide to train the enumerators on this calculation,</a:t>
            </a:r>
            <a:r>
              <a:rPr lang="en-US" sz="2300" b="1" spc="60" dirty="0">
                <a:latin typeface="Open Sans"/>
                <a:ea typeface="Open Sans"/>
                <a:cs typeface="Open Sans"/>
              </a:rPr>
              <a:t> it is not recommended</a:t>
            </a:r>
            <a:r>
              <a:rPr lang="en-US" sz="2300" spc="60" dirty="0">
                <a:latin typeface="Open Sans"/>
                <a:ea typeface="Open Sans"/>
                <a:cs typeface="Open Sans"/>
              </a:rPr>
              <a:t> as they are not ultimately responsible for the calculation, but rather the collection. </a:t>
            </a:r>
            <a:endParaRPr lang="en-US" sz="2300" spc="60" dirty="0"/>
          </a:p>
          <a:p>
            <a:pPr>
              <a:buFont typeface="Wingdings" panose="05000000000000000000" pitchFamily="2" charset="2"/>
              <a:buChar char="v"/>
            </a:pPr>
            <a:r>
              <a:rPr lang="en-US" sz="2300" spc="60" dirty="0"/>
              <a:t>It is instead recommended to focus on how to pose the questions and probe during the enumerator training and to save these slides for the analysts. </a:t>
            </a: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training instructions 6</a:t>
            </a:r>
          </a:p>
        </p:txBody>
      </p:sp>
    </p:spTree>
    <p:extLst>
      <p:ext uri="{BB962C8B-B14F-4D97-AF65-F5344CB8AC3E}">
        <p14:creationId xmlns:p14="http://schemas.microsoft.com/office/powerpoint/2010/main" val="5087013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b="0">
              <a:solidFill>
                <a:srgbClr val="FFFFFE"/>
              </a:solidFill>
              <a:latin typeface="HALDEN SOLID" pitchFamily="2" charset="0"/>
              <a:ea typeface="Open Sans Extrabold" panose="020B0606030504020204" pitchFamily="34" charset="0"/>
              <a:cs typeface="Open Sans Extrabold" panose="020B0606030504020204" pitchFamily="34" charset="0"/>
            </a:endParaRPr>
          </a:p>
          <a:p>
            <a:pPr>
              <a:lnSpc>
                <a:spcPts val="3920"/>
              </a:lnSpc>
            </a:pPr>
            <a:r>
              <a:rPr lang="it-IT" b="0">
                <a:solidFill>
                  <a:srgbClr val="FFFFFE"/>
                </a:solidFill>
                <a:latin typeface="HALDEN SOLID" pitchFamily="2" charset="0"/>
                <a:ea typeface="Open Sans Extrabold" panose="020B0606030504020204" pitchFamily="34" charset="0"/>
                <a:cs typeface="Open Sans Extrabold" panose="020B0606030504020204" pitchFamily="34" charset="0"/>
              </a:rPr>
              <a:t>How do the food groups come together?</a:t>
            </a:r>
            <a:endParaRPr lang="en-GB" b="0">
              <a:solidFill>
                <a:srgbClr val="FFFFFE"/>
              </a:solidFill>
              <a:latin typeface="HALDEN SOLI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797970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Food group weights </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srcRect t="403" b="403"/>
          <a:stretch/>
        </p:blipFill>
        <p:spPr bwMode="auto">
          <a:xfrm>
            <a:off x="5239265" y="1574572"/>
            <a:ext cx="6200816" cy="410261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A40187B3-A65D-4715-9DFE-5B1884370097}"/>
              </a:ext>
            </a:extLst>
          </p:cNvPr>
          <p:cNvCxnSpPr>
            <a:cxnSpLocks/>
          </p:cNvCxnSpPr>
          <p:nvPr/>
        </p:nvCxnSpPr>
        <p:spPr>
          <a:xfrm flipH="1">
            <a:off x="4268600" y="4680054"/>
            <a:ext cx="1721210"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DD1950D-D196-4968-83D7-36E6ECC618B4}"/>
              </a:ext>
            </a:extLst>
          </p:cNvPr>
          <p:cNvSpPr txBox="1"/>
          <p:nvPr/>
        </p:nvSpPr>
        <p:spPr>
          <a:xfrm>
            <a:off x="2455397" y="3945530"/>
            <a:ext cx="3534413"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Vegetables &amp; leaves: 1.0 </a:t>
            </a:r>
          </a:p>
        </p:txBody>
      </p:sp>
      <p:cxnSp>
        <p:nvCxnSpPr>
          <p:cNvPr id="17" name="Straight Connector 16">
            <a:extLst>
              <a:ext uri="{FF2B5EF4-FFF2-40B4-BE49-F238E27FC236}">
                <a16:creationId xmlns:a16="http://schemas.microsoft.com/office/drawing/2014/main" id="{A72F6741-4229-4FC7-8C7D-55116B3E0A91}"/>
              </a:ext>
            </a:extLst>
          </p:cNvPr>
          <p:cNvCxnSpPr>
            <a:cxnSpLocks/>
          </p:cNvCxnSpPr>
          <p:nvPr/>
        </p:nvCxnSpPr>
        <p:spPr>
          <a:xfrm flipH="1">
            <a:off x="4728613" y="4113304"/>
            <a:ext cx="1721210"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659413B-B04C-4678-93F8-504B8A3A9BBA}"/>
              </a:ext>
            </a:extLst>
          </p:cNvPr>
          <p:cNvSpPr txBox="1"/>
          <p:nvPr/>
        </p:nvSpPr>
        <p:spPr>
          <a:xfrm>
            <a:off x="2501393" y="4526165"/>
            <a:ext cx="3534413" cy="307777"/>
          </a:xfrm>
          <a:prstGeom prst="rect">
            <a:avLst/>
          </a:prstGeom>
          <a:noFill/>
        </p:spPr>
        <p:txBody>
          <a:bodyPr wrap="square" lIns="91440" tIns="45720" rIns="91440" bIns="45720" rtlCol="0" anchor="t">
            <a:spAutoFit/>
          </a:bodyPr>
          <a:lstStyle/>
          <a:p>
            <a:r>
              <a:rPr lang="en-US" sz="1400">
                <a:solidFill>
                  <a:schemeClr val="accent2">
                    <a:lumMod val="75000"/>
                  </a:schemeClr>
                </a:solidFill>
                <a:latin typeface="Open Sans"/>
                <a:ea typeface="Open Sans"/>
                <a:cs typeface="Open Sans"/>
              </a:rPr>
              <a:t>Staple foods: 2.0 </a:t>
            </a:r>
            <a:endPar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9" name="Straight Connector 18">
            <a:extLst>
              <a:ext uri="{FF2B5EF4-FFF2-40B4-BE49-F238E27FC236}">
                <a16:creationId xmlns:a16="http://schemas.microsoft.com/office/drawing/2014/main" id="{CDDF68E3-EFC9-48A0-BBE0-6250A19B1349}"/>
              </a:ext>
            </a:extLst>
          </p:cNvPr>
          <p:cNvCxnSpPr>
            <a:cxnSpLocks/>
          </p:cNvCxnSpPr>
          <p:nvPr/>
        </p:nvCxnSpPr>
        <p:spPr>
          <a:xfrm flipH="1">
            <a:off x="2357708" y="1750297"/>
            <a:ext cx="5590632"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1FE292-660B-478D-A6D8-6DFB4323368F}"/>
              </a:ext>
            </a:extLst>
          </p:cNvPr>
          <p:cNvSpPr txBox="1"/>
          <p:nvPr/>
        </p:nvSpPr>
        <p:spPr>
          <a:xfrm>
            <a:off x="3495623" y="3410608"/>
            <a:ext cx="3534413"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Fruits: 1.0</a:t>
            </a:r>
          </a:p>
        </p:txBody>
      </p:sp>
      <p:sp>
        <p:nvSpPr>
          <p:cNvPr id="25" name="TextBox 24">
            <a:extLst>
              <a:ext uri="{FF2B5EF4-FFF2-40B4-BE49-F238E27FC236}">
                <a16:creationId xmlns:a16="http://schemas.microsoft.com/office/drawing/2014/main" id="{CABE228C-E47B-4758-8BC2-E510767E48EF}"/>
              </a:ext>
            </a:extLst>
          </p:cNvPr>
          <p:cNvSpPr txBox="1"/>
          <p:nvPr/>
        </p:nvSpPr>
        <p:spPr>
          <a:xfrm>
            <a:off x="416330" y="1574573"/>
            <a:ext cx="3534413"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Sugar &amp; sweets: 0.5 </a:t>
            </a:r>
          </a:p>
        </p:txBody>
      </p:sp>
      <p:cxnSp>
        <p:nvCxnSpPr>
          <p:cNvPr id="26" name="Straight Connector 25">
            <a:extLst>
              <a:ext uri="{FF2B5EF4-FFF2-40B4-BE49-F238E27FC236}">
                <a16:creationId xmlns:a16="http://schemas.microsoft.com/office/drawing/2014/main" id="{7A4E9F8D-2FD3-4855-BF53-D2C703781568}"/>
              </a:ext>
            </a:extLst>
          </p:cNvPr>
          <p:cNvCxnSpPr>
            <a:cxnSpLocks/>
          </p:cNvCxnSpPr>
          <p:nvPr/>
        </p:nvCxnSpPr>
        <p:spPr>
          <a:xfrm flipH="1">
            <a:off x="3095054" y="2120630"/>
            <a:ext cx="4687625"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90AED96-6665-4EA3-8EAA-A1C8649E3B14}"/>
              </a:ext>
            </a:extLst>
          </p:cNvPr>
          <p:cNvSpPr txBox="1"/>
          <p:nvPr/>
        </p:nvSpPr>
        <p:spPr>
          <a:xfrm>
            <a:off x="1245755" y="1972349"/>
            <a:ext cx="3534413"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Oils, fat, butter: 0.5 </a:t>
            </a:r>
          </a:p>
        </p:txBody>
      </p:sp>
      <p:cxnSp>
        <p:nvCxnSpPr>
          <p:cNvPr id="33" name="Straight Connector 32">
            <a:extLst>
              <a:ext uri="{FF2B5EF4-FFF2-40B4-BE49-F238E27FC236}">
                <a16:creationId xmlns:a16="http://schemas.microsoft.com/office/drawing/2014/main" id="{E4EF69AF-4628-48E4-86D3-AC4931572D2F}"/>
              </a:ext>
            </a:extLst>
          </p:cNvPr>
          <p:cNvCxnSpPr>
            <a:cxnSpLocks/>
          </p:cNvCxnSpPr>
          <p:nvPr/>
        </p:nvCxnSpPr>
        <p:spPr>
          <a:xfrm flipH="1">
            <a:off x="3575823" y="2539018"/>
            <a:ext cx="3935909"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C8F4AB6-1DDE-4631-B963-2895609BA033}"/>
              </a:ext>
            </a:extLst>
          </p:cNvPr>
          <p:cNvSpPr txBox="1"/>
          <p:nvPr/>
        </p:nvSpPr>
        <p:spPr>
          <a:xfrm>
            <a:off x="944033" y="2385130"/>
            <a:ext cx="3534413"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Pulses, legumes &amp; nuts: 3.0 </a:t>
            </a:r>
          </a:p>
        </p:txBody>
      </p:sp>
      <p:cxnSp>
        <p:nvCxnSpPr>
          <p:cNvPr id="37" name="Straight Connector 36">
            <a:extLst>
              <a:ext uri="{FF2B5EF4-FFF2-40B4-BE49-F238E27FC236}">
                <a16:creationId xmlns:a16="http://schemas.microsoft.com/office/drawing/2014/main" id="{113BCA85-A0A4-4F08-8E82-DE321BA6B2BF}"/>
              </a:ext>
            </a:extLst>
          </p:cNvPr>
          <p:cNvCxnSpPr>
            <a:cxnSpLocks/>
          </p:cNvCxnSpPr>
          <p:nvPr/>
        </p:nvCxnSpPr>
        <p:spPr>
          <a:xfrm flipH="1">
            <a:off x="4102366" y="3022343"/>
            <a:ext cx="3114052"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E45B359B-6228-41C5-BD50-98586F3A57C7}"/>
              </a:ext>
            </a:extLst>
          </p:cNvPr>
          <p:cNvSpPr txBox="1"/>
          <p:nvPr/>
        </p:nvSpPr>
        <p:spPr>
          <a:xfrm>
            <a:off x="2016137" y="2846795"/>
            <a:ext cx="3534413"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Meat, fish &amp; eggs: 4.0 </a:t>
            </a:r>
          </a:p>
        </p:txBody>
      </p:sp>
      <p:cxnSp>
        <p:nvCxnSpPr>
          <p:cNvPr id="50" name="Straight Connector 49">
            <a:extLst>
              <a:ext uri="{FF2B5EF4-FFF2-40B4-BE49-F238E27FC236}">
                <a16:creationId xmlns:a16="http://schemas.microsoft.com/office/drawing/2014/main" id="{B00428D3-F06F-4D9C-9077-935B92DAE261}"/>
              </a:ext>
            </a:extLst>
          </p:cNvPr>
          <p:cNvCxnSpPr>
            <a:cxnSpLocks/>
          </p:cNvCxnSpPr>
          <p:nvPr/>
        </p:nvCxnSpPr>
        <p:spPr>
          <a:xfrm flipH="1">
            <a:off x="9327376" y="2120630"/>
            <a:ext cx="1134675"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2BCE0393-C32D-4369-ADBA-322998AC73E8}"/>
              </a:ext>
            </a:extLst>
          </p:cNvPr>
          <p:cNvSpPr txBox="1"/>
          <p:nvPr/>
        </p:nvSpPr>
        <p:spPr>
          <a:xfrm>
            <a:off x="10507458" y="1974366"/>
            <a:ext cx="2060722"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Milk &amp; dairy: 4.0 </a:t>
            </a:r>
          </a:p>
        </p:txBody>
      </p:sp>
      <p:cxnSp>
        <p:nvCxnSpPr>
          <p:cNvPr id="53" name="Straight Connector 52">
            <a:extLst>
              <a:ext uri="{FF2B5EF4-FFF2-40B4-BE49-F238E27FC236}">
                <a16:creationId xmlns:a16="http://schemas.microsoft.com/office/drawing/2014/main" id="{56EE8AD3-54B5-48B5-B9FA-F810EA128BC4}"/>
              </a:ext>
            </a:extLst>
          </p:cNvPr>
          <p:cNvCxnSpPr>
            <a:cxnSpLocks/>
          </p:cNvCxnSpPr>
          <p:nvPr/>
        </p:nvCxnSpPr>
        <p:spPr>
          <a:xfrm flipH="1">
            <a:off x="4566387" y="3549167"/>
            <a:ext cx="2296123"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05449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944DE60-67EF-434E-9A89-3F036ED1A432}"/>
              </a:ext>
            </a:extLst>
          </p:cNvPr>
          <p:cNvGraphicFramePr>
            <a:graphicFrameLocks noGrp="1"/>
          </p:cNvGraphicFramePr>
          <p:nvPr>
            <p:extLst>
              <p:ext uri="{D42A27DB-BD31-4B8C-83A1-F6EECF244321}">
                <p14:modId xmlns:p14="http://schemas.microsoft.com/office/powerpoint/2010/main" val="3872953702"/>
              </p:ext>
            </p:extLst>
          </p:nvPr>
        </p:nvGraphicFramePr>
        <p:xfrm>
          <a:off x="501186" y="514288"/>
          <a:ext cx="11189628" cy="5852954"/>
        </p:xfrm>
        <a:graphic>
          <a:graphicData uri="http://schemas.openxmlformats.org/drawingml/2006/table">
            <a:tbl>
              <a:tblPr/>
              <a:tblGrid>
                <a:gridCol w="1127349">
                  <a:extLst>
                    <a:ext uri="{9D8B030D-6E8A-4147-A177-3AD203B41FA5}">
                      <a16:colId xmlns:a16="http://schemas.microsoft.com/office/drawing/2014/main" val="2950361157"/>
                    </a:ext>
                  </a:extLst>
                </a:gridCol>
                <a:gridCol w="2984097">
                  <a:extLst>
                    <a:ext uri="{9D8B030D-6E8A-4147-A177-3AD203B41FA5}">
                      <a16:colId xmlns:a16="http://schemas.microsoft.com/office/drawing/2014/main" val="2391110887"/>
                    </a:ext>
                  </a:extLst>
                </a:gridCol>
                <a:gridCol w="758390">
                  <a:extLst>
                    <a:ext uri="{9D8B030D-6E8A-4147-A177-3AD203B41FA5}">
                      <a16:colId xmlns:a16="http://schemas.microsoft.com/office/drawing/2014/main" val="2314214162"/>
                    </a:ext>
                  </a:extLst>
                </a:gridCol>
                <a:gridCol w="6319792">
                  <a:extLst>
                    <a:ext uri="{9D8B030D-6E8A-4147-A177-3AD203B41FA5}">
                      <a16:colId xmlns:a16="http://schemas.microsoft.com/office/drawing/2014/main" val="1842558922"/>
                    </a:ext>
                  </a:extLst>
                </a:gridCol>
              </a:tblGrid>
              <a:tr h="671276">
                <a:tc>
                  <a:txBody>
                    <a:bodyPr/>
                    <a:lstStyle/>
                    <a:p>
                      <a:pPr algn="ctr"/>
                      <a:r>
                        <a:rPr lang="en-GB" sz="1200" b="1">
                          <a:latin typeface="Open Sans" panose="020B0606030504020204" pitchFamily="34" charset="0"/>
                          <a:ea typeface="Open Sans" panose="020B0606030504020204" pitchFamily="34" charset="0"/>
                          <a:cs typeface="Open Sans" panose="020B0606030504020204" pitchFamily="34" charset="0"/>
                        </a:rPr>
                        <a:t>Food Groups </a:t>
                      </a:r>
                      <a:r>
                        <a:rPr lang="en-GB" sz="1200" b="0">
                          <a:latin typeface="Open Sans" panose="020B0606030504020204" pitchFamily="34" charset="0"/>
                          <a:ea typeface="Open Sans" panose="020B0606030504020204" pitchFamily="34" charset="0"/>
                          <a:cs typeface="Open Sans" panose="020B0606030504020204" pitchFamily="34" charset="0"/>
                        </a:rPr>
                        <a:t>(definitive)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kern="1200">
                          <a:solidFill>
                            <a:schemeClr val="tx1"/>
                          </a:solidFill>
                          <a:latin typeface="Open Sans" panose="020B0606030504020204" pitchFamily="34" charset="0"/>
                          <a:ea typeface="Open Sans" panose="020B0606030504020204" pitchFamily="34" charset="0"/>
                          <a:cs typeface="Open Sans" panose="020B0606030504020204" pitchFamily="34" charset="0"/>
                        </a:rPr>
                        <a:t>Food Items</a:t>
                      </a:r>
                    </a:p>
                    <a:p>
                      <a:pPr algn="ctr"/>
                      <a:r>
                        <a:rPr lang="en-GB" sz="12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(examples)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a:latin typeface="Open Sans" panose="020B0606030504020204" pitchFamily="34" charset="0"/>
                          <a:ea typeface="Open Sans" panose="020B0606030504020204" pitchFamily="34" charset="0"/>
                          <a:cs typeface="Open Sans" panose="020B0606030504020204" pitchFamily="34" charset="0"/>
                        </a:rPr>
                        <a:t>Weight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a:latin typeface="Open Sans" panose="020B0606030504020204" pitchFamily="34" charset="0"/>
                          <a:ea typeface="Open Sans" panose="020B0606030504020204" pitchFamily="34" charset="0"/>
                          <a:cs typeface="Open Sans" panose="020B0606030504020204" pitchFamily="34" charset="0"/>
                        </a:rPr>
                        <a:t>Justification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2850796703"/>
                  </a:ext>
                </a:extLst>
              </a:tr>
              <a:tr h="671276">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Meat, Fish &amp; Eggs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Beef, goat, poultry, pork, fish &amp; eggs </a:t>
                      </a:r>
                      <a:endParaRPr lang="en-GB" sz="1200" b="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lnSpc>
                          <a:spcPct val="105000"/>
                        </a:lnSpc>
                        <a:spcBef>
                          <a:spcPts val="90"/>
                        </a:spcBef>
                        <a:spcAft>
                          <a:spcPts val="0"/>
                        </a:spcAft>
                        <a:tabLst>
                          <a:tab pos="5941060" algn="l"/>
                        </a:tabLs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Highest quality protein, easily absorbable micronutrients (no phytates), energy dense, fat. </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1699044714"/>
                  </a:ext>
                </a:extLst>
              </a:tr>
              <a:tr h="671276">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Dairy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Milk, yoghurt, cheese &amp; other dairy products </a:t>
                      </a:r>
                      <a:endParaRPr lang="en-GB" sz="1200" b="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lnSpc>
                          <a:spcPct val="105000"/>
                        </a:lnSpc>
                        <a:spcBef>
                          <a:spcPts val="90"/>
                        </a:spcBef>
                        <a:spcAft>
                          <a:spcPts val="0"/>
                        </a:spcAft>
                        <a:tabLst>
                          <a:tab pos="5941060" algn="l"/>
                        </a:tabLs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Highest quality protein, source of micronutrients, vitamin A, and energy. </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1919542795"/>
                  </a:ext>
                </a:extLst>
              </a:tr>
              <a:tr h="671276">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Pulses/</a:t>
                      </a:r>
                    </a:p>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Legumes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Beans, cowpeas, lentils, soy, pigeon pea,  peanuts, and/or other nuts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lnSpc>
                          <a:spcPct val="105000"/>
                        </a:lnSpc>
                        <a:spcBef>
                          <a:spcPts val="90"/>
                        </a:spcBef>
                        <a:spcAft>
                          <a:spcPts val="0"/>
                        </a:spcAft>
                        <a:tabLst>
                          <a:tab pos="5941060" algn="l"/>
                        </a:tabLs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Energy dense, high amounts of protein but of poorer quality than animal sources, micronutrients not readily available (due to presence of phytates), low fat.</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3236358361"/>
                  </a:ext>
                </a:extLst>
              </a:tr>
              <a:tr h="863071">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Staples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Cereals, grains, roots &amp; tubers (e.g., Rice, pasta, bread, sorghum, millet, maize, potato, yam, cassava, white sweet potato, taro, plantain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lnSpc>
                          <a:spcPct val="105000"/>
                        </a:lnSpc>
                        <a:spcBef>
                          <a:spcPts val="90"/>
                        </a:spcBef>
                        <a:spcAft>
                          <a:spcPts val="0"/>
                        </a:spcAft>
                        <a:tabLst>
                          <a:tab pos="5941060" algn="l"/>
                        </a:tabLs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Energy dense and usually consumed in larger quantities. Protein content lower and poorer quality (poorly digested/ poorly absorbed/ not containing balanced amino acids) than pulses or animal source proteins, and micronutrients not easily absorbable (due to presence of phytates).</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959898299"/>
                  </a:ext>
                </a:extLst>
              </a:tr>
              <a:tr h="498488">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Vegetables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Vegetables &amp; leaves </a:t>
                      </a:r>
                      <a:endParaRPr lang="en-GB" sz="1200" b="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tabLst>
                          <a:tab pos="5941060" algn="l"/>
                        </a:tabLs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Low energy, low protein, no (or low) fat, source of micronutrients.</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2824670907"/>
                  </a:ext>
                </a:extLst>
              </a:tr>
              <a:tr h="287690">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Fruits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Fruits </a:t>
                      </a:r>
                      <a:endParaRPr lang="en-GB" sz="1200" b="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tabLst>
                          <a:tab pos="5941060" algn="l"/>
                        </a:tabLst>
                      </a:pPr>
                      <a:r>
                        <a:rPr lang="en-GB" sz="12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Low energy, low protein, no fat, source of micronutrients, high in sugar.</a:t>
                      </a:r>
                      <a:endParaRPr lang="fr-FR" sz="12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289071987"/>
                  </a:ext>
                </a:extLst>
              </a:tr>
              <a:tr h="479484">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Oil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Oil, fat, and butter </a:t>
                      </a:r>
                      <a:endParaRPr lang="en-GB" sz="1200" b="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0.5</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lnSpc>
                          <a:spcPct val="105000"/>
                        </a:lnSpc>
                        <a:spcBef>
                          <a:spcPts val="30"/>
                        </a:spcBef>
                        <a:spcAft>
                          <a:spcPts val="0"/>
                        </a:spcAft>
                      </a:pPr>
                      <a:r>
                        <a:rPr lang="en-GB" sz="12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Energy-dense but with low nutritional value (no or lower amounts of other nutrients).</a:t>
                      </a:r>
                      <a:endParaRPr lang="fr-FR" sz="12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3890979292"/>
                  </a:ext>
                </a:extLst>
              </a:tr>
              <a:tr h="479484">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Sugar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Sugar, honey, jam, candy, chocolate, biscuits/cookies, etc.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0.5</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spcBef>
                          <a:spcPts val="50"/>
                        </a:spcBef>
                        <a:tabLst>
                          <a:tab pos="5941060" algn="l"/>
                        </a:tabLs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Energy dense but with low nutritional value (no or lower amounts of other nutrients). </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3586461396"/>
                  </a:ext>
                </a:extLst>
              </a:tr>
              <a:tr h="559633">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Condiments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Spices, tea, coffee, salt, fish powder, small amounts of milk for tea. </a:t>
                      </a:r>
                      <a:endParaRPr lang="en-GB" sz="1200" b="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spcBef>
                          <a:spcPts val="50"/>
                        </a:spcBef>
                        <a:tabLst>
                          <a:tab pos="5941060" algn="l"/>
                        </a:tabLst>
                      </a:pPr>
                      <a:r>
                        <a:rPr lang="en-GB" sz="12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These foods are, by definition, eaten in very small quantities and not considered to add significant nutritional value to the overall household diet and are not considered in the analysis.</a:t>
                      </a:r>
                      <a:endParaRPr lang="fr-FR" sz="12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1674968609"/>
                  </a:ext>
                </a:extLst>
              </a:tr>
            </a:tbl>
          </a:graphicData>
        </a:graphic>
      </p:graphicFrame>
    </p:spTree>
    <p:extLst>
      <p:ext uri="{BB962C8B-B14F-4D97-AF65-F5344CB8AC3E}">
        <p14:creationId xmlns:p14="http://schemas.microsoft.com/office/powerpoint/2010/main" val="20934317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kern="1400" spc="230">
                <a:solidFill>
                  <a:srgbClr val="FFFFFE"/>
                </a:solidFill>
                <a:latin typeface="HALDEN SOLID" pitchFamily="2" charset="0"/>
                <a:ea typeface="Open Sans Extrabold" panose="020B0606030504020204" pitchFamily="34" charset="0"/>
                <a:cs typeface="Open Sans Extrabold" panose="020B0606030504020204" pitchFamily="34" charset="0"/>
              </a:rPr>
              <a:t>Module Design</a:t>
            </a:r>
            <a:endParaRPr lang="en-GB" b="0" kern="1400" spc="23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1580366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Survey Designer</a:t>
            </a:r>
          </a:p>
        </p:txBody>
      </p:sp>
      <p:pic>
        <p:nvPicPr>
          <p:cNvPr id="5" name="Picture 4">
            <a:extLst>
              <a:ext uri="{FF2B5EF4-FFF2-40B4-BE49-F238E27FC236}">
                <a16:creationId xmlns:a16="http://schemas.microsoft.com/office/drawing/2014/main" id="{860891E7-82F7-4901-9119-DE076B8EF693}"/>
              </a:ext>
            </a:extLst>
          </p:cNvPr>
          <p:cNvPicPr>
            <a:picLocks noChangeAspect="1"/>
          </p:cNvPicPr>
          <p:nvPr/>
        </p:nvPicPr>
        <p:blipFill>
          <a:blip r:embed="rId3"/>
          <a:srcRect/>
          <a:stretch/>
        </p:blipFill>
        <p:spPr>
          <a:xfrm>
            <a:off x="6298018" y="1511979"/>
            <a:ext cx="5280837" cy="4788129"/>
          </a:xfrm>
          <a:prstGeom prst="rect">
            <a:avLst/>
          </a:prstGeom>
          <a:ln>
            <a:solidFill>
              <a:srgbClr val="0070C0"/>
            </a:solidFill>
          </a:ln>
        </p:spPr>
      </p:pic>
      <p:sp>
        <p:nvSpPr>
          <p:cNvPr id="6" name="TextBox 5">
            <a:extLst>
              <a:ext uri="{FF2B5EF4-FFF2-40B4-BE49-F238E27FC236}">
                <a16:creationId xmlns:a16="http://schemas.microsoft.com/office/drawing/2014/main" id="{A2BED8FA-5D6A-4507-95F4-A5723A663FC6}"/>
              </a:ext>
            </a:extLst>
          </p:cNvPr>
          <p:cNvSpPr txBox="1"/>
          <p:nvPr/>
        </p:nvSpPr>
        <p:spPr>
          <a:xfrm>
            <a:off x="7570380" y="716415"/>
            <a:ext cx="3157871" cy="584775"/>
          </a:xfrm>
          <a:prstGeom prst="rect">
            <a:avLst/>
          </a:prstGeom>
          <a:noFill/>
        </p:spPr>
        <p:txBody>
          <a:bodyPr wrap="square">
            <a:spAutoFit/>
          </a:bodyPr>
          <a:lstStyle/>
          <a:p>
            <a:pPr algn="ctr"/>
            <a:r>
              <a:rPr lang="en-GB" sz="1600">
                <a:solidFill>
                  <a:srgbClr val="0070BA"/>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FCS Codebook                        (Survey Designer)</a:t>
            </a:r>
            <a:endParaRPr lang="en-GB" sz="1600">
              <a:solidFill>
                <a:srgbClr val="0070BA"/>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 name="Straight Arrow Connector 2">
            <a:extLst>
              <a:ext uri="{FF2B5EF4-FFF2-40B4-BE49-F238E27FC236}">
                <a16:creationId xmlns:a16="http://schemas.microsoft.com/office/drawing/2014/main" id="{3E48D480-8F33-4344-9F87-A17A145CF98A}"/>
              </a:ext>
            </a:extLst>
          </p:cNvPr>
          <p:cNvCxnSpPr/>
          <p:nvPr/>
        </p:nvCxnSpPr>
        <p:spPr>
          <a:xfrm flipH="1">
            <a:off x="8135727" y="4712608"/>
            <a:ext cx="1605418" cy="1266825"/>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pic>
        <p:nvPicPr>
          <p:cNvPr id="7" name="Picture 6">
            <a:extLst>
              <a:ext uri="{FF2B5EF4-FFF2-40B4-BE49-F238E27FC236}">
                <a16:creationId xmlns:a16="http://schemas.microsoft.com/office/drawing/2014/main" id="{E9DA76E9-7EB8-4E11-8593-ADCD2ACC9A05}"/>
              </a:ext>
            </a:extLst>
          </p:cNvPr>
          <p:cNvPicPr>
            <a:picLocks noChangeAspect="1"/>
          </p:cNvPicPr>
          <p:nvPr/>
        </p:nvPicPr>
        <p:blipFill>
          <a:blip r:embed="rId5"/>
          <a:stretch>
            <a:fillRect/>
          </a:stretch>
        </p:blipFill>
        <p:spPr>
          <a:xfrm>
            <a:off x="717181" y="1685260"/>
            <a:ext cx="5475123" cy="3487479"/>
          </a:xfrm>
          <a:prstGeom prst="rect">
            <a:avLst/>
          </a:prstGeom>
        </p:spPr>
      </p:pic>
    </p:spTree>
    <p:extLst>
      <p:ext uri="{BB962C8B-B14F-4D97-AF65-F5344CB8AC3E}">
        <p14:creationId xmlns:p14="http://schemas.microsoft.com/office/powerpoint/2010/main" val="1078383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62882-FA6B-40D4-B72A-285E1CC5F710}"/>
              </a:ext>
            </a:extLst>
          </p:cNvPr>
          <p:cNvSpPr>
            <a:spLocks noGrp="1"/>
          </p:cNvSpPr>
          <p:nvPr>
            <p:ph type="title"/>
          </p:nvPr>
        </p:nvSpPr>
        <p:spPr/>
        <p:txBody>
          <a:bodyPr/>
          <a:lstStyle/>
          <a:p>
            <a:r>
              <a:rPr lang="en-US" sz="3600" b="0" kern="1400" spc="230">
                <a:solidFill>
                  <a:schemeClr val="tx1"/>
                </a:solidFill>
                <a:latin typeface="HALDEN SOLID" pitchFamily="2" charset="0"/>
              </a:rPr>
              <a:t>FCS</a:t>
            </a:r>
            <a:r>
              <a:rPr lang="en-US" sz="3600" b="0" kern="1400" spc="230" dirty="0">
                <a:solidFill>
                  <a:schemeClr val="accent2"/>
                </a:solidFill>
                <a:latin typeface="HALDEN SOLID" pitchFamily="2" charset="0"/>
              </a:rPr>
              <a:t> </a:t>
            </a:r>
            <a:r>
              <a:rPr lang="en-US" sz="3600" b="0" kern="1400" spc="230">
                <a:solidFill>
                  <a:schemeClr val="tx1"/>
                </a:solidFill>
                <a:latin typeface="HALDEN SOLID" pitchFamily="2" charset="0"/>
              </a:rPr>
              <a:t>Module design </a:t>
            </a:r>
          </a:p>
        </p:txBody>
      </p:sp>
      <p:sp>
        <p:nvSpPr>
          <p:cNvPr id="3" name="Content Placeholder 2">
            <a:extLst>
              <a:ext uri="{FF2B5EF4-FFF2-40B4-BE49-F238E27FC236}">
                <a16:creationId xmlns:a16="http://schemas.microsoft.com/office/drawing/2014/main" id="{A58ED615-C330-45A0-8266-3D07719A059B}"/>
              </a:ext>
            </a:extLst>
          </p:cNvPr>
          <p:cNvSpPr>
            <a:spLocks noGrp="1"/>
          </p:cNvSpPr>
          <p:nvPr>
            <p:ph idx="1"/>
          </p:nvPr>
        </p:nvSpPr>
        <p:spPr/>
        <p:txBody>
          <a:bodyPr vert="horz" lIns="91440" tIns="45720" rIns="91440" bIns="45720" rtlCol="0" anchor="t">
            <a:noAutofit/>
          </a:bodyPr>
          <a:lstStyle/>
          <a:p>
            <a:pPr>
              <a:buFont typeface="Wingdings" panose="05000000000000000000" pitchFamily="2" charset="2"/>
              <a:buChar char="v"/>
            </a:pPr>
            <a:r>
              <a:rPr lang="en-US" spc="60" dirty="0">
                <a:latin typeface="Open Sans"/>
                <a:ea typeface="Open Sans"/>
                <a:cs typeface="Open Sans"/>
              </a:rPr>
              <a:t>When designing your questionnaire, including the FCS module, please refer to the </a:t>
            </a:r>
            <a:r>
              <a:rPr lang="en-US" b="1" i="1" spc="60" dirty="0">
                <a:latin typeface="Open Sans"/>
                <a:ea typeface="Open Sans"/>
                <a:cs typeface="Open Sans"/>
                <a:hlinkClick r:id="rId3">
                  <a:extLst>
                    <a:ext uri="{A12FA001-AC4F-418D-AE19-62706E023703}">
                      <ahyp:hlinkClr xmlns:ahyp="http://schemas.microsoft.com/office/drawing/2018/hyperlinkcolor" val="tx"/>
                    </a:ext>
                  </a:extLst>
                </a:hlinkClick>
              </a:rPr>
              <a:t>Survey Designer</a:t>
            </a:r>
            <a:r>
              <a:rPr lang="en-US" b="1" i="1" spc="60" dirty="0">
                <a:latin typeface="Open Sans"/>
                <a:ea typeface="Open Sans"/>
                <a:cs typeface="Open Sans"/>
              </a:rPr>
              <a:t> </a:t>
            </a:r>
            <a:r>
              <a:rPr lang="en-US" spc="60" dirty="0">
                <a:latin typeface="Open Sans"/>
                <a:ea typeface="Open Sans"/>
                <a:cs typeface="Open Sans"/>
              </a:rPr>
              <a:t>as it offers the WFP’s standard modules in </a:t>
            </a:r>
            <a:r>
              <a:rPr lang="en-US" spc="60" dirty="0" err="1">
                <a:latin typeface="Open Sans"/>
                <a:ea typeface="Open Sans"/>
                <a:cs typeface="Open Sans"/>
              </a:rPr>
              <a:t>XLSform</a:t>
            </a:r>
            <a:r>
              <a:rPr lang="en-US" spc="60" dirty="0">
                <a:latin typeface="Open Sans"/>
                <a:ea typeface="Open Sans"/>
                <a:cs typeface="Open Sans"/>
              </a:rPr>
              <a:t> and Word formats.</a:t>
            </a:r>
            <a:endParaRPr lang="en-US" dirty="0"/>
          </a:p>
          <a:p>
            <a:pPr>
              <a:buFont typeface="Wingdings" panose="05000000000000000000" pitchFamily="2" charset="2"/>
              <a:buChar char="v"/>
            </a:pPr>
            <a:endParaRPr lang="en-US" spc="60" dirty="0">
              <a:latin typeface="Open Sans"/>
              <a:ea typeface="Open Sans"/>
              <a:cs typeface="Open Sans"/>
            </a:endParaRPr>
          </a:p>
          <a:p>
            <a:pPr>
              <a:buFont typeface="Wingdings" panose="05000000000000000000" pitchFamily="2" charset="2"/>
              <a:buChar char="v"/>
            </a:pPr>
            <a:r>
              <a:rPr lang="en-US" spc="60" dirty="0">
                <a:latin typeface="Open Sans"/>
                <a:ea typeface="Open Sans"/>
                <a:cs typeface="Open Sans"/>
              </a:rPr>
              <a:t>The examples of </a:t>
            </a:r>
            <a:r>
              <a:rPr lang="en-US" b="1" spc="60" dirty="0">
                <a:latin typeface="Open Sans"/>
                <a:ea typeface="Open Sans"/>
                <a:cs typeface="Open Sans"/>
              </a:rPr>
              <a:t>food items must be contextualized </a:t>
            </a:r>
            <a:r>
              <a:rPr lang="en-US" spc="60" dirty="0">
                <a:latin typeface="Open Sans"/>
                <a:ea typeface="Open Sans"/>
                <a:cs typeface="Open Sans"/>
              </a:rPr>
              <a:t>to reflect the most common local food items. However, the</a:t>
            </a:r>
            <a:r>
              <a:rPr lang="en-US" b="1" spc="60" dirty="0">
                <a:latin typeface="Open Sans"/>
                <a:ea typeface="Open Sans"/>
                <a:cs typeface="Open Sans"/>
              </a:rPr>
              <a:t> 8 food groups</a:t>
            </a:r>
            <a:r>
              <a:rPr lang="en-US" spc="60" dirty="0">
                <a:latin typeface="Open Sans"/>
                <a:ea typeface="Open Sans"/>
                <a:cs typeface="Open Sans"/>
              </a:rPr>
              <a:t> must remain as indicated in the standard FCS module.</a:t>
            </a:r>
            <a:endParaRPr lang="en-US" spc="60" dirty="0"/>
          </a:p>
          <a:p>
            <a:pPr>
              <a:buFont typeface="Wingdings" panose="05000000000000000000" pitchFamily="2" charset="2"/>
              <a:buChar char="v"/>
            </a:pPr>
            <a:endParaRPr lang="en-US" spc="60" dirty="0">
              <a:latin typeface="Open Sans"/>
              <a:ea typeface="Open Sans"/>
              <a:cs typeface="Open Sans"/>
            </a:endParaRPr>
          </a:p>
          <a:p>
            <a:pPr>
              <a:buFont typeface="Wingdings" panose="05000000000000000000" pitchFamily="2" charset="2"/>
              <a:buChar char="v"/>
            </a:pPr>
            <a:r>
              <a:rPr lang="en-US" spc="60" dirty="0">
                <a:latin typeface="Open Sans"/>
                <a:ea typeface="Open Sans"/>
                <a:cs typeface="Open Sans"/>
              </a:rPr>
              <a:t>If you have to rely on data collection tools and platforms that do not support </a:t>
            </a:r>
            <a:r>
              <a:rPr lang="en-US" spc="60" dirty="0" err="1">
                <a:latin typeface="Open Sans"/>
                <a:ea typeface="Open Sans"/>
                <a:cs typeface="Open Sans"/>
              </a:rPr>
              <a:t>XLSforms</a:t>
            </a:r>
            <a:r>
              <a:rPr lang="en-US" spc="60" dirty="0">
                <a:latin typeface="Open Sans"/>
                <a:ea typeface="Open Sans"/>
                <a:cs typeface="Open Sans"/>
              </a:rPr>
              <a:t> then you must replicate the standard module correctly, including the visibility and validation constraints. </a:t>
            </a:r>
          </a:p>
        </p:txBody>
      </p:sp>
    </p:spTree>
    <p:extLst>
      <p:ext uri="{BB962C8B-B14F-4D97-AF65-F5344CB8AC3E}">
        <p14:creationId xmlns:p14="http://schemas.microsoft.com/office/powerpoint/2010/main" val="42546163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Survey Designer</a:t>
            </a:r>
          </a:p>
        </p:txBody>
      </p:sp>
      <p:pic>
        <p:nvPicPr>
          <p:cNvPr id="3" name="Picture 2">
            <a:extLst>
              <a:ext uri="{FF2B5EF4-FFF2-40B4-BE49-F238E27FC236}">
                <a16:creationId xmlns:a16="http://schemas.microsoft.com/office/drawing/2014/main" id="{D546BAB8-DA8F-4BB3-B8FD-5B907C5A7E72}"/>
              </a:ext>
            </a:extLst>
          </p:cNvPr>
          <p:cNvPicPr>
            <a:picLocks noChangeAspect="1"/>
          </p:cNvPicPr>
          <p:nvPr/>
        </p:nvPicPr>
        <p:blipFill>
          <a:blip r:embed="rId3"/>
          <a:stretch>
            <a:fillRect/>
          </a:stretch>
        </p:blipFill>
        <p:spPr>
          <a:xfrm>
            <a:off x="1368768" y="1576680"/>
            <a:ext cx="10186330" cy="4164577"/>
          </a:xfrm>
          <a:prstGeom prst="rect">
            <a:avLst/>
          </a:prstGeom>
        </p:spPr>
      </p:pic>
      <p:sp>
        <p:nvSpPr>
          <p:cNvPr id="4" name="Rectangle 3">
            <a:extLst>
              <a:ext uri="{FF2B5EF4-FFF2-40B4-BE49-F238E27FC236}">
                <a16:creationId xmlns:a16="http://schemas.microsoft.com/office/drawing/2014/main" id="{2A9B5B64-AB6D-4A15-8007-03B93B3556D1}"/>
              </a:ext>
            </a:extLst>
          </p:cNvPr>
          <p:cNvSpPr/>
          <p:nvPr/>
        </p:nvSpPr>
        <p:spPr>
          <a:xfrm>
            <a:off x="5695814" y="1285104"/>
            <a:ext cx="1532238" cy="4456154"/>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peech Bubble: Oval 5">
            <a:extLst>
              <a:ext uri="{FF2B5EF4-FFF2-40B4-BE49-F238E27FC236}">
                <a16:creationId xmlns:a16="http://schemas.microsoft.com/office/drawing/2014/main" id="{D4C8675D-D8B7-49AC-84F5-2917A23695E0}"/>
              </a:ext>
            </a:extLst>
          </p:cNvPr>
          <p:cNvSpPr/>
          <p:nvPr/>
        </p:nvSpPr>
        <p:spPr>
          <a:xfrm>
            <a:off x="8651411" y="223318"/>
            <a:ext cx="2661005" cy="1786849"/>
          </a:xfrm>
          <a:prstGeom prst="wedgeEllipseCallout">
            <a:avLst>
              <a:gd name="adj1" fmla="val -103823"/>
              <a:gd name="adj2" fmla="val 3256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rgbClr val="FFFFFE"/>
                </a:solidFill>
                <a:latin typeface="Open Sans"/>
                <a:ea typeface="Open Sans"/>
                <a:cs typeface="Open Sans"/>
              </a:rPr>
              <a:t>Food items that must adjusted for local context </a:t>
            </a:r>
            <a:endPar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D77C81AD-812C-6A20-9610-7BB9D97DF5D6}"/>
              </a:ext>
            </a:extLst>
          </p:cNvPr>
          <p:cNvSpPr txBox="1"/>
          <p:nvPr/>
        </p:nvSpPr>
        <p:spPr>
          <a:xfrm>
            <a:off x="5619614" y="6465405"/>
            <a:ext cx="6938847" cy="338554"/>
          </a:xfrm>
          <a:prstGeom prst="rect">
            <a:avLst/>
          </a:prstGeom>
          <a:noFill/>
        </p:spPr>
        <p:txBody>
          <a:bodyPr wrap="square">
            <a:spAutoFit/>
          </a:bodyPr>
          <a:lstStyle/>
          <a:p>
            <a:r>
              <a:rPr lang="en-US"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Find the latest standard FCS module in </a:t>
            </a:r>
            <a:r>
              <a:rPr lang="en-US" sz="1600" dirty="0" err="1">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XLSform</a:t>
            </a:r>
            <a:r>
              <a:rPr lang="en-US"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on </a:t>
            </a:r>
            <a:r>
              <a:rPr lang="en-US" sz="1600" b="1" i="1"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Survey Designer </a:t>
            </a:r>
            <a:endParaRPr lang="en-US" sz="1600" b="1" i="1"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7396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marL="0" marR="614045" indent="0" algn="just">
              <a:lnSpc>
                <a:spcPct val="105000"/>
              </a:lnSpc>
              <a:spcBef>
                <a:spcPts val="0"/>
              </a:spcBef>
              <a:spcAft>
                <a:spcPts val="0"/>
              </a:spcAft>
              <a:buNone/>
            </a:pPr>
            <a:r>
              <a:rPr lang="en-GB" sz="2400" dirty="0">
                <a:effectLst/>
                <a:latin typeface="Open Sans" panose="020B0606030504020204" pitchFamily="34" charset="0"/>
                <a:ea typeface="Open Sans" panose="020B0606030504020204" pitchFamily="34" charset="0"/>
                <a:cs typeface="Open Sans" panose="020B0606030504020204" pitchFamily="34" charset="0"/>
              </a:rPr>
              <a:t>Some other definitions to consider….</a:t>
            </a:r>
            <a:endParaRPr lang="en-US" sz="2400" dirty="0">
              <a:effectLst/>
              <a:latin typeface="Open Sans" panose="020B0606030504020204" pitchFamily="34" charset="0"/>
              <a:ea typeface="Open Sans" panose="020B0606030504020204" pitchFamily="34" charset="0"/>
              <a:cs typeface="Open Sans" panose="020B0606030504020204" pitchFamily="34" charset="0"/>
            </a:endParaRPr>
          </a:p>
          <a:p>
            <a:pPr marL="0" marR="614045" indent="0" algn="just">
              <a:lnSpc>
                <a:spcPct val="105000"/>
              </a:lnSpc>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a:p>
            <a:pPr marR="614045" algn="just">
              <a:lnSpc>
                <a:spcPct val="105000"/>
              </a:lnSpc>
              <a:spcBef>
                <a:spcPts val="0"/>
              </a:spcBef>
              <a:buFont typeface="Wingdings" panose="05000000000000000000" pitchFamily="2" charset="2"/>
              <a:buChar char="v"/>
            </a:pPr>
            <a:r>
              <a:rPr lang="en-GB" sz="1800" b="1" dirty="0">
                <a:latin typeface="Open Sans" panose="020B0606030504020204" pitchFamily="34" charset="0"/>
                <a:ea typeface="Open Sans" panose="020B0606030504020204" pitchFamily="34" charset="0"/>
                <a:cs typeface="Open Sans" panose="020B0606030504020204" pitchFamily="34" charset="0"/>
              </a:rPr>
              <a:t>Food group</a:t>
            </a:r>
            <a:r>
              <a:rPr lang="en-GB" sz="1800" dirty="0">
                <a:latin typeface="Open Sans" panose="020B0606030504020204" pitchFamily="34" charset="0"/>
                <a:ea typeface="Open Sans" panose="020B0606030504020204" pitchFamily="34" charset="0"/>
                <a:cs typeface="Open Sans" panose="020B0606030504020204" pitchFamily="34" charset="0"/>
              </a:rPr>
              <a:t> is defined as a grouping of food items that have similar caloric and nutrient content.</a:t>
            </a:r>
          </a:p>
          <a:p>
            <a:pPr marR="614045" algn="just">
              <a:lnSpc>
                <a:spcPct val="105000"/>
              </a:lnSpc>
              <a:spcBef>
                <a:spcPts val="0"/>
              </a:spcBef>
              <a:buFont typeface="Wingdings" panose="05000000000000000000" pitchFamily="2" charset="2"/>
              <a:buChar char="v"/>
            </a:pPr>
            <a:endParaRPr lang="en-US" sz="1800" dirty="0">
              <a:latin typeface="Open Sans" panose="020B0606030504020204" pitchFamily="34" charset="0"/>
              <a:ea typeface="Open Sans" panose="020B0606030504020204" pitchFamily="34" charset="0"/>
              <a:cs typeface="Open Sans" panose="020B0606030504020204" pitchFamily="34" charset="0"/>
            </a:endParaRPr>
          </a:p>
          <a:p>
            <a:pPr marR="614045" algn="just">
              <a:lnSpc>
                <a:spcPct val="105000"/>
              </a:lnSpc>
              <a:spcBef>
                <a:spcPts val="0"/>
              </a:spcBef>
              <a:buFont typeface="Wingdings" panose="05000000000000000000" pitchFamily="2" charset="2"/>
              <a:buChar char="v"/>
            </a:pPr>
            <a:r>
              <a:rPr lang="en-GB" sz="1800" b="1" dirty="0">
                <a:latin typeface="Open Sans" panose="020B0606030504020204" pitchFamily="34" charset="0"/>
                <a:ea typeface="Open Sans" panose="020B0606030504020204" pitchFamily="34" charset="0"/>
                <a:cs typeface="Open Sans" panose="020B0606030504020204" pitchFamily="34" charset="0"/>
              </a:rPr>
              <a:t>Food items</a:t>
            </a:r>
            <a:r>
              <a:rPr lang="en-GB" sz="1800" dirty="0">
                <a:latin typeface="Open Sans" panose="020B0606030504020204" pitchFamily="34" charset="0"/>
                <a:ea typeface="Open Sans" panose="020B0606030504020204" pitchFamily="34" charset="0"/>
                <a:cs typeface="Open Sans" panose="020B0606030504020204" pitchFamily="34" charset="0"/>
              </a:rPr>
              <a:t> fall under food groups and cannot be further split into separate foods. Generic terms such as ‘rice’ or ‘tomatoes’ are generally considered to be food items for this analysis.</a:t>
            </a:r>
          </a:p>
          <a:p>
            <a:pPr marR="614045" algn="just">
              <a:lnSpc>
                <a:spcPct val="105000"/>
              </a:lnSpc>
              <a:spcBef>
                <a:spcPts val="0"/>
              </a:spcBef>
              <a:buFont typeface="Wingdings" panose="05000000000000000000" pitchFamily="2" charset="2"/>
              <a:buChar char="v"/>
            </a:pPr>
            <a:endParaRPr lang="en-US" sz="1800" dirty="0">
              <a:latin typeface="Open Sans" panose="020B0606030504020204" pitchFamily="34" charset="0"/>
              <a:ea typeface="Open Sans" panose="020B0606030504020204" pitchFamily="34" charset="0"/>
              <a:cs typeface="Open Sans" panose="020B0606030504020204" pitchFamily="34" charset="0"/>
            </a:endParaRPr>
          </a:p>
          <a:p>
            <a:pPr marR="614045" algn="just">
              <a:lnSpc>
                <a:spcPct val="105000"/>
              </a:lnSpc>
              <a:spcBef>
                <a:spcPts val="0"/>
              </a:spcBef>
              <a:buFont typeface="Wingdings" panose="05000000000000000000" pitchFamily="2" charset="2"/>
              <a:buChar char="v"/>
            </a:pPr>
            <a:r>
              <a:rPr lang="en-GB" sz="1800" b="1" dirty="0">
                <a:latin typeface="Open Sans" panose="020B0606030504020204" pitchFamily="34" charset="0"/>
                <a:ea typeface="Open Sans" panose="020B0606030504020204" pitchFamily="34" charset="0"/>
                <a:cs typeface="Open Sans" panose="020B0606030504020204" pitchFamily="34" charset="0"/>
              </a:rPr>
              <a:t>Condiment</a:t>
            </a:r>
            <a:r>
              <a:rPr lang="en-GB" sz="1800" dirty="0">
                <a:latin typeface="Open Sans" panose="020B0606030504020204" pitchFamily="34" charset="0"/>
                <a:ea typeface="Open Sans" panose="020B0606030504020204" pitchFamily="34" charset="0"/>
                <a:cs typeface="Open Sans" panose="020B0606030504020204" pitchFamily="34" charset="0"/>
              </a:rPr>
              <a:t>, in this context, refer to a food that is generally eaten in very small quantities, often just for flavour. Examples include spices, a ‘pinch’ of fish powder, a ‘splash’ of milk in tea or coffee, etc.</a:t>
            </a:r>
            <a:endParaRPr lang="en-US" sz="2800" spc="60" dirty="0">
              <a:latin typeface="Open Sans"/>
              <a:ea typeface="Open Sans"/>
              <a:cs typeface="Open Sans"/>
            </a:endParaRPr>
          </a:p>
          <a:p>
            <a:pPr marL="457200" lvl="1" indent="0">
              <a:buNone/>
            </a:pP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a:ea typeface="Open Sans Extrabold"/>
                <a:cs typeface="Open Sans Extrabold"/>
              </a:rPr>
              <a:t>FCS: Definitions</a:t>
            </a:r>
          </a:p>
        </p:txBody>
      </p:sp>
    </p:spTree>
    <p:extLst>
      <p:ext uri="{BB962C8B-B14F-4D97-AF65-F5344CB8AC3E}">
        <p14:creationId xmlns:p14="http://schemas.microsoft.com/office/powerpoint/2010/main" val="111769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a:solidFill>
                  <a:srgbClr val="FFFFFE"/>
                </a:solidFill>
                <a:latin typeface="HALDEN SOLID" pitchFamily="2" charset="0"/>
                <a:ea typeface="Open Sans Extrabold" panose="020B0606030504020204" pitchFamily="34" charset="0"/>
                <a:cs typeface="Open Sans Extrabold" panose="020B0606030504020204" pitchFamily="34" charset="0"/>
              </a:rPr>
              <a:t>Quality assurance</a:t>
            </a:r>
            <a:endParaRPr lang="en-GB" b="0">
              <a:solidFill>
                <a:srgbClr val="FFFFFE"/>
              </a:solidFill>
              <a:latin typeface="HALDEN SOLI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880350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596348" y="716415"/>
            <a:ext cx="11052002" cy="662558"/>
          </a:xfrm>
        </p:spPr>
        <p:txBody>
          <a:bodyPr anchor="t" anchorCtr="0"/>
          <a:lstStyle/>
          <a:p>
            <a:r>
              <a:rPr lang="en-GB" sz="3600" b="0" kern="1400" spc="230" dirty="0">
                <a:solidFill>
                  <a:schemeClr val="tx1"/>
                </a:solidFill>
                <a:latin typeface="HALDEN SOLID" pitchFamily="2" charset="0"/>
              </a:rPr>
              <a:t>FCS data quality checks: Erroneous values </a:t>
            </a:r>
          </a:p>
        </p:txBody>
      </p:sp>
      <p:sp>
        <p:nvSpPr>
          <p:cNvPr id="22" name="TextBox 21">
            <a:extLst>
              <a:ext uri="{FF2B5EF4-FFF2-40B4-BE49-F238E27FC236}">
                <a16:creationId xmlns:a16="http://schemas.microsoft.com/office/drawing/2014/main" id="{845AE3E5-9674-445E-B4FF-AE4477728629}"/>
              </a:ext>
            </a:extLst>
          </p:cNvPr>
          <p:cNvSpPr txBox="1"/>
          <p:nvPr/>
        </p:nvSpPr>
        <p:spPr>
          <a:xfrm>
            <a:off x="596348" y="1582340"/>
            <a:ext cx="11240321" cy="5078313"/>
          </a:xfrm>
          <a:prstGeom prst="rect">
            <a:avLst/>
          </a:prstGeom>
          <a:solidFill>
            <a:srgbClr val="FFFFFE"/>
          </a:solidFill>
        </p:spPr>
        <p:txBody>
          <a:bodyPr wrap="square">
            <a:spAutoFit/>
          </a:bodyPr>
          <a:lstStyle/>
          <a:p>
            <a:r>
              <a:rPr lang="en-GB" dirty="0">
                <a:latin typeface="Open Sans" panose="020B0606030504020204" pitchFamily="34" charset="0"/>
                <a:ea typeface="Open Sans" panose="020B0606030504020204" pitchFamily="34" charset="0"/>
                <a:cs typeface="Open Sans" panose="020B0606030504020204" pitchFamily="34" charset="0"/>
              </a:rPr>
              <a:t>An FCS module in a dataset contains values that are wrong by either exceeding the number of days in a week (&gt;7) or being negative. </a:t>
            </a:r>
            <a:endParaRPr lang="fr-FR"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 </a:t>
            </a:r>
            <a:endParaRPr lang="fr-FR" dirty="0">
              <a:latin typeface="Open Sans" panose="020B0606030504020204" pitchFamily="34" charset="0"/>
              <a:ea typeface="Open Sans" panose="020B0606030504020204" pitchFamily="34" charset="0"/>
              <a:cs typeface="Open Sans" panose="020B0606030504020204" pitchFamily="34" charset="0"/>
            </a:endParaRPr>
          </a:p>
          <a:p>
            <a:r>
              <a:rPr lang="en-GB" u="sng" dirty="0">
                <a:latin typeface="Open Sans" panose="020B0606030504020204" pitchFamily="34" charset="0"/>
                <a:ea typeface="Open Sans" panose="020B0606030504020204" pitchFamily="34" charset="0"/>
                <a:cs typeface="Open Sans" panose="020B0606030504020204" pitchFamily="34" charset="0"/>
              </a:rPr>
              <a:t>Suggested ways to deal with this:</a:t>
            </a:r>
            <a:endParaRPr lang="fr-FR"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 </a:t>
            </a:r>
            <a:endParaRPr lang="fr-FR" dirty="0">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Wingdings" panose="05000000000000000000" pitchFamily="2" charset="2"/>
              <a:buChar char="v"/>
            </a:pPr>
            <a:r>
              <a:rPr lang="en-GB" b="1" dirty="0">
                <a:latin typeface="Open Sans" panose="020B0606030504020204" pitchFamily="34" charset="0"/>
                <a:ea typeface="Open Sans" panose="020B0606030504020204" pitchFamily="34" charset="0"/>
                <a:cs typeface="Open Sans" panose="020B0606030504020204" pitchFamily="34" charset="0"/>
              </a:rPr>
              <a:t>During the tool design phase:</a:t>
            </a:r>
            <a:r>
              <a:rPr lang="en-GB" dirty="0">
                <a:latin typeface="Open Sans" panose="020B0606030504020204" pitchFamily="34" charset="0"/>
                <a:ea typeface="Open Sans" panose="020B0606030504020204" pitchFamily="34" charset="0"/>
                <a:cs typeface="Open Sans" panose="020B0606030504020204" pitchFamily="34" charset="0"/>
              </a:rPr>
              <a:t> It is recommended to code the XLS form to only allow values between 0-7 to avoid typos or erroneous values.</a:t>
            </a:r>
            <a:endParaRPr lang="fr-FR"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v"/>
            </a:pPr>
            <a:endParaRPr lang="fr-FR" dirty="0">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Wingdings" panose="05000000000000000000" pitchFamily="2" charset="2"/>
              <a:buChar char="v"/>
            </a:pPr>
            <a:r>
              <a:rPr lang="en-GB" b="1" dirty="0">
                <a:latin typeface="Open Sans" panose="020B0606030504020204" pitchFamily="34" charset="0"/>
                <a:ea typeface="Open Sans" panose="020B0606030504020204" pitchFamily="34" charset="0"/>
                <a:cs typeface="Open Sans" panose="020B0606030504020204" pitchFamily="34" charset="0"/>
              </a:rPr>
              <a:t>During the data collection: </a:t>
            </a:r>
            <a:r>
              <a:rPr lang="en-GB" dirty="0">
                <a:latin typeface="Open Sans" panose="020B0606030504020204" pitchFamily="34" charset="0"/>
                <a:ea typeface="Open Sans" panose="020B0606030504020204" pitchFamily="34" charset="0"/>
                <a:cs typeface="Open Sans" panose="020B0606030504020204" pitchFamily="34" charset="0"/>
              </a:rPr>
              <a:t>If, for whatever reason, there are still households with erroneous data, this should be captured during the daily data quality checks. The analyst should immediately flag issues to the field teams to correct the issue both in terms of providing the correct number (e.g., in case of typos) and paying more attention to not replicating the same mistake in the future.   </a:t>
            </a:r>
          </a:p>
          <a:p>
            <a:pPr marL="285750" lvl="0" indent="-285750">
              <a:buFont typeface="Wingdings" panose="05000000000000000000" pitchFamily="2" charset="2"/>
              <a:buChar char="v"/>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v"/>
            </a:pPr>
            <a:r>
              <a:rPr lang="en-GB" b="1" dirty="0">
                <a:latin typeface="Open Sans" panose="020B0606030504020204" pitchFamily="34" charset="0"/>
                <a:ea typeface="Open Sans" panose="020B0606030504020204" pitchFamily="34" charset="0"/>
                <a:cs typeface="Open Sans" panose="020B0606030504020204" pitchFamily="34" charset="0"/>
              </a:rPr>
              <a:t>During the data analysis</a:t>
            </a:r>
            <a:r>
              <a:rPr lang="en-GB" dirty="0">
                <a:latin typeface="Open Sans" panose="020B0606030504020204" pitchFamily="34" charset="0"/>
                <a:ea typeface="Open Sans" panose="020B0606030504020204" pitchFamily="34" charset="0"/>
                <a:cs typeface="Open Sans" panose="020B0606030504020204" pitchFamily="34" charset="0"/>
              </a:rPr>
              <a:t>: </a:t>
            </a:r>
            <a:r>
              <a:rPr lang="en-US" spc="60" dirty="0">
                <a:latin typeface="Open Sans" charset="0"/>
                <a:ea typeface="Open Sans" charset="0"/>
                <a:cs typeface="Open Sans" charset="0"/>
              </a:rPr>
              <a:t>In case of values greater than 7 (days of consumption) recode to 7 days maximum. However, be wary of 8s – for the FCS module, and all modules – as the ‘8’ is located just above the ‘0’ on a </a:t>
            </a:r>
            <a:r>
              <a:rPr lang="en-GB" spc="60" dirty="0">
                <a:latin typeface="Open Sans" charset="0"/>
                <a:ea typeface="Open Sans" charset="0"/>
                <a:cs typeface="Open Sans" charset="0"/>
              </a:rPr>
              <a:t>telephone (and tablet) keypad, 8s are frequently mistaken for 0s so be careful in recoding data to first check for 8s, which may be recoded to 0 rather than 7. Check also for 99 or 999 meaning not applicable and should be recoded as 0s.</a:t>
            </a:r>
            <a:endParaRPr lang="fr-FR" dirty="0"/>
          </a:p>
        </p:txBody>
      </p:sp>
      <p:pic>
        <p:nvPicPr>
          <p:cNvPr id="2" name="Graphic 1" descr="Flag with solid fill">
            <a:extLst>
              <a:ext uri="{FF2B5EF4-FFF2-40B4-BE49-F238E27FC236}">
                <a16:creationId xmlns:a16="http://schemas.microsoft.com/office/drawing/2014/main" id="{ECDFAD77-59BC-C4F9-D478-B36AEDEF0B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62160" y="464573"/>
            <a:ext cx="914400" cy="914400"/>
          </a:xfrm>
          <a:prstGeom prst="rect">
            <a:avLst/>
          </a:prstGeom>
        </p:spPr>
      </p:pic>
    </p:spTree>
    <p:extLst>
      <p:ext uri="{BB962C8B-B14F-4D97-AF65-F5344CB8AC3E}">
        <p14:creationId xmlns:p14="http://schemas.microsoft.com/office/powerpoint/2010/main" val="213806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data quality checks: Missing values </a:t>
            </a:r>
          </a:p>
        </p:txBody>
      </p:sp>
      <p:sp>
        <p:nvSpPr>
          <p:cNvPr id="22" name="TextBox 21">
            <a:extLst>
              <a:ext uri="{FF2B5EF4-FFF2-40B4-BE49-F238E27FC236}">
                <a16:creationId xmlns:a16="http://schemas.microsoft.com/office/drawing/2014/main" id="{845AE3E5-9674-445E-B4FF-AE4477728629}"/>
              </a:ext>
            </a:extLst>
          </p:cNvPr>
          <p:cNvSpPr txBox="1"/>
          <p:nvPr/>
        </p:nvSpPr>
        <p:spPr>
          <a:xfrm>
            <a:off x="717181" y="1582340"/>
            <a:ext cx="11119488" cy="4247317"/>
          </a:xfrm>
          <a:prstGeom prst="rect">
            <a:avLst/>
          </a:prstGeom>
          <a:noFill/>
        </p:spPr>
        <p:txBody>
          <a:bodyPr wrap="square">
            <a:spAutoFit/>
          </a:bodyPr>
          <a:lstStyle/>
          <a:p>
            <a:r>
              <a:rPr lang="en-GB" dirty="0">
                <a:latin typeface="Open Sans" panose="020B0606030504020204" pitchFamily="34" charset="0"/>
                <a:ea typeface="Open Sans" panose="020B0606030504020204" pitchFamily="34" charset="0"/>
                <a:cs typeface="Open Sans" panose="020B0606030504020204" pitchFamily="34" charset="0"/>
              </a:rPr>
              <a:t>Households have data missing in this FCS module. </a:t>
            </a:r>
            <a:endParaRPr lang="fr-FR"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 </a:t>
            </a:r>
            <a:endParaRPr lang="fr-FR" dirty="0">
              <a:latin typeface="Open Sans" panose="020B0606030504020204" pitchFamily="34" charset="0"/>
              <a:ea typeface="Open Sans" panose="020B0606030504020204" pitchFamily="34" charset="0"/>
              <a:cs typeface="Open Sans" panose="020B0606030504020204" pitchFamily="34" charset="0"/>
            </a:endParaRPr>
          </a:p>
          <a:p>
            <a:r>
              <a:rPr lang="en-GB" u="sng" dirty="0">
                <a:latin typeface="Open Sans" panose="020B0606030504020204" pitchFamily="34" charset="0"/>
                <a:ea typeface="Open Sans" panose="020B0606030504020204" pitchFamily="34" charset="0"/>
                <a:cs typeface="Open Sans" panose="020B0606030504020204" pitchFamily="34" charset="0"/>
              </a:rPr>
              <a:t>Suggested ways to deal with this:</a:t>
            </a:r>
            <a:endParaRPr lang="fr-FR" u="sng"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 </a:t>
            </a:r>
            <a:endParaRPr lang="fr-FR" dirty="0">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Wingdings" panose="05000000000000000000" pitchFamily="2" charset="2"/>
              <a:buChar char="v"/>
            </a:pPr>
            <a:r>
              <a:rPr lang="en-GB" b="1" dirty="0">
                <a:latin typeface="Open Sans" panose="020B0606030504020204" pitchFamily="34" charset="0"/>
                <a:ea typeface="Open Sans" panose="020B0606030504020204" pitchFamily="34" charset="0"/>
                <a:cs typeface="Open Sans" panose="020B0606030504020204" pitchFamily="34" charset="0"/>
              </a:rPr>
              <a:t>During the tool design: </a:t>
            </a:r>
            <a:r>
              <a:rPr lang="en-GB" dirty="0">
                <a:latin typeface="Open Sans" panose="020B0606030504020204" pitchFamily="34" charset="0"/>
                <a:ea typeface="Open Sans" panose="020B0606030504020204" pitchFamily="34" charset="0"/>
                <a:cs typeface="Open Sans" panose="020B0606030504020204" pitchFamily="34" charset="0"/>
              </a:rPr>
              <a:t>The questions in the FCS module should be programmed as mandatory, so that it is not possible to skip any of the module, leaving data gaps.</a:t>
            </a:r>
            <a:endParaRPr lang="fr-FR"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v"/>
            </a:pPr>
            <a:endParaRPr lang="fr-FR" dirty="0">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Wingdings" panose="05000000000000000000" pitchFamily="2" charset="2"/>
              <a:buChar char="v"/>
            </a:pPr>
            <a:r>
              <a:rPr lang="en-GB" b="1" dirty="0">
                <a:latin typeface="Open Sans" panose="020B0606030504020204" pitchFamily="34" charset="0"/>
                <a:ea typeface="Open Sans" panose="020B0606030504020204" pitchFamily="34" charset="0"/>
                <a:cs typeface="Open Sans" panose="020B0606030504020204" pitchFamily="34" charset="0"/>
              </a:rPr>
              <a:t>During the data collection</a:t>
            </a:r>
            <a:r>
              <a:rPr lang="en-GB" dirty="0">
                <a:latin typeface="Open Sans" panose="020B0606030504020204" pitchFamily="34" charset="0"/>
                <a:ea typeface="Open Sans" panose="020B0606030504020204" pitchFamily="34" charset="0"/>
                <a:cs typeface="Open Sans" panose="020B0606030504020204" pitchFamily="34" charset="0"/>
              </a:rPr>
              <a:t>: If the quality checks show that some enumerators still have missing values, this must immediately be flagged to the enumerators concerned. It should be considered to fix the coded restrictions to ensure this mistake is not repeated.</a:t>
            </a:r>
          </a:p>
          <a:p>
            <a:pPr marL="285750" lvl="0" indent="-285750">
              <a:buFont typeface="Wingdings" panose="05000000000000000000" pitchFamily="2" charset="2"/>
              <a:buChar char="v"/>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v"/>
            </a:pPr>
            <a:r>
              <a:rPr lang="en-GB" b="1" dirty="0">
                <a:latin typeface="Open Sans" panose="020B0606030504020204" pitchFamily="34" charset="0"/>
                <a:ea typeface="Open Sans" panose="020B0606030504020204" pitchFamily="34" charset="0"/>
                <a:cs typeface="Open Sans" panose="020B0606030504020204" pitchFamily="34" charset="0"/>
              </a:rPr>
              <a:t>During the data analysis: </a:t>
            </a:r>
            <a:r>
              <a:rPr lang="en-GB" dirty="0">
                <a:latin typeface="Open Sans" panose="020B0606030504020204" pitchFamily="34" charset="0"/>
                <a:ea typeface="Open Sans" panose="020B0606030504020204" pitchFamily="34" charset="0"/>
                <a:cs typeface="Open Sans" panose="020B0606030504020204" pitchFamily="34" charset="0"/>
              </a:rPr>
              <a:t>if missing values are not too widespread, </a:t>
            </a:r>
            <a:r>
              <a:rPr lang="en-US" spc="60" dirty="0">
                <a:latin typeface="Open Sans" charset="0"/>
                <a:ea typeface="Open Sans" charset="0"/>
                <a:cs typeface="Open Sans" charset="0"/>
              </a:rPr>
              <a:t>do not replace them but drop such cases from your analysis. </a:t>
            </a:r>
          </a:p>
          <a:p>
            <a:pPr marL="285750" lvl="0" indent="-285750">
              <a:buFont typeface="Wingdings" panose="05000000000000000000" pitchFamily="2" charset="2"/>
              <a:buChar char="v"/>
            </a:pPr>
            <a:endParaRPr lang="fr-FR" dirty="0">
              <a:latin typeface="Open Sans" panose="020B0606030504020204" pitchFamily="34" charset="0"/>
              <a:ea typeface="Open Sans" panose="020B0606030504020204" pitchFamily="34" charset="0"/>
              <a:cs typeface="Open Sans" panose="020B0606030504020204" pitchFamily="34" charset="0"/>
            </a:endParaRPr>
          </a:p>
          <a:p>
            <a:r>
              <a:rPr lang="en-GB" b="1" dirty="0"/>
              <a:t> </a:t>
            </a:r>
            <a:endParaRPr lang="fr-FR" dirty="0"/>
          </a:p>
        </p:txBody>
      </p:sp>
      <p:pic>
        <p:nvPicPr>
          <p:cNvPr id="2" name="Graphic 1" descr="Flag with solid fill">
            <a:extLst>
              <a:ext uri="{FF2B5EF4-FFF2-40B4-BE49-F238E27FC236}">
                <a16:creationId xmlns:a16="http://schemas.microsoft.com/office/drawing/2014/main" id="{31FE40F7-B719-9B90-095F-C5226302F8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90710" y="464573"/>
            <a:ext cx="914400" cy="914400"/>
          </a:xfrm>
          <a:prstGeom prst="rect">
            <a:avLst/>
          </a:prstGeom>
        </p:spPr>
      </p:pic>
    </p:spTree>
    <p:extLst>
      <p:ext uri="{BB962C8B-B14F-4D97-AF65-F5344CB8AC3E}">
        <p14:creationId xmlns:p14="http://schemas.microsoft.com/office/powerpoint/2010/main" val="76252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data quality checks: Abnormal consumption </a:t>
            </a:r>
          </a:p>
        </p:txBody>
      </p:sp>
      <p:sp>
        <p:nvSpPr>
          <p:cNvPr id="22" name="TextBox 21">
            <a:extLst>
              <a:ext uri="{FF2B5EF4-FFF2-40B4-BE49-F238E27FC236}">
                <a16:creationId xmlns:a16="http://schemas.microsoft.com/office/drawing/2014/main" id="{845AE3E5-9674-445E-B4FF-AE4477728629}"/>
              </a:ext>
            </a:extLst>
          </p:cNvPr>
          <p:cNvSpPr txBox="1"/>
          <p:nvPr/>
        </p:nvSpPr>
        <p:spPr>
          <a:xfrm>
            <a:off x="717181" y="1582340"/>
            <a:ext cx="11119488" cy="4247317"/>
          </a:xfrm>
          <a:prstGeom prst="rect">
            <a:avLst/>
          </a:prstGeom>
          <a:noFill/>
        </p:spPr>
        <p:txBody>
          <a:bodyPr wrap="square">
            <a:spAutoFit/>
          </a:bodyPr>
          <a:lstStyle/>
          <a:p>
            <a:r>
              <a:rPr lang="en-GB" dirty="0">
                <a:latin typeface="Open Sans" panose="020B0606030504020204" pitchFamily="34" charset="0"/>
                <a:ea typeface="Open Sans" panose="020B0606030504020204" pitchFamily="34" charset="0"/>
                <a:cs typeface="Open Sans" panose="020B0606030504020204" pitchFamily="34" charset="0"/>
              </a:rPr>
              <a:t>Households reported food consumption that does not look logical for the context. </a:t>
            </a:r>
          </a:p>
          <a:p>
            <a:endParaRPr lang="en-GB" dirty="0">
              <a:latin typeface="Open Sans" panose="020B0606030504020204" pitchFamily="34" charset="0"/>
              <a:ea typeface="Open Sans" panose="020B0606030504020204" pitchFamily="34" charset="0"/>
              <a:cs typeface="Open Sans" panose="020B0606030504020204" pitchFamily="34" charset="0"/>
            </a:endParaRPr>
          </a:p>
          <a:p>
            <a:r>
              <a:rPr lang="en-GB" i="1" dirty="0">
                <a:latin typeface="Open Sans" panose="020B0606030504020204" pitchFamily="34" charset="0"/>
                <a:ea typeface="Open Sans" panose="020B0606030504020204" pitchFamily="34" charset="0"/>
                <a:cs typeface="Open Sans" panose="020B0606030504020204" pitchFamily="34" charset="0"/>
              </a:rPr>
              <a:t>Examples of red flags:</a:t>
            </a:r>
          </a:p>
          <a:p>
            <a:pPr marL="285750" indent="-28575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Entire module is filled with zeros (no food consumption in the past 7 days), in areas that are not in catastrophic/famine conditions. </a:t>
            </a:r>
          </a:p>
          <a:p>
            <a:pPr marL="285750" indent="-28575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Entire module is filled with sevens (ate every food group every day in the past 7 days). </a:t>
            </a:r>
          </a:p>
          <a:p>
            <a:pPr marL="285750" indent="-28575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Low oil and sugar consumption in contexts where these groups are normally eaten daily. </a:t>
            </a:r>
          </a:p>
          <a:p>
            <a:pPr marL="285750" indent="-28575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Staples are only consumed few days a week.</a:t>
            </a:r>
          </a:p>
          <a:p>
            <a:r>
              <a:rPr lang="en-GB" dirty="0">
                <a:latin typeface="Open Sans" panose="020B0606030504020204" pitchFamily="34" charset="0"/>
                <a:ea typeface="Open Sans" panose="020B0606030504020204" pitchFamily="34" charset="0"/>
                <a:cs typeface="Open Sans" panose="020B0606030504020204" pitchFamily="34" charset="0"/>
              </a:rPr>
              <a:t> </a:t>
            </a:r>
            <a:endParaRPr lang="fr-FR" dirty="0">
              <a:latin typeface="Open Sans" panose="020B0606030504020204" pitchFamily="34" charset="0"/>
              <a:ea typeface="Open Sans" panose="020B0606030504020204" pitchFamily="34" charset="0"/>
              <a:cs typeface="Open Sans" panose="020B0606030504020204" pitchFamily="34" charset="0"/>
            </a:endParaRPr>
          </a:p>
          <a:p>
            <a:r>
              <a:rPr lang="en-GB" u="sng" dirty="0">
                <a:latin typeface="Open Sans" panose="020B0606030504020204" pitchFamily="34" charset="0"/>
                <a:ea typeface="Open Sans" panose="020B0606030504020204" pitchFamily="34" charset="0"/>
                <a:cs typeface="Open Sans" panose="020B0606030504020204" pitchFamily="34" charset="0"/>
              </a:rPr>
              <a:t>Suggested ways to deal with this:</a:t>
            </a:r>
            <a:endParaRPr lang="fr-FR" u="sng"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 </a:t>
            </a:r>
            <a:endParaRPr lang="fr-FR" dirty="0">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Wingdings" panose="05000000000000000000" pitchFamily="2" charset="2"/>
              <a:buChar char="v"/>
            </a:pPr>
            <a:r>
              <a:rPr lang="en-GB" b="1" dirty="0">
                <a:latin typeface="Open Sans" panose="020B0606030504020204" pitchFamily="34" charset="0"/>
                <a:ea typeface="Open Sans" panose="020B0606030504020204" pitchFamily="34" charset="0"/>
                <a:cs typeface="Open Sans" panose="020B0606030504020204" pitchFamily="34" charset="0"/>
              </a:rPr>
              <a:t>During the tool design</a:t>
            </a:r>
            <a:r>
              <a:rPr lang="en-GB" dirty="0">
                <a:latin typeface="Open Sans" panose="020B0606030504020204" pitchFamily="34" charset="0"/>
                <a:ea typeface="Open Sans" panose="020B0606030504020204" pitchFamily="34" charset="0"/>
                <a:cs typeface="Open Sans" panose="020B0606030504020204" pitchFamily="34" charset="0"/>
              </a:rPr>
              <a:t>: Add a warning to the XLS form so a popup message appears to give an option to verify the validity some answers, e.g., by asking “Why were cereals consumed less than 4 days over the past 7 days? What did the household eat instead?”.</a:t>
            </a:r>
            <a:endParaRPr lang="fr-FR" dirty="0">
              <a:latin typeface="Open Sans" panose="020B0606030504020204" pitchFamily="34" charset="0"/>
              <a:ea typeface="Open Sans" panose="020B0606030504020204" pitchFamily="34" charset="0"/>
              <a:cs typeface="Open Sans" panose="020B0606030504020204" pitchFamily="34" charset="0"/>
            </a:endParaRPr>
          </a:p>
          <a:p>
            <a:endParaRPr lang="fr-FR"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Flag with solid fill">
            <a:extLst>
              <a:ext uri="{FF2B5EF4-FFF2-40B4-BE49-F238E27FC236}">
                <a16:creationId xmlns:a16="http://schemas.microsoft.com/office/drawing/2014/main" id="{87CAD217-3C7A-83F1-30C5-9896E2C260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54783" y="464573"/>
            <a:ext cx="914400" cy="914400"/>
          </a:xfrm>
          <a:prstGeom prst="rect">
            <a:avLst/>
          </a:prstGeom>
        </p:spPr>
      </p:pic>
    </p:spTree>
    <p:extLst>
      <p:ext uri="{BB962C8B-B14F-4D97-AF65-F5344CB8AC3E}">
        <p14:creationId xmlns:p14="http://schemas.microsoft.com/office/powerpoint/2010/main" val="198899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data quality checks: Abnormal consumption </a:t>
            </a:r>
          </a:p>
        </p:txBody>
      </p:sp>
      <p:sp>
        <p:nvSpPr>
          <p:cNvPr id="22" name="TextBox 21">
            <a:extLst>
              <a:ext uri="{FF2B5EF4-FFF2-40B4-BE49-F238E27FC236}">
                <a16:creationId xmlns:a16="http://schemas.microsoft.com/office/drawing/2014/main" id="{845AE3E5-9674-445E-B4FF-AE4477728629}"/>
              </a:ext>
            </a:extLst>
          </p:cNvPr>
          <p:cNvSpPr txBox="1"/>
          <p:nvPr/>
        </p:nvSpPr>
        <p:spPr>
          <a:xfrm>
            <a:off x="582930" y="1582339"/>
            <a:ext cx="11253739" cy="3693319"/>
          </a:xfrm>
          <a:prstGeom prst="rect">
            <a:avLst/>
          </a:prstGeom>
          <a:solidFill>
            <a:srgbClr val="FFFFFE"/>
          </a:solidFill>
        </p:spPr>
        <p:txBody>
          <a:bodyPr wrap="square">
            <a:spAutoFit/>
          </a:bodyPr>
          <a:lstStyle/>
          <a:p>
            <a:r>
              <a:rPr lang="en-GB" dirty="0">
                <a:latin typeface="Open Sans" panose="020B0606030504020204" pitchFamily="34" charset="0"/>
                <a:ea typeface="Open Sans" panose="020B0606030504020204" pitchFamily="34" charset="0"/>
                <a:cs typeface="Open Sans" panose="020B0606030504020204" pitchFamily="34" charset="0"/>
              </a:rPr>
              <a:t> </a:t>
            </a:r>
            <a:endParaRPr lang="fr-FR" dirty="0">
              <a:latin typeface="Open Sans" panose="020B0606030504020204" pitchFamily="34" charset="0"/>
              <a:ea typeface="Open Sans" panose="020B0606030504020204" pitchFamily="34" charset="0"/>
              <a:cs typeface="Open Sans" panose="020B0606030504020204" pitchFamily="34" charset="0"/>
            </a:endParaRPr>
          </a:p>
          <a:p>
            <a:r>
              <a:rPr lang="en-GB" u="sng" dirty="0">
                <a:latin typeface="Open Sans" panose="020B0606030504020204" pitchFamily="34" charset="0"/>
                <a:ea typeface="Open Sans" panose="020B0606030504020204" pitchFamily="34" charset="0"/>
                <a:cs typeface="Open Sans" panose="020B0606030504020204" pitchFamily="34" charset="0"/>
              </a:rPr>
              <a:t>Suggested ways to deal with this (continued):</a:t>
            </a:r>
            <a:endParaRPr lang="fr-FR" u="sng"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 </a:t>
            </a:r>
            <a:endParaRPr lang="fr-FR" dirty="0">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Wingdings" panose="05000000000000000000" pitchFamily="2" charset="2"/>
              <a:buChar char="v"/>
            </a:pPr>
            <a:r>
              <a:rPr lang="en-GB" b="1" dirty="0">
                <a:latin typeface="Open Sans" panose="020B0606030504020204" pitchFamily="34" charset="0"/>
                <a:ea typeface="Open Sans" panose="020B0606030504020204" pitchFamily="34" charset="0"/>
                <a:cs typeface="Open Sans" panose="020B0606030504020204" pitchFamily="34" charset="0"/>
              </a:rPr>
              <a:t>During the data collection: </a:t>
            </a:r>
            <a:r>
              <a:rPr lang="en-GB" dirty="0">
                <a:latin typeface="Open Sans" panose="020B0606030504020204" pitchFamily="34" charset="0"/>
                <a:ea typeface="Open Sans" panose="020B0606030504020204" pitchFamily="34" charset="0"/>
                <a:cs typeface="Open Sans" panose="020B0606030504020204" pitchFamily="34" charset="0"/>
              </a:rPr>
              <a:t>The analyst should always conduct thorough data quality checks on the FCS and checking for outliers. Check common factors – is the data coming from the </a:t>
            </a:r>
            <a:r>
              <a:rPr lang="en-GB" i="1" u="sng" dirty="0">
                <a:latin typeface="Open Sans" panose="020B0606030504020204" pitchFamily="34" charset="0"/>
                <a:ea typeface="Open Sans" panose="020B0606030504020204" pitchFamily="34" charset="0"/>
                <a:cs typeface="Open Sans" panose="020B0606030504020204" pitchFamily="34" charset="0"/>
              </a:rPr>
              <a:t>same enumerator?</a:t>
            </a:r>
            <a:r>
              <a:rPr lang="en-GB" dirty="0">
                <a:latin typeface="Open Sans" panose="020B0606030504020204" pitchFamily="34" charset="0"/>
                <a:ea typeface="Open Sans" panose="020B0606030504020204" pitchFamily="34" charset="0"/>
                <a:cs typeface="Open Sans" panose="020B0606030504020204" pitchFamily="34" charset="0"/>
              </a:rPr>
              <a:t>, or from the </a:t>
            </a:r>
            <a:r>
              <a:rPr lang="en-GB" i="1" u="sng" dirty="0">
                <a:latin typeface="Open Sans" panose="020B0606030504020204" pitchFamily="34" charset="0"/>
                <a:ea typeface="Open Sans" panose="020B0606030504020204" pitchFamily="34" charset="0"/>
                <a:cs typeface="Open Sans" panose="020B0606030504020204" pitchFamily="34" charset="0"/>
              </a:rPr>
              <a:t>same area?</a:t>
            </a:r>
            <a:r>
              <a:rPr lang="en-GB" dirty="0">
                <a:latin typeface="Open Sans" panose="020B0606030504020204" pitchFamily="34" charset="0"/>
                <a:ea typeface="Open Sans" panose="020B0606030504020204" pitchFamily="34" charset="0"/>
                <a:cs typeface="Open Sans" panose="020B0606030504020204" pitchFamily="34" charset="0"/>
              </a:rPr>
              <a:t>. If a few enumerators report data that is very different from the rest of the team, it is recommended to follow up and ensure that data is accurately reflecting the situation. </a:t>
            </a:r>
          </a:p>
          <a:p>
            <a:pPr marL="285750" lvl="0" indent="-285750">
              <a:buFont typeface="Wingdings" panose="05000000000000000000" pitchFamily="2" charset="2"/>
              <a:buChar char="v"/>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Wingdings" panose="05000000000000000000" pitchFamily="2" charset="2"/>
              <a:buChar char="v"/>
            </a:pPr>
            <a:r>
              <a:rPr lang="en-GB" dirty="0">
                <a:latin typeface="Open Sans" panose="020B0606030504020204" pitchFamily="34" charset="0"/>
                <a:ea typeface="Open Sans" panose="020B0606030504020204" pitchFamily="34" charset="0"/>
                <a:cs typeface="Open Sans" panose="020B0606030504020204" pitchFamily="34" charset="0"/>
              </a:rPr>
              <a:t>Sometimes, outliers can be explained, e.g., if one team is surveying a deserted pastoralist population who has a diet that differs significantly from the rest of the population. The main thing is that it is important for the analyst to get an idea of whether all enumerators are collecting the data correctly so that the data is accurately capturing the situation. </a:t>
            </a:r>
            <a:endParaRPr lang="fr-FR"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descr="Flag with solid fill">
            <a:extLst>
              <a:ext uri="{FF2B5EF4-FFF2-40B4-BE49-F238E27FC236}">
                <a16:creationId xmlns:a16="http://schemas.microsoft.com/office/drawing/2014/main" id="{A1C2EFAD-FBD0-FBE8-B73A-63EE428B58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45140" y="464573"/>
            <a:ext cx="914400" cy="914400"/>
          </a:xfrm>
          <a:prstGeom prst="rect">
            <a:avLst/>
          </a:prstGeom>
        </p:spPr>
      </p:pic>
    </p:spTree>
    <p:extLst>
      <p:ext uri="{BB962C8B-B14F-4D97-AF65-F5344CB8AC3E}">
        <p14:creationId xmlns:p14="http://schemas.microsoft.com/office/powerpoint/2010/main" val="123360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data quality checks: Abnormal consumption </a:t>
            </a:r>
          </a:p>
        </p:txBody>
      </p:sp>
      <p:sp>
        <p:nvSpPr>
          <p:cNvPr id="7" name="TextBox 6">
            <a:extLst>
              <a:ext uri="{FF2B5EF4-FFF2-40B4-BE49-F238E27FC236}">
                <a16:creationId xmlns:a16="http://schemas.microsoft.com/office/drawing/2014/main" id="{BDC5DED8-E579-424C-8BB5-CA1D2A53FAFF}"/>
              </a:ext>
            </a:extLst>
          </p:cNvPr>
          <p:cNvSpPr txBox="1"/>
          <p:nvPr/>
        </p:nvSpPr>
        <p:spPr>
          <a:xfrm>
            <a:off x="2195344" y="2301438"/>
            <a:ext cx="7456080" cy="877163"/>
          </a:xfrm>
          <a:prstGeom prst="rect">
            <a:avLst/>
          </a:prstGeom>
          <a:noFill/>
        </p:spPr>
        <p:txBody>
          <a:bodyPr wrap="square">
            <a:spAutoFit/>
          </a:bodyPr>
          <a:lstStyle/>
          <a:p>
            <a:pPr marR="0" algn="l"/>
            <a:endParaRPr lang="en-US" sz="1050" b="0" i="0" u="none" strike="noStrike" baseline="0" dirty="0">
              <a:solidFill>
                <a:srgbClr val="000000"/>
              </a:solidFill>
              <a:latin typeface="Courier New" panose="02070309020205020404" pitchFamily="49" charset="0"/>
            </a:endParaRPr>
          </a:p>
          <a:p>
            <a:pPr marR="0" algn="l"/>
            <a:r>
              <a:rPr lang="en-US" sz="1050" b="0" i="0" u="none" strike="noStrike" baseline="0" dirty="0">
                <a:solidFill>
                  <a:srgbClr val="000000"/>
                </a:solidFill>
                <a:latin typeface="Courier New" panose="02070309020205020404" pitchFamily="49" charset="0"/>
              </a:rPr>
              <a:t>DESCRIPTIVES VARIABLES=</a:t>
            </a:r>
            <a:r>
              <a:rPr lang="en-US" sz="1050" b="0" i="0" u="none" strike="noStrike" baseline="0" dirty="0" err="1">
                <a:solidFill>
                  <a:srgbClr val="000000"/>
                </a:solidFill>
                <a:latin typeface="Courier New" panose="02070309020205020404" pitchFamily="49" charset="0"/>
              </a:rPr>
              <a:t>FCSStap</a:t>
            </a:r>
            <a:r>
              <a:rPr lang="en-US" sz="1050" b="0" i="0" u="none" strike="noStrike" baseline="0" dirty="0">
                <a:solidFill>
                  <a:srgbClr val="000000"/>
                </a:solidFill>
                <a:latin typeface="Courier New" panose="02070309020205020404" pitchFamily="49" charset="0"/>
              </a:rPr>
              <a:t> </a:t>
            </a:r>
            <a:r>
              <a:rPr lang="en-US" sz="1050" b="0" i="0" u="none" strike="noStrike" baseline="0" dirty="0" err="1">
                <a:solidFill>
                  <a:srgbClr val="000000"/>
                </a:solidFill>
                <a:latin typeface="Courier New" panose="02070309020205020404" pitchFamily="49" charset="0"/>
              </a:rPr>
              <a:t>FCSPulse</a:t>
            </a:r>
            <a:r>
              <a:rPr lang="en-US" sz="1050" b="0" i="0" u="none" strike="noStrike" baseline="0" dirty="0">
                <a:solidFill>
                  <a:srgbClr val="000000"/>
                </a:solidFill>
                <a:latin typeface="Courier New" panose="02070309020205020404" pitchFamily="49" charset="0"/>
              </a:rPr>
              <a:t> </a:t>
            </a:r>
            <a:r>
              <a:rPr lang="en-US" sz="1050" b="0" i="0" u="none" strike="noStrike" baseline="0" dirty="0" err="1">
                <a:solidFill>
                  <a:srgbClr val="000000"/>
                </a:solidFill>
                <a:latin typeface="Courier New" panose="02070309020205020404" pitchFamily="49" charset="0"/>
              </a:rPr>
              <a:t>FCSDairy</a:t>
            </a:r>
            <a:r>
              <a:rPr lang="en-US" sz="1050" b="0" i="0" u="none" strike="noStrike" baseline="0" dirty="0">
                <a:solidFill>
                  <a:srgbClr val="000000"/>
                </a:solidFill>
                <a:latin typeface="Courier New" panose="02070309020205020404" pitchFamily="49" charset="0"/>
              </a:rPr>
              <a:t> </a:t>
            </a:r>
            <a:r>
              <a:rPr lang="en-US" sz="1050" b="0" i="0" u="none" strike="noStrike" baseline="0" dirty="0" err="1">
                <a:solidFill>
                  <a:srgbClr val="000000"/>
                </a:solidFill>
                <a:latin typeface="Courier New" panose="02070309020205020404" pitchFamily="49" charset="0"/>
              </a:rPr>
              <a:t>FCSPr</a:t>
            </a:r>
            <a:r>
              <a:rPr lang="en-US" sz="1050" b="0" i="0" u="none" strike="noStrike" baseline="0" dirty="0">
                <a:solidFill>
                  <a:srgbClr val="000000"/>
                </a:solidFill>
                <a:latin typeface="Courier New" panose="02070309020205020404" pitchFamily="49" charset="0"/>
              </a:rPr>
              <a:t> </a:t>
            </a:r>
            <a:r>
              <a:rPr lang="en-US" sz="1050" b="0" i="0" u="none" strike="noStrike" baseline="0" dirty="0" err="1">
                <a:solidFill>
                  <a:srgbClr val="000000"/>
                </a:solidFill>
                <a:latin typeface="Courier New" panose="02070309020205020404" pitchFamily="49" charset="0"/>
              </a:rPr>
              <a:t>FCSVeg</a:t>
            </a:r>
            <a:r>
              <a:rPr lang="en-US" sz="1050" b="0" i="0" u="none" strike="noStrike" baseline="0" dirty="0">
                <a:solidFill>
                  <a:srgbClr val="000000"/>
                </a:solidFill>
                <a:latin typeface="Courier New" panose="02070309020205020404" pitchFamily="49" charset="0"/>
              </a:rPr>
              <a:t> </a:t>
            </a:r>
            <a:r>
              <a:rPr lang="en-US" sz="1050" b="0" i="0" u="none" strike="noStrike" baseline="0" dirty="0" err="1">
                <a:solidFill>
                  <a:srgbClr val="000000"/>
                </a:solidFill>
                <a:latin typeface="Courier New" panose="02070309020205020404" pitchFamily="49" charset="0"/>
              </a:rPr>
              <a:t>FCSFruit</a:t>
            </a:r>
            <a:r>
              <a:rPr lang="en-US" sz="1050" b="0" i="0" u="none" strike="noStrike" baseline="0" dirty="0">
                <a:solidFill>
                  <a:srgbClr val="000000"/>
                </a:solidFill>
                <a:latin typeface="Courier New" panose="02070309020205020404" pitchFamily="49" charset="0"/>
              </a:rPr>
              <a:t> </a:t>
            </a:r>
            <a:r>
              <a:rPr lang="en-US" sz="1050" b="0" i="0" u="none" strike="noStrike" baseline="0" dirty="0" err="1">
                <a:solidFill>
                  <a:srgbClr val="000000"/>
                </a:solidFill>
                <a:latin typeface="Courier New" panose="02070309020205020404" pitchFamily="49" charset="0"/>
              </a:rPr>
              <a:t>FCSFat</a:t>
            </a:r>
            <a:r>
              <a:rPr lang="en-US" sz="1050" b="0" i="0" u="none" strike="noStrike" baseline="0" dirty="0">
                <a:solidFill>
                  <a:srgbClr val="000000"/>
                </a:solidFill>
                <a:latin typeface="Courier New" panose="02070309020205020404" pitchFamily="49" charset="0"/>
              </a:rPr>
              <a:t> </a:t>
            </a:r>
            <a:r>
              <a:rPr lang="en-US" sz="1050" b="0" i="0" u="none" strike="noStrike" baseline="0" dirty="0" err="1">
                <a:solidFill>
                  <a:srgbClr val="000000"/>
                </a:solidFill>
                <a:latin typeface="Courier New" panose="02070309020205020404" pitchFamily="49" charset="0"/>
              </a:rPr>
              <a:t>FCSSugar</a:t>
            </a:r>
            <a:r>
              <a:rPr lang="en-US" sz="1050" b="0" i="0" u="none" strike="noStrike" baseline="0" dirty="0">
                <a:solidFill>
                  <a:srgbClr val="000000"/>
                </a:solidFill>
                <a:latin typeface="Courier New" panose="02070309020205020404" pitchFamily="49" charset="0"/>
              </a:rPr>
              <a:t> </a:t>
            </a:r>
            <a:r>
              <a:rPr lang="en-US" sz="1050" b="0" i="0" u="none" strike="noStrike" baseline="0" dirty="0" err="1">
                <a:solidFill>
                  <a:srgbClr val="000000"/>
                </a:solidFill>
                <a:latin typeface="Courier New" panose="02070309020205020404" pitchFamily="49" charset="0"/>
              </a:rPr>
              <a:t>FCSCond</a:t>
            </a:r>
            <a:endParaRPr lang="en-US" sz="1050" b="0" i="0" u="none" strike="noStrike" baseline="0" dirty="0">
              <a:solidFill>
                <a:srgbClr val="000000"/>
              </a:solidFill>
              <a:latin typeface="Courier New" panose="02070309020205020404" pitchFamily="49" charset="0"/>
            </a:endParaRPr>
          </a:p>
          <a:p>
            <a:pPr marR="0" algn="l"/>
            <a:r>
              <a:rPr lang="en-US" sz="1050" b="0" i="0" u="none" strike="noStrike" baseline="0" dirty="0">
                <a:solidFill>
                  <a:srgbClr val="000000"/>
                </a:solidFill>
                <a:latin typeface="Courier New" panose="02070309020205020404" pitchFamily="49" charset="0"/>
              </a:rPr>
              <a:t>  /STATISTICS=MEAN STDDEV MIN MAX.</a:t>
            </a:r>
            <a:endParaRPr lang="en-US" sz="900" b="0" i="0" u="none" strike="noStrike" baseline="0" dirty="0">
              <a:solidFill>
                <a:srgbClr val="000000"/>
              </a:solidFill>
              <a:latin typeface="Courier New" panose="02070309020205020404" pitchFamily="49" charset="0"/>
            </a:endParaRPr>
          </a:p>
          <a:p>
            <a:endParaRPr lang="en-US" sz="900" b="0" i="0" u="none" strike="noStrike" baseline="0" dirty="0">
              <a:latin typeface="Times New Roman" panose="02020603050405020304" pitchFamily="18" charset="0"/>
            </a:endParaRPr>
          </a:p>
        </p:txBody>
      </p:sp>
      <p:graphicFrame>
        <p:nvGraphicFramePr>
          <p:cNvPr id="5" name="Table 4">
            <a:extLst>
              <a:ext uri="{FF2B5EF4-FFF2-40B4-BE49-F238E27FC236}">
                <a16:creationId xmlns:a16="http://schemas.microsoft.com/office/drawing/2014/main" id="{46374E4D-4E83-49A8-8DBD-B234B657CDEC}"/>
              </a:ext>
            </a:extLst>
          </p:cNvPr>
          <p:cNvGraphicFramePr>
            <a:graphicFrameLocks noGrp="1"/>
          </p:cNvGraphicFramePr>
          <p:nvPr>
            <p:extLst>
              <p:ext uri="{D42A27DB-BD31-4B8C-83A1-F6EECF244321}">
                <p14:modId xmlns:p14="http://schemas.microsoft.com/office/powerpoint/2010/main" val="3611834492"/>
              </p:ext>
            </p:extLst>
          </p:nvPr>
        </p:nvGraphicFramePr>
        <p:xfrm>
          <a:off x="4021339" y="3164367"/>
          <a:ext cx="6623801" cy="2997162"/>
        </p:xfrm>
        <a:graphic>
          <a:graphicData uri="http://schemas.openxmlformats.org/drawingml/2006/table">
            <a:tbl>
              <a:tblPr/>
              <a:tblGrid>
                <a:gridCol w="3019011">
                  <a:extLst>
                    <a:ext uri="{9D8B030D-6E8A-4147-A177-3AD203B41FA5}">
                      <a16:colId xmlns:a16="http://schemas.microsoft.com/office/drawing/2014/main" val="1794395455"/>
                    </a:ext>
                  </a:extLst>
                </a:gridCol>
                <a:gridCol w="720958">
                  <a:extLst>
                    <a:ext uri="{9D8B030D-6E8A-4147-A177-3AD203B41FA5}">
                      <a16:colId xmlns:a16="http://schemas.microsoft.com/office/drawing/2014/main" val="2999606709"/>
                    </a:ext>
                  </a:extLst>
                </a:gridCol>
                <a:gridCol w="720958">
                  <a:extLst>
                    <a:ext uri="{9D8B030D-6E8A-4147-A177-3AD203B41FA5}">
                      <a16:colId xmlns:a16="http://schemas.microsoft.com/office/drawing/2014/main" val="3696251473"/>
                    </a:ext>
                  </a:extLst>
                </a:gridCol>
                <a:gridCol w="720958">
                  <a:extLst>
                    <a:ext uri="{9D8B030D-6E8A-4147-A177-3AD203B41FA5}">
                      <a16:colId xmlns:a16="http://schemas.microsoft.com/office/drawing/2014/main" val="2152944831"/>
                    </a:ext>
                  </a:extLst>
                </a:gridCol>
                <a:gridCol w="720958">
                  <a:extLst>
                    <a:ext uri="{9D8B030D-6E8A-4147-A177-3AD203B41FA5}">
                      <a16:colId xmlns:a16="http://schemas.microsoft.com/office/drawing/2014/main" val="2770351486"/>
                    </a:ext>
                  </a:extLst>
                </a:gridCol>
                <a:gridCol w="720958">
                  <a:extLst>
                    <a:ext uri="{9D8B030D-6E8A-4147-A177-3AD203B41FA5}">
                      <a16:colId xmlns:a16="http://schemas.microsoft.com/office/drawing/2014/main" val="1424710150"/>
                    </a:ext>
                  </a:extLst>
                </a:gridCol>
              </a:tblGrid>
              <a:tr h="236833">
                <a:tc gridSpan="6">
                  <a:txBody>
                    <a:bodyPr/>
                    <a:lstStyle/>
                    <a:p>
                      <a:pPr algn="ctr" fontAlgn="ctr"/>
                      <a:r>
                        <a:rPr lang="en-US" sz="1100" b="1" i="0" u="none" strike="noStrike" dirty="0">
                          <a:solidFill>
                            <a:srgbClr val="993300"/>
                          </a:solidFill>
                          <a:effectLst/>
                          <a:latin typeface="Arial Bold" panose="020B0704020202020204" pitchFamily="34" charset="0"/>
                        </a:rPr>
                        <a:t>Descriptive Statistics</a:t>
                      </a:r>
                    </a:p>
                  </a:txBody>
                  <a:tcPr marL="6350" marR="6350" marT="635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94257482"/>
                  </a:ext>
                </a:extLst>
              </a:tr>
              <a:tr h="391999">
                <a:tc>
                  <a:txBody>
                    <a:bodyPr/>
                    <a:lstStyle/>
                    <a:p>
                      <a:pPr algn="l" fontAlgn="b"/>
                      <a:r>
                        <a:rPr lang="en-US" sz="900" b="0" i="0" u="none" strike="noStrike" dirty="0">
                          <a:solidFill>
                            <a:srgbClr val="333399"/>
                          </a:solidFill>
                          <a:effectLst/>
                          <a:latin typeface="Arial" panose="020B0604020202020204" pitchFamily="34" charset="0"/>
                        </a:rPr>
                        <a:t> </a:t>
                      </a:r>
                    </a:p>
                  </a:txBody>
                  <a:tcPr marL="6350" marR="6350" marT="6350" marB="0" anchor="b">
                    <a:lnL>
                      <a:noFill/>
                    </a:lnL>
                    <a:lnR>
                      <a:noFill/>
                    </a:lnR>
                    <a:lnT>
                      <a:noFill/>
                    </a:lnT>
                    <a:lnB w="6350" cap="flat" cmpd="sng" algn="ctr">
                      <a:solidFill>
                        <a:srgbClr val="993366"/>
                      </a:solidFill>
                      <a:prstDash val="solid"/>
                      <a:round/>
                      <a:headEnd type="none" w="med" len="med"/>
                      <a:tailEnd type="none" w="med" len="med"/>
                    </a:lnB>
                  </a:tcPr>
                </a:tc>
                <a:tc>
                  <a:txBody>
                    <a:bodyPr/>
                    <a:lstStyle/>
                    <a:p>
                      <a:pPr algn="ctr" fontAlgn="b"/>
                      <a:r>
                        <a:rPr lang="en-US" sz="900" b="0" i="0" u="none" strike="noStrike" dirty="0">
                          <a:solidFill>
                            <a:srgbClr val="333399"/>
                          </a:solidFill>
                          <a:effectLst/>
                          <a:latin typeface="Arial" panose="020B0604020202020204" pitchFamily="34" charset="0"/>
                        </a:rPr>
                        <a:t>N</a:t>
                      </a:r>
                    </a:p>
                  </a:txBody>
                  <a:tcPr marL="6350" marR="6350" marT="6350" marB="0" anchor="b">
                    <a:lnL>
                      <a:noFill/>
                    </a:lnL>
                    <a:lnR w="6350" cap="flat" cmpd="sng" algn="ctr">
                      <a:solidFill>
                        <a:srgbClr val="333333"/>
                      </a:solidFill>
                      <a:prstDash val="solid"/>
                      <a:round/>
                      <a:headEnd type="none" w="med" len="med"/>
                      <a:tailEnd type="none" w="med" len="med"/>
                    </a:lnR>
                    <a:lnT>
                      <a:noFill/>
                    </a:lnT>
                    <a:lnB w="6350" cap="flat" cmpd="sng" algn="ctr">
                      <a:solidFill>
                        <a:srgbClr val="993366"/>
                      </a:solidFill>
                      <a:prstDash val="solid"/>
                      <a:round/>
                      <a:headEnd type="none" w="med" len="med"/>
                      <a:tailEnd type="none" w="med" len="med"/>
                    </a:lnB>
                  </a:tcPr>
                </a:tc>
                <a:tc>
                  <a:txBody>
                    <a:bodyPr/>
                    <a:lstStyle/>
                    <a:p>
                      <a:pPr algn="ctr" fontAlgn="b"/>
                      <a:r>
                        <a:rPr lang="en-US" sz="900" b="0" i="0" u="none" strike="noStrike">
                          <a:solidFill>
                            <a:srgbClr val="333399"/>
                          </a:solidFill>
                          <a:effectLst/>
                          <a:latin typeface="Arial" panose="020B0604020202020204" pitchFamily="34" charset="0"/>
                        </a:rPr>
                        <a:t>Minimum</a:t>
                      </a:r>
                    </a:p>
                  </a:txBody>
                  <a:tcPr marL="6350" marR="6350" marT="6350" marB="0" anchor="b">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a:noFill/>
                    </a:lnT>
                    <a:lnB w="6350" cap="flat" cmpd="sng" algn="ctr">
                      <a:solidFill>
                        <a:srgbClr val="993366"/>
                      </a:solidFill>
                      <a:prstDash val="solid"/>
                      <a:round/>
                      <a:headEnd type="none" w="med" len="med"/>
                      <a:tailEnd type="none" w="med" len="med"/>
                    </a:lnB>
                  </a:tcPr>
                </a:tc>
                <a:tc>
                  <a:txBody>
                    <a:bodyPr/>
                    <a:lstStyle/>
                    <a:p>
                      <a:pPr algn="ctr" fontAlgn="b"/>
                      <a:r>
                        <a:rPr lang="en-US" sz="900" b="0" i="0" u="none" strike="noStrike">
                          <a:solidFill>
                            <a:srgbClr val="333399"/>
                          </a:solidFill>
                          <a:effectLst/>
                          <a:latin typeface="Arial" panose="020B0604020202020204" pitchFamily="34" charset="0"/>
                        </a:rPr>
                        <a:t>Maximum</a:t>
                      </a:r>
                    </a:p>
                  </a:txBody>
                  <a:tcPr marL="6350" marR="6350" marT="6350" marB="0" anchor="b">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a:noFill/>
                    </a:lnT>
                    <a:lnB w="6350" cap="flat" cmpd="sng" algn="ctr">
                      <a:solidFill>
                        <a:srgbClr val="993366"/>
                      </a:solidFill>
                      <a:prstDash val="solid"/>
                      <a:round/>
                      <a:headEnd type="none" w="med" len="med"/>
                      <a:tailEnd type="none" w="med" len="med"/>
                    </a:lnB>
                  </a:tcPr>
                </a:tc>
                <a:tc>
                  <a:txBody>
                    <a:bodyPr/>
                    <a:lstStyle/>
                    <a:p>
                      <a:pPr algn="ctr" fontAlgn="b"/>
                      <a:r>
                        <a:rPr lang="en-US" sz="900" b="0" i="0" u="none" strike="noStrike">
                          <a:solidFill>
                            <a:srgbClr val="333399"/>
                          </a:solidFill>
                          <a:effectLst/>
                          <a:latin typeface="Arial" panose="020B0604020202020204" pitchFamily="34" charset="0"/>
                        </a:rPr>
                        <a:t>Mean</a:t>
                      </a:r>
                    </a:p>
                  </a:txBody>
                  <a:tcPr marL="6350" marR="6350" marT="6350" marB="0" anchor="b">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a:noFill/>
                    </a:lnT>
                    <a:lnB w="6350" cap="flat" cmpd="sng" algn="ctr">
                      <a:solidFill>
                        <a:srgbClr val="993366"/>
                      </a:solidFill>
                      <a:prstDash val="solid"/>
                      <a:round/>
                      <a:headEnd type="none" w="med" len="med"/>
                      <a:tailEnd type="none" w="med" len="med"/>
                    </a:lnB>
                  </a:tcPr>
                </a:tc>
                <a:tc>
                  <a:txBody>
                    <a:bodyPr/>
                    <a:lstStyle/>
                    <a:p>
                      <a:pPr algn="ctr" fontAlgn="b"/>
                      <a:r>
                        <a:rPr lang="en-US" sz="900" b="0" i="0" u="none" strike="noStrike">
                          <a:solidFill>
                            <a:srgbClr val="333399"/>
                          </a:solidFill>
                          <a:effectLst/>
                          <a:latin typeface="Arial" panose="020B0604020202020204" pitchFamily="34" charset="0"/>
                        </a:rPr>
                        <a:t>Std. Deviation</a:t>
                      </a:r>
                    </a:p>
                  </a:txBody>
                  <a:tcPr marL="6350" marR="6350" marT="6350" marB="0" anchor="b">
                    <a:lnL w="6350" cap="flat" cmpd="sng" algn="ctr">
                      <a:solidFill>
                        <a:srgbClr val="333333"/>
                      </a:solidFill>
                      <a:prstDash val="solid"/>
                      <a:round/>
                      <a:headEnd type="none" w="med" len="med"/>
                      <a:tailEnd type="none" w="med" len="med"/>
                    </a:lnL>
                    <a:lnR>
                      <a:noFill/>
                    </a:lnR>
                    <a:lnT>
                      <a:noFill/>
                    </a:lnT>
                    <a:lnB w="6350" cap="flat" cmpd="sng" algn="ctr">
                      <a:solidFill>
                        <a:srgbClr val="993366"/>
                      </a:solidFill>
                      <a:prstDash val="solid"/>
                      <a:round/>
                      <a:headEnd type="none" w="med" len="med"/>
                      <a:tailEnd type="none" w="med" len="med"/>
                    </a:lnB>
                  </a:tcPr>
                </a:tc>
                <a:extLst>
                  <a:ext uri="{0D108BD9-81ED-4DB2-BD59-A6C34878D82A}">
                    <a16:rowId xmlns:a16="http://schemas.microsoft.com/office/drawing/2014/main" val="2372256774"/>
                  </a:ext>
                </a:extLst>
              </a:tr>
              <a:tr h="236833">
                <a:tc>
                  <a:txBody>
                    <a:bodyPr/>
                    <a:lstStyle/>
                    <a:p>
                      <a:pPr algn="l" fontAlgn="t"/>
                      <a:r>
                        <a:rPr lang="en-US" sz="900" b="0" i="0" u="none" strike="noStrike" err="1">
                          <a:solidFill>
                            <a:srgbClr val="333399"/>
                          </a:solidFill>
                          <a:effectLst/>
                          <a:latin typeface="Arial" panose="020B0604020202020204" pitchFamily="34" charset="0"/>
                        </a:rPr>
                        <a:t>FCSStap</a:t>
                      </a:r>
                      <a:endParaRPr lang="en-US" sz="900" b="0" i="0" u="none" strike="noStrike">
                        <a:solidFill>
                          <a:srgbClr val="333399"/>
                        </a:solidFill>
                        <a:effectLst/>
                        <a:latin typeface="Arial" panose="020B0604020202020204" pitchFamily="34" charset="0"/>
                      </a:endParaRPr>
                    </a:p>
                  </a:txBody>
                  <a:tcPr marL="6350" marR="6350" marT="6350" marB="0">
                    <a:lnL>
                      <a:noFill/>
                    </a:lnL>
                    <a:lnR>
                      <a:noFill/>
                    </a:lnR>
                    <a:lnT w="6350" cap="flat" cmpd="sng" algn="ctr">
                      <a:solidFill>
                        <a:srgbClr val="993366"/>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993366"/>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993366"/>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993366"/>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6.75</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993366"/>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1.018</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993366"/>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535762328"/>
                  </a:ext>
                </a:extLst>
              </a:tr>
              <a:tr h="236833">
                <a:tc>
                  <a:txBody>
                    <a:bodyPr/>
                    <a:lstStyle/>
                    <a:p>
                      <a:pPr algn="l" fontAlgn="t"/>
                      <a:r>
                        <a:rPr lang="en-US" sz="900" b="0" i="0" u="none" strike="noStrike">
                          <a:solidFill>
                            <a:srgbClr val="333399"/>
                          </a:solidFill>
                          <a:effectLst/>
                          <a:latin typeface="Arial" panose="020B0604020202020204" pitchFamily="34" charset="0"/>
                        </a:rPr>
                        <a:t>FCSPulse</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5.46</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1.824</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1298040501"/>
                  </a:ext>
                </a:extLst>
              </a:tr>
              <a:tr h="236833">
                <a:tc>
                  <a:txBody>
                    <a:bodyPr/>
                    <a:lstStyle/>
                    <a:p>
                      <a:pPr algn="l" fontAlgn="t"/>
                      <a:r>
                        <a:rPr lang="en-US" sz="900" b="0" i="0" u="none" strike="noStrike" dirty="0" err="1">
                          <a:solidFill>
                            <a:srgbClr val="333399"/>
                          </a:solidFill>
                          <a:effectLst/>
                          <a:latin typeface="Arial" panose="020B0604020202020204" pitchFamily="34" charset="0"/>
                        </a:rPr>
                        <a:t>FCSDairy</a:t>
                      </a:r>
                      <a:endParaRPr lang="en-US" sz="900" b="0" i="0" u="none" strike="noStrike" dirty="0">
                        <a:solidFill>
                          <a:srgbClr val="333399"/>
                        </a:solidFill>
                        <a:effectLst/>
                        <a:latin typeface="Arial" panose="020B0604020202020204" pitchFamily="34" charset="0"/>
                      </a:endParaRP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3.48</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2.909</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2073765363"/>
                  </a:ext>
                </a:extLst>
              </a:tr>
              <a:tr h="236833">
                <a:tc>
                  <a:txBody>
                    <a:bodyPr/>
                    <a:lstStyle/>
                    <a:p>
                      <a:pPr algn="l" fontAlgn="t"/>
                      <a:r>
                        <a:rPr lang="en-US" sz="900" b="0" i="0" u="none" strike="noStrike" err="1">
                          <a:solidFill>
                            <a:srgbClr val="333399"/>
                          </a:solidFill>
                          <a:effectLst/>
                          <a:latin typeface="Arial" panose="020B0604020202020204" pitchFamily="34" charset="0"/>
                        </a:rPr>
                        <a:t>FCSPr</a:t>
                      </a:r>
                      <a:endParaRPr lang="en-US" sz="900" b="0" i="0" u="none" strike="noStrike">
                        <a:solidFill>
                          <a:srgbClr val="333399"/>
                        </a:solidFill>
                        <a:effectLst/>
                        <a:latin typeface="Arial" panose="020B0604020202020204" pitchFamily="34" charset="0"/>
                      </a:endParaRP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2.02</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2.090</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3708728889"/>
                  </a:ext>
                </a:extLst>
              </a:tr>
              <a:tr h="236833">
                <a:tc>
                  <a:txBody>
                    <a:bodyPr/>
                    <a:lstStyle/>
                    <a:p>
                      <a:pPr algn="l" fontAlgn="t"/>
                      <a:r>
                        <a:rPr lang="en-US" sz="900" b="0" i="0" u="none" strike="noStrike">
                          <a:solidFill>
                            <a:srgbClr val="333399"/>
                          </a:solidFill>
                          <a:effectLst/>
                          <a:latin typeface="Arial" panose="020B0604020202020204" pitchFamily="34" charset="0"/>
                        </a:rPr>
                        <a:t>FCSVeg</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4.11</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2.552</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326859485"/>
                  </a:ext>
                </a:extLst>
              </a:tr>
              <a:tr h="236833">
                <a:tc>
                  <a:txBody>
                    <a:bodyPr/>
                    <a:lstStyle/>
                    <a:p>
                      <a:pPr algn="l" fontAlgn="t"/>
                      <a:r>
                        <a:rPr lang="en-US" sz="900" b="0" i="0" u="none" strike="noStrike">
                          <a:solidFill>
                            <a:srgbClr val="333399"/>
                          </a:solidFill>
                          <a:effectLst/>
                          <a:latin typeface="Arial" panose="020B0604020202020204" pitchFamily="34" charset="0"/>
                        </a:rPr>
                        <a:t>FCSFruit</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1.45</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1.944</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1654123151"/>
                  </a:ext>
                </a:extLst>
              </a:tr>
              <a:tr h="236833">
                <a:tc>
                  <a:txBody>
                    <a:bodyPr/>
                    <a:lstStyle/>
                    <a:p>
                      <a:pPr algn="l" fontAlgn="t"/>
                      <a:r>
                        <a:rPr lang="en-US" sz="900" b="0" i="0" u="none" strike="noStrike">
                          <a:solidFill>
                            <a:srgbClr val="333399"/>
                          </a:solidFill>
                          <a:effectLst/>
                          <a:latin typeface="Arial" panose="020B0604020202020204" pitchFamily="34" charset="0"/>
                        </a:rPr>
                        <a:t>FCSFat</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6.13</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1.893</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2045334511"/>
                  </a:ext>
                </a:extLst>
              </a:tr>
              <a:tr h="236833">
                <a:tc>
                  <a:txBody>
                    <a:bodyPr/>
                    <a:lstStyle/>
                    <a:p>
                      <a:pPr algn="l" fontAlgn="t"/>
                      <a:r>
                        <a:rPr lang="en-US" sz="900" b="0" i="0" u="none" strike="noStrike">
                          <a:solidFill>
                            <a:srgbClr val="333399"/>
                          </a:solidFill>
                          <a:effectLst/>
                          <a:latin typeface="Arial" panose="020B0604020202020204" pitchFamily="34" charset="0"/>
                        </a:rPr>
                        <a:t>FCSSugar</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6.53</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1.562</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1109700609"/>
                  </a:ext>
                </a:extLst>
              </a:tr>
              <a:tr h="236833">
                <a:tc>
                  <a:txBody>
                    <a:bodyPr/>
                    <a:lstStyle/>
                    <a:p>
                      <a:pPr algn="l" fontAlgn="t"/>
                      <a:r>
                        <a:rPr lang="en-US" sz="900" b="0" i="0" u="none" strike="noStrike">
                          <a:solidFill>
                            <a:srgbClr val="333399"/>
                          </a:solidFill>
                          <a:effectLst/>
                          <a:latin typeface="Arial" panose="020B0604020202020204" pitchFamily="34" charset="0"/>
                        </a:rPr>
                        <a:t>FCSCond</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5.86</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2.145</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3711368375"/>
                  </a:ext>
                </a:extLst>
              </a:tr>
              <a:tr h="236833">
                <a:tc>
                  <a:txBody>
                    <a:bodyPr/>
                    <a:lstStyle/>
                    <a:p>
                      <a:pPr algn="l" fontAlgn="t"/>
                      <a:r>
                        <a:rPr lang="en-US" sz="900" b="0" i="0" u="none" strike="noStrike" dirty="0">
                          <a:solidFill>
                            <a:srgbClr val="333399"/>
                          </a:solidFill>
                          <a:effectLst/>
                          <a:latin typeface="Arial" panose="020B0604020202020204" pitchFamily="34" charset="0"/>
                        </a:rPr>
                        <a:t>Valid N (listwise)</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993366"/>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993366"/>
                      </a:solidFill>
                      <a:prstDash val="solid"/>
                      <a:round/>
                      <a:headEnd type="none" w="med" len="med"/>
                      <a:tailEnd type="none" w="med" len="med"/>
                    </a:lnB>
                    <a:solidFill>
                      <a:srgbClr val="FFFFFF"/>
                    </a:solidFill>
                  </a:tcPr>
                </a:tc>
                <a:tc>
                  <a:txBody>
                    <a:bodyPr/>
                    <a:lstStyle/>
                    <a:p>
                      <a:pPr algn="l" fontAlgn="t"/>
                      <a:r>
                        <a:rPr lang="fr-FR" sz="1050" b="0" i="0" u="none" strike="noStrike">
                          <a:solidFill>
                            <a:srgbClr val="993300"/>
                          </a:solidFill>
                          <a:effectLst/>
                          <a:latin typeface="Arial" panose="020B0604020202020204" pitchFamily="34" charset="0"/>
                        </a:rPr>
                        <a:t> </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993366"/>
                      </a:solidFill>
                      <a:prstDash val="solid"/>
                      <a:round/>
                      <a:headEnd type="none" w="med" len="med"/>
                      <a:tailEnd type="none" w="med" len="med"/>
                    </a:lnB>
                    <a:solidFill>
                      <a:srgbClr val="FFFFFF"/>
                    </a:solidFill>
                  </a:tcPr>
                </a:tc>
                <a:tc>
                  <a:txBody>
                    <a:bodyPr/>
                    <a:lstStyle/>
                    <a:p>
                      <a:pPr algn="l" fontAlgn="t"/>
                      <a:r>
                        <a:rPr lang="fr-FR" sz="1050" b="0" i="0" u="none" strike="noStrike">
                          <a:solidFill>
                            <a:srgbClr val="993300"/>
                          </a:solidFill>
                          <a:effectLst/>
                          <a:latin typeface="Arial" panose="020B0604020202020204" pitchFamily="34" charset="0"/>
                        </a:rPr>
                        <a:t> </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993366"/>
                      </a:solidFill>
                      <a:prstDash val="solid"/>
                      <a:round/>
                      <a:headEnd type="none" w="med" len="med"/>
                      <a:tailEnd type="none" w="med" len="med"/>
                    </a:lnB>
                    <a:solidFill>
                      <a:srgbClr val="FFFFFF"/>
                    </a:solidFill>
                  </a:tcPr>
                </a:tc>
                <a:tc>
                  <a:txBody>
                    <a:bodyPr/>
                    <a:lstStyle/>
                    <a:p>
                      <a:pPr algn="l" fontAlgn="t"/>
                      <a:r>
                        <a:rPr lang="fr-FR" sz="1050" b="0" i="0" u="none" strike="noStrike">
                          <a:solidFill>
                            <a:srgbClr val="993300"/>
                          </a:solidFill>
                          <a:effectLst/>
                          <a:latin typeface="Arial" panose="020B0604020202020204" pitchFamily="34" charset="0"/>
                        </a:rPr>
                        <a:t> </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993366"/>
                      </a:solidFill>
                      <a:prstDash val="solid"/>
                      <a:round/>
                      <a:headEnd type="none" w="med" len="med"/>
                      <a:tailEnd type="none" w="med" len="med"/>
                    </a:lnB>
                    <a:solidFill>
                      <a:srgbClr val="FFFFFF"/>
                    </a:solidFill>
                  </a:tcPr>
                </a:tc>
                <a:tc>
                  <a:txBody>
                    <a:bodyPr/>
                    <a:lstStyle/>
                    <a:p>
                      <a:pPr algn="l" fontAlgn="t"/>
                      <a:r>
                        <a:rPr lang="fr-FR" sz="1050" b="0" i="0" u="none" strike="noStrike" dirty="0">
                          <a:solidFill>
                            <a:srgbClr val="993300"/>
                          </a:solidFill>
                          <a:effectLst/>
                          <a:latin typeface="Arial" panose="020B0604020202020204" pitchFamily="34" charset="0"/>
                        </a:rPr>
                        <a:t> </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993366"/>
                      </a:solidFill>
                      <a:prstDash val="solid"/>
                      <a:round/>
                      <a:headEnd type="none" w="med" len="med"/>
                      <a:tailEnd type="none" w="med" len="med"/>
                    </a:lnB>
                    <a:solidFill>
                      <a:srgbClr val="FFFFFF"/>
                    </a:solidFill>
                  </a:tcPr>
                </a:tc>
                <a:extLst>
                  <a:ext uri="{0D108BD9-81ED-4DB2-BD59-A6C34878D82A}">
                    <a16:rowId xmlns:a16="http://schemas.microsoft.com/office/drawing/2014/main" val="3953074825"/>
                  </a:ext>
                </a:extLst>
              </a:tr>
            </a:tbl>
          </a:graphicData>
        </a:graphic>
      </p:graphicFrame>
      <p:pic>
        <p:nvPicPr>
          <p:cNvPr id="4" name="Graphic 3" descr="Flag with solid fill">
            <a:extLst>
              <a:ext uri="{FF2B5EF4-FFF2-40B4-BE49-F238E27FC236}">
                <a16:creationId xmlns:a16="http://schemas.microsoft.com/office/drawing/2014/main" id="{14B63F36-C516-4D5F-0AAC-48956321D1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45140" y="464573"/>
            <a:ext cx="914400" cy="914400"/>
          </a:xfrm>
          <a:prstGeom prst="rect">
            <a:avLst/>
          </a:prstGeom>
        </p:spPr>
      </p:pic>
      <p:sp>
        <p:nvSpPr>
          <p:cNvPr id="9" name="TextBox 8">
            <a:extLst>
              <a:ext uri="{FF2B5EF4-FFF2-40B4-BE49-F238E27FC236}">
                <a16:creationId xmlns:a16="http://schemas.microsoft.com/office/drawing/2014/main" id="{FEB2A22F-C254-7B0C-681C-6E30E3828BB2}"/>
              </a:ext>
            </a:extLst>
          </p:cNvPr>
          <p:cNvSpPr txBox="1"/>
          <p:nvPr/>
        </p:nvSpPr>
        <p:spPr>
          <a:xfrm>
            <a:off x="717181" y="1485442"/>
            <a:ext cx="10709841" cy="646331"/>
          </a:xfrm>
          <a:prstGeom prst="rect">
            <a:avLst/>
          </a:prstGeom>
          <a:noFill/>
        </p:spPr>
        <p:txBody>
          <a:bodyPr wrap="square">
            <a:spAutoFit/>
          </a:bodyPr>
          <a:lstStyle/>
          <a:p>
            <a:r>
              <a:rPr lang="en-GB" spc="60" dirty="0">
                <a:latin typeface="Open Sans" charset="0"/>
                <a:ea typeface="Open Sans" charset="0"/>
                <a:cs typeface="Open Sans" charset="0"/>
              </a:rPr>
              <a:t>Run frequencies on the FCS variables and c</a:t>
            </a:r>
            <a:r>
              <a:rPr lang="en-GB" sz="1800" spc="60" dirty="0">
                <a:latin typeface="Open Sans" charset="0"/>
                <a:ea typeface="Open Sans" charset="0"/>
                <a:cs typeface="Open Sans" charset="0"/>
              </a:rPr>
              <a:t>ompare the mean FCS and the mean number of days of consumption of the different food items/groups. </a:t>
            </a:r>
            <a:endParaRPr lang="en-US" sz="1800" spc="60" dirty="0">
              <a:latin typeface="Open Sans" charset="0"/>
              <a:ea typeface="Open Sans" charset="0"/>
              <a:cs typeface="Open Sans" charset="0"/>
            </a:endParaRPr>
          </a:p>
        </p:txBody>
      </p:sp>
    </p:spTree>
    <p:extLst>
      <p:ext uri="{BB962C8B-B14F-4D97-AF65-F5344CB8AC3E}">
        <p14:creationId xmlns:p14="http://schemas.microsoft.com/office/powerpoint/2010/main" val="32480564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data quality checks: Abnormal consumption </a:t>
            </a:r>
          </a:p>
        </p:txBody>
      </p:sp>
      <p:sp>
        <p:nvSpPr>
          <p:cNvPr id="9" name="TextBox 8">
            <a:extLst>
              <a:ext uri="{FF2B5EF4-FFF2-40B4-BE49-F238E27FC236}">
                <a16:creationId xmlns:a16="http://schemas.microsoft.com/office/drawing/2014/main" id="{4C28373A-E391-4E43-8B96-3D161A1FC6D2}"/>
              </a:ext>
            </a:extLst>
          </p:cNvPr>
          <p:cNvSpPr txBox="1"/>
          <p:nvPr/>
        </p:nvSpPr>
        <p:spPr>
          <a:xfrm>
            <a:off x="1327789" y="2042334"/>
            <a:ext cx="6097772" cy="1015663"/>
          </a:xfrm>
          <a:prstGeom prst="rect">
            <a:avLst/>
          </a:prstGeom>
          <a:noFill/>
        </p:spPr>
        <p:txBody>
          <a:bodyPr wrap="square">
            <a:spAutoFit/>
          </a:bodyPr>
          <a:lstStyle/>
          <a:p>
            <a:endParaRPr lang="en-US" sz="1050" dirty="0">
              <a:solidFill>
                <a:srgbClr val="000000"/>
              </a:solidFill>
              <a:latin typeface="Courier New" panose="02070309020205020404" pitchFamily="49" charset="0"/>
            </a:endParaRPr>
          </a:p>
          <a:p>
            <a:r>
              <a:rPr lang="en-US" sz="1050" dirty="0">
                <a:solidFill>
                  <a:srgbClr val="000000"/>
                </a:solidFill>
                <a:latin typeface="Courier New" panose="02070309020205020404" pitchFamily="49" charset="0"/>
              </a:rPr>
              <a:t>FREQUENCIES VARIABLES=</a:t>
            </a:r>
            <a:r>
              <a:rPr lang="en-US" sz="1050" dirty="0" err="1">
                <a:solidFill>
                  <a:srgbClr val="000000"/>
                </a:solidFill>
                <a:latin typeface="Courier New" panose="02070309020205020404" pitchFamily="49" charset="0"/>
              </a:rPr>
              <a:t>FCSStap</a:t>
            </a:r>
            <a:endParaRPr lang="en-US" sz="1050" dirty="0">
              <a:solidFill>
                <a:srgbClr val="000000"/>
              </a:solidFill>
              <a:latin typeface="Courier New" panose="02070309020205020404" pitchFamily="49" charset="0"/>
            </a:endParaRPr>
          </a:p>
          <a:p>
            <a:r>
              <a:rPr lang="en-US" sz="1050" dirty="0">
                <a:solidFill>
                  <a:srgbClr val="000000"/>
                </a:solidFill>
                <a:latin typeface="Courier New" panose="02070309020205020404" pitchFamily="49" charset="0"/>
              </a:rPr>
              <a:t>  /HISTOGRAM NORMAL</a:t>
            </a:r>
          </a:p>
          <a:p>
            <a:r>
              <a:rPr lang="en-US" sz="1050" dirty="0">
                <a:solidFill>
                  <a:srgbClr val="000000"/>
                </a:solidFill>
                <a:latin typeface="Courier New" panose="02070309020205020404" pitchFamily="49" charset="0"/>
              </a:rPr>
              <a:t>  /ORDER=ANALYSIS. </a:t>
            </a:r>
          </a:p>
          <a:p>
            <a:pPr marR="0" algn="l"/>
            <a:endParaRPr lang="en-US" sz="900" b="0" i="0" u="none" strike="noStrike" baseline="0" dirty="0">
              <a:solidFill>
                <a:srgbClr val="000000"/>
              </a:solidFill>
              <a:latin typeface="Courier New" panose="02070309020205020404" pitchFamily="49" charset="0"/>
            </a:endParaRPr>
          </a:p>
          <a:p>
            <a:endParaRPr lang="en-US" sz="900" b="0" i="0" u="none" strike="noStrike" baseline="0" dirty="0">
              <a:latin typeface="Times New Roman" panose="02020603050405020304" pitchFamily="18" charset="0"/>
            </a:endParaRPr>
          </a:p>
        </p:txBody>
      </p:sp>
      <p:sp>
        <p:nvSpPr>
          <p:cNvPr id="2" name="TextBox 1">
            <a:extLst>
              <a:ext uri="{FF2B5EF4-FFF2-40B4-BE49-F238E27FC236}">
                <a16:creationId xmlns:a16="http://schemas.microsoft.com/office/drawing/2014/main" id="{6D093DB4-FB1B-496A-A873-DEA712023936}"/>
              </a:ext>
            </a:extLst>
          </p:cNvPr>
          <p:cNvSpPr txBox="1"/>
          <p:nvPr/>
        </p:nvSpPr>
        <p:spPr>
          <a:xfrm flipH="1">
            <a:off x="6178939" y="2094779"/>
            <a:ext cx="3453063" cy="369332"/>
          </a:xfrm>
          <a:prstGeom prst="rect">
            <a:avLst/>
          </a:prstGeom>
          <a:noFill/>
          <a:ln w="28575">
            <a:solidFill>
              <a:schemeClr val="tx1">
                <a:lumMod val="75000"/>
              </a:schemeClr>
            </a:solidFill>
          </a:ln>
        </p:spPr>
        <p:txBody>
          <a:bodyPr wrap="square" rtlCol="0">
            <a:spAutoFit/>
          </a:bodyPr>
          <a:lstStyle/>
          <a:p>
            <a:r>
              <a:rPr lang="en-US" dirty="0"/>
              <a:t>Repeat this step for all food groups </a:t>
            </a:r>
          </a:p>
        </p:txBody>
      </p:sp>
      <p:pic>
        <p:nvPicPr>
          <p:cNvPr id="16" name="Picture 15">
            <a:extLst>
              <a:ext uri="{FF2B5EF4-FFF2-40B4-BE49-F238E27FC236}">
                <a16:creationId xmlns:a16="http://schemas.microsoft.com/office/drawing/2014/main" id="{C466971C-E1F0-46DD-2F99-2672705C7BA2}"/>
              </a:ext>
            </a:extLst>
          </p:cNvPr>
          <p:cNvPicPr>
            <a:picLocks noChangeAspect="1"/>
          </p:cNvPicPr>
          <p:nvPr/>
        </p:nvPicPr>
        <p:blipFill>
          <a:blip r:embed="rId3"/>
          <a:stretch>
            <a:fillRect/>
          </a:stretch>
        </p:blipFill>
        <p:spPr>
          <a:xfrm>
            <a:off x="6423380" y="3006465"/>
            <a:ext cx="4813687" cy="2838552"/>
          </a:xfrm>
          <a:prstGeom prst="rect">
            <a:avLst/>
          </a:prstGeom>
        </p:spPr>
      </p:pic>
      <p:graphicFrame>
        <p:nvGraphicFramePr>
          <p:cNvPr id="17" name="Table 16">
            <a:extLst>
              <a:ext uri="{FF2B5EF4-FFF2-40B4-BE49-F238E27FC236}">
                <a16:creationId xmlns:a16="http://schemas.microsoft.com/office/drawing/2014/main" id="{F5E25246-8565-0ECB-E695-FA2B224782D5}"/>
              </a:ext>
            </a:extLst>
          </p:cNvPr>
          <p:cNvGraphicFramePr>
            <a:graphicFrameLocks noGrp="1"/>
          </p:cNvGraphicFramePr>
          <p:nvPr>
            <p:extLst>
              <p:ext uri="{D42A27DB-BD31-4B8C-83A1-F6EECF244321}">
                <p14:modId xmlns:p14="http://schemas.microsoft.com/office/powerpoint/2010/main" val="2260091674"/>
              </p:ext>
            </p:extLst>
          </p:nvPr>
        </p:nvGraphicFramePr>
        <p:xfrm>
          <a:off x="1133121" y="2950143"/>
          <a:ext cx="4635500" cy="2787020"/>
        </p:xfrm>
        <a:graphic>
          <a:graphicData uri="http://schemas.openxmlformats.org/drawingml/2006/table">
            <a:tbl>
              <a:tblPr>
                <a:tableStyleId>{616DA210-FB5B-4158-B5E0-FEB733F419BA}</a:tableStyleId>
              </a:tblPr>
              <a:tblGrid>
                <a:gridCol w="576435">
                  <a:extLst>
                    <a:ext uri="{9D8B030D-6E8A-4147-A177-3AD203B41FA5}">
                      <a16:colId xmlns:a16="http://schemas.microsoft.com/office/drawing/2014/main" val="2290370595"/>
                    </a:ext>
                  </a:extLst>
                </a:gridCol>
                <a:gridCol w="576435">
                  <a:extLst>
                    <a:ext uri="{9D8B030D-6E8A-4147-A177-3AD203B41FA5}">
                      <a16:colId xmlns:a16="http://schemas.microsoft.com/office/drawing/2014/main" val="4272987682"/>
                    </a:ext>
                  </a:extLst>
                </a:gridCol>
                <a:gridCol w="864653">
                  <a:extLst>
                    <a:ext uri="{9D8B030D-6E8A-4147-A177-3AD203B41FA5}">
                      <a16:colId xmlns:a16="http://schemas.microsoft.com/office/drawing/2014/main" val="3069839704"/>
                    </a:ext>
                  </a:extLst>
                </a:gridCol>
                <a:gridCol w="576435">
                  <a:extLst>
                    <a:ext uri="{9D8B030D-6E8A-4147-A177-3AD203B41FA5}">
                      <a16:colId xmlns:a16="http://schemas.microsoft.com/office/drawing/2014/main" val="3788685705"/>
                    </a:ext>
                  </a:extLst>
                </a:gridCol>
                <a:gridCol w="1020771">
                  <a:extLst>
                    <a:ext uri="{9D8B030D-6E8A-4147-A177-3AD203B41FA5}">
                      <a16:colId xmlns:a16="http://schemas.microsoft.com/office/drawing/2014/main" val="3556162561"/>
                    </a:ext>
                  </a:extLst>
                </a:gridCol>
                <a:gridCol w="1020771">
                  <a:extLst>
                    <a:ext uri="{9D8B030D-6E8A-4147-A177-3AD203B41FA5}">
                      <a16:colId xmlns:a16="http://schemas.microsoft.com/office/drawing/2014/main" val="3436202118"/>
                    </a:ext>
                  </a:extLst>
                </a:gridCol>
              </a:tblGrid>
              <a:tr h="228600">
                <a:tc gridSpan="6">
                  <a:txBody>
                    <a:bodyPr/>
                    <a:lstStyle/>
                    <a:p>
                      <a:pPr algn="ctr" fontAlgn="ctr"/>
                      <a:r>
                        <a:rPr lang="fr-FR" sz="1400" b="1" u="none" strike="noStrike" dirty="0" err="1">
                          <a:effectLst/>
                          <a:latin typeface="Open Sans" panose="020B0606030504020204" pitchFamily="34" charset="0"/>
                          <a:ea typeface="Open Sans" panose="020B0606030504020204" pitchFamily="34" charset="0"/>
                          <a:cs typeface="Open Sans" panose="020B0606030504020204" pitchFamily="34" charset="0"/>
                        </a:rPr>
                        <a:t>Cereals</a:t>
                      </a:r>
                      <a:r>
                        <a:rPr lang="fr-FR" sz="1400" b="1" u="none" strike="noStrike" dirty="0">
                          <a:effectLst/>
                          <a:latin typeface="Open Sans" panose="020B0606030504020204" pitchFamily="34" charset="0"/>
                          <a:ea typeface="Open Sans" panose="020B0606030504020204" pitchFamily="34" charset="0"/>
                          <a:cs typeface="Open Sans" panose="020B0606030504020204" pitchFamily="34" charset="0"/>
                        </a:rPr>
                        <a:t> - </a:t>
                      </a:r>
                      <a:r>
                        <a:rPr lang="fr-FR" sz="1400" b="1" u="none" strike="noStrike" dirty="0" err="1">
                          <a:effectLst/>
                          <a:latin typeface="Open Sans" panose="020B0606030504020204" pitchFamily="34" charset="0"/>
                          <a:ea typeface="Open Sans" panose="020B0606030504020204" pitchFamily="34" charset="0"/>
                          <a:cs typeface="Open Sans" panose="020B0606030504020204" pitchFamily="34" charset="0"/>
                        </a:rPr>
                        <a:t>Number</a:t>
                      </a:r>
                      <a:r>
                        <a:rPr lang="fr-FR" sz="1400" b="1" u="none" strike="noStrike" dirty="0">
                          <a:effectLst/>
                          <a:latin typeface="Open Sans" panose="020B0606030504020204" pitchFamily="34" charset="0"/>
                          <a:ea typeface="Open Sans" panose="020B0606030504020204" pitchFamily="34" charset="0"/>
                          <a:cs typeface="Open Sans" panose="020B0606030504020204" pitchFamily="34" charset="0"/>
                        </a:rPr>
                        <a:t> of </a:t>
                      </a:r>
                      <a:r>
                        <a:rPr lang="fr-FR" sz="1400" b="1" u="none" strike="noStrike" dirty="0" err="1">
                          <a:effectLst/>
                          <a:latin typeface="Open Sans" panose="020B0606030504020204" pitchFamily="34" charset="0"/>
                          <a:ea typeface="Open Sans" panose="020B0606030504020204" pitchFamily="34" charset="0"/>
                          <a:cs typeface="Open Sans" panose="020B0606030504020204" pitchFamily="34" charset="0"/>
                        </a:rPr>
                        <a:t>days</a:t>
                      </a:r>
                      <a:endParaRPr lang="fr-FR" sz="1400" b="1" i="0" u="none" strike="noStrike" dirty="0">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259334437"/>
                  </a:ext>
                </a:extLst>
              </a:tr>
              <a:tr h="393070">
                <a:tc gridSpan="2">
                  <a:txBody>
                    <a:bodyPr/>
                    <a:lstStyle/>
                    <a:p>
                      <a:pPr algn="l" fontAlgn="b"/>
                      <a:r>
                        <a:rPr lang="fr-FR" sz="1200" u="none" strike="noStrike" dirty="0">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dirty="0">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hMerge="1">
                  <a:txBody>
                    <a:bodyPr/>
                    <a:lstStyle/>
                    <a:p>
                      <a:endParaRPr lang="fr-FR"/>
                    </a:p>
                  </a:txBody>
                  <a:tcPr/>
                </a:tc>
                <a:tc>
                  <a:txBody>
                    <a:bodyPr/>
                    <a:lstStyle/>
                    <a:p>
                      <a:pPr algn="ctr" fontAlgn="b"/>
                      <a:r>
                        <a:rPr lang="fr-FR" sz="1200" u="none" strike="noStrike" dirty="0">
                          <a:effectLst/>
                          <a:latin typeface="Open Sans" panose="020B0606030504020204" pitchFamily="34" charset="0"/>
                          <a:ea typeface="Open Sans" panose="020B0606030504020204" pitchFamily="34" charset="0"/>
                          <a:cs typeface="Open Sans" panose="020B0606030504020204" pitchFamily="34" charset="0"/>
                        </a:rPr>
                        <a:t>Frequency</a:t>
                      </a:r>
                      <a:endParaRPr lang="fr-FR" sz="1200" b="0" i="0" u="none" strike="noStrike" dirty="0">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algn="ctr" fontAlgn="b"/>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Percent</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algn="ctr" fontAlgn="b"/>
                      <a:r>
                        <a:rPr lang="fr-FR" sz="1200" u="none" strike="noStrike" dirty="0" err="1">
                          <a:effectLst/>
                          <a:latin typeface="Open Sans" panose="020B0606030504020204" pitchFamily="34" charset="0"/>
                          <a:ea typeface="Open Sans" panose="020B0606030504020204" pitchFamily="34" charset="0"/>
                          <a:cs typeface="Open Sans" panose="020B0606030504020204" pitchFamily="34" charset="0"/>
                        </a:rPr>
                        <a:t>Valid</a:t>
                      </a:r>
                      <a:r>
                        <a:rPr lang="fr-FR" sz="1200" u="none" strike="noStrike" dirty="0">
                          <a:effectLst/>
                          <a:latin typeface="Open Sans" panose="020B0606030504020204" pitchFamily="34" charset="0"/>
                          <a:ea typeface="Open Sans" panose="020B0606030504020204" pitchFamily="34" charset="0"/>
                          <a:cs typeface="Open Sans" panose="020B0606030504020204" pitchFamily="34" charset="0"/>
                        </a:rPr>
                        <a:t> Percent</a:t>
                      </a:r>
                      <a:endParaRPr lang="fr-FR" sz="1200" b="0" i="0" u="none" strike="noStrike" dirty="0">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algn="ctr" fontAlgn="b"/>
                      <a:r>
                        <a:rPr lang="fr-FR" sz="1200" u="none" strike="noStrike" dirty="0">
                          <a:effectLst/>
                          <a:latin typeface="Open Sans" panose="020B0606030504020204" pitchFamily="34" charset="0"/>
                          <a:ea typeface="Open Sans" panose="020B0606030504020204" pitchFamily="34" charset="0"/>
                          <a:cs typeface="Open Sans" panose="020B0606030504020204" pitchFamily="34" charset="0"/>
                        </a:rPr>
                        <a:t>Cumulative Percent</a:t>
                      </a:r>
                      <a:endParaRPr lang="fr-FR" sz="1200" b="0" i="0" u="none" strike="noStrike" dirty="0">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val="289116857"/>
                  </a:ext>
                </a:extLst>
              </a:tr>
              <a:tr h="196850">
                <a:tc rowSpan="9">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Valid</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l" fontAlgn="t"/>
                      <a:r>
                        <a:rPr lang="fr-FR" sz="1200" u="none" strike="noStrike" dirty="0">
                          <a:effectLst/>
                          <a:latin typeface="Open Sans" panose="020B0606030504020204" pitchFamily="34" charset="0"/>
                          <a:ea typeface="Open Sans" panose="020B0606030504020204" pitchFamily="34" charset="0"/>
                          <a:cs typeface="Open Sans" panose="020B0606030504020204" pitchFamily="34" charset="0"/>
                        </a:rPr>
                        <a:t>0</a:t>
                      </a:r>
                      <a:endParaRPr lang="fr-FR" sz="1200" b="0" i="0" u="none" strike="noStrike" dirty="0">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dirty="0">
                          <a:effectLst/>
                          <a:latin typeface="Open Sans" panose="020B0606030504020204" pitchFamily="34" charset="0"/>
                          <a:ea typeface="Open Sans" panose="020B0606030504020204" pitchFamily="34" charset="0"/>
                          <a:cs typeface="Open Sans" panose="020B0606030504020204" pitchFamily="34" charset="0"/>
                        </a:rPr>
                        <a:t>5</a:t>
                      </a:r>
                      <a:endParaRPr lang="fr-FR" sz="1200" b="0" i="0" u="none" strike="noStrike" dirty="0">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3486574315"/>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dirty="0">
                          <a:effectLst/>
                          <a:latin typeface="Open Sans" panose="020B0606030504020204" pitchFamily="34" charset="0"/>
                          <a:ea typeface="Open Sans" panose="020B0606030504020204" pitchFamily="34" charset="0"/>
                          <a:cs typeface="Open Sans" panose="020B0606030504020204" pitchFamily="34" charset="0"/>
                        </a:rPr>
                        <a:t>5</a:t>
                      </a:r>
                      <a:endParaRPr lang="fr-FR" sz="1200" b="0" i="0" u="none" strike="noStrike" dirty="0">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289600835"/>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2</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dirty="0">
                          <a:effectLst/>
                          <a:latin typeface="Open Sans" panose="020B0606030504020204" pitchFamily="34" charset="0"/>
                          <a:ea typeface="Open Sans" panose="020B0606030504020204" pitchFamily="34" charset="0"/>
                          <a:cs typeface="Open Sans" panose="020B0606030504020204" pitchFamily="34" charset="0"/>
                        </a:rPr>
                        <a:t>10</a:t>
                      </a:r>
                      <a:endParaRPr lang="fr-FR" sz="1200" b="0" i="0" u="none" strike="noStrike" dirty="0">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dirty="0">
                          <a:effectLst/>
                          <a:latin typeface="Open Sans" panose="020B0606030504020204" pitchFamily="34" charset="0"/>
                          <a:ea typeface="Open Sans" panose="020B0606030504020204" pitchFamily="34" charset="0"/>
                          <a:cs typeface="Open Sans" panose="020B0606030504020204" pitchFamily="34" charset="0"/>
                        </a:rPr>
                        <a:t>0.8</a:t>
                      </a:r>
                      <a:endParaRPr lang="fr-FR" sz="1200" b="0" i="0" u="none" strike="noStrike" dirty="0">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1.6</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2950258625"/>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3</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dirty="0">
                          <a:effectLst/>
                          <a:latin typeface="Open Sans" panose="020B0606030504020204" pitchFamily="34" charset="0"/>
                          <a:ea typeface="Open Sans" panose="020B0606030504020204" pitchFamily="34" charset="0"/>
                          <a:cs typeface="Open Sans" panose="020B0606030504020204" pitchFamily="34" charset="0"/>
                        </a:rPr>
                        <a:t>33</a:t>
                      </a:r>
                      <a:endParaRPr lang="fr-FR" sz="1200" b="0" i="0" u="none" strike="noStrike" dirty="0">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dirty="0">
                          <a:effectLst/>
                          <a:latin typeface="Open Sans" panose="020B0606030504020204" pitchFamily="34" charset="0"/>
                          <a:ea typeface="Open Sans" panose="020B0606030504020204" pitchFamily="34" charset="0"/>
                          <a:cs typeface="Open Sans" panose="020B0606030504020204" pitchFamily="34" charset="0"/>
                        </a:rPr>
                        <a:t>2.7</a:t>
                      </a:r>
                      <a:endParaRPr lang="fr-FR" sz="1200" b="0" i="0" u="none" strike="noStrike" dirty="0">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dirty="0">
                          <a:effectLst/>
                          <a:latin typeface="Open Sans" panose="020B0606030504020204" pitchFamily="34" charset="0"/>
                          <a:ea typeface="Open Sans" panose="020B0606030504020204" pitchFamily="34" charset="0"/>
                          <a:cs typeface="Open Sans" panose="020B0606030504020204" pitchFamily="34" charset="0"/>
                        </a:rPr>
                        <a:t>2.7</a:t>
                      </a:r>
                      <a:endParaRPr lang="fr-FR" sz="1200" b="0" i="0" u="none" strike="noStrike" dirty="0">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4.3</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42151561"/>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4</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dirty="0">
                          <a:effectLst/>
                          <a:latin typeface="Open Sans" panose="020B0606030504020204" pitchFamily="34" charset="0"/>
                          <a:ea typeface="Open Sans" panose="020B0606030504020204" pitchFamily="34" charset="0"/>
                          <a:cs typeface="Open Sans" panose="020B0606030504020204" pitchFamily="34" charset="0"/>
                        </a:rPr>
                        <a:t>10</a:t>
                      </a:r>
                      <a:endParaRPr lang="fr-FR" sz="1200" b="0" i="0" u="none" strike="noStrike" dirty="0">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5.1</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2221007441"/>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5</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15</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1.2</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1.2</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6.3</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3988943639"/>
                  </a:ext>
                </a:extLst>
              </a:tr>
              <a:tr h="196850">
                <a:tc vMerge="1">
                  <a:txBody>
                    <a:bodyPr/>
                    <a:lstStyle/>
                    <a:p>
                      <a:endParaRPr lang="fr-FR"/>
                    </a:p>
                  </a:txBody>
                  <a:tcPr/>
                </a:tc>
                <a:tc>
                  <a:txBody>
                    <a:bodyPr/>
                    <a:lstStyle/>
                    <a:p>
                      <a:pPr algn="l" fontAlgn="t"/>
                      <a:r>
                        <a:rPr lang="fr-FR" sz="1200" u="none" strike="noStrike" dirty="0">
                          <a:effectLst/>
                          <a:latin typeface="Open Sans" panose="020B0606030504020204" pitchFamily="34" charset="0"/>
                          <a:ea typeface="Open Sans" panose="020B0606030504020204" pitchFamily="34" charset="0"/>
                          <a:cs typeface="Open Sans" panose="020B0606030504020204" pitchFamily="34" charset="0"/>
                        </a:rPr>
                        <a:t>6</a:t>
                      </a:r>
                      <a:endParaRPr lang="fr-FR" sz="1200" b="0" i="0" u="none" strike="noStrike" dirty="0">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0.3</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0.3</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6.6</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1213319202"/>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7</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1154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93.2</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dirty="0">
                          <a:effectLst/>
                          <a:latin typeface="Open Sans" panose="020B0606030504020204" pitchFamily="34" charset="0"/>
                          <a:ea typeface="Open Sans" panose="020B0606030504020204" pitchFamily="34" charset="0"/>
                          <a:cs typeface="Open Sans" panose="020B0606030504020204" pitchFamily="34" charset="0"/>
                        </a:rPr>
                        <a:t>93.4</a:t>
                      </a:r>
                      <a:endParaRPr lang="fr-FR" sz="1200" b="0" i="0" u="none" strike="noStrike" dirty="0">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100.0</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3279310822"/>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Total</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1236</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99.8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100.0</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393914702"/>
                  </a:ext>
                </a:extLst>
              </a:tr>
              <a:tr h="196850">
                <a:tc>
                  <a:txBody>
                    <a:bodyPr/>
                    <a:lstStyle/>
                    <a:p>
                      <a:pPr algn="l" fontAlgn="t"/>
                      <a:r>
                        <a:rPr lang="fr-FR" sz="1200" u="none" strike="noStrike" dirty="0" err="1">
                          <a:effectLst/>
                          <a:latin typeface="Open Sans" panose="020B0606030504020204" pitchFamily="34" charset="0"/>
                          <a:ea typeface="Open Sans" panose="020B0606030504020204" pitchFamily="34" charset="0"/>
                          <a:cs typeface="Open Sans" panose="020B0606030504020204" pitchFamily="34" charset="0"/>
                        </a:rPr>
                        <a:t>Missing</a:t>
                      </a:r>
                      <a:endParaRPr lang="fr-FR" sz="1200" b="0" i="0" u="none" strike="noStrike" dirty="0">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System</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2</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0.2</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l" fontAlgn="t"/>
                      <a:r>
                        <a:rPr lang="fr-FR" sz="1200" u="none" strike="noStrike" dirty="0">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dirty="0">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1743332112"/>
                  </a:ext>
                </a:extLst>
              </a:tr>
              <a:tr h="196850">
                <a:tc gridSpan="2">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Total</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hMerge="1">
                  <a:txBody>
                    <a:bodyPr/>
                    <a:lstStyle/>
                    <a:p>
                      <a:endParaRPr lang="fr-FR"/>
                    </a:p>
                  </a:txBody>
                  <a:tcPr/>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1238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100.0</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l" fontAlgn="t"/>
                      <a:r>
                        <a:rPr lang="fr-FR" sz="1200" u="none" strike="noStrike" dirty="0">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dirty="0">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292054615"/>
                  </a:ext>
                </a:extLst>
              </a:tr>
            </a:tbl>
          </a:graphicData>
        </a:graphic>
      </p:graphicFrame>
      <p:pic>
        <p:nvPicPr>
          <p:cNvPr id="18" name="Graphic 17" descr="Flag with solid fill">
            <a:extLst>
              <a:ext uri="{FF2B5EF4-FFF2-40B4-BE49-F238E27FC236}">
                <a16:creationId xmlns:a16="http://schemas.microsoft.com/office/drawing/2014/main" id="{866B607A-BC26-FA84-7759-C2690B1324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45140" y="464573"/>
            <a:ext cx="914400" cy="914400"/>
          </a:xfrm>
          <a:prstGeom prst="rect">
            <a:avLst/>
          </a:prstGeom>
        </p:spPr>
      </p:pic>
      <p:sp>
        <p:nvSpPr>
          <p:cNvPr id="20" name="TextBox 19">
            <a:extLst>
              <a:ext uri="{FF2B5EF4-FFF2-40B4-BE49-F238E27FC236}">
                <a16:creationId xmlns:a16="http://schemas.microsoft.com/office/drawing/2014/main" id="{60E9BA53-CE10-082A-FC72-ECC14E8B1777}"/>
              </a:ext>
            </a:extLst>
          </p:cNvPr>
          <p:cNvSpPr txBox="1"/>
          <p:nvPr/>
        </p:nvSpPr>
        <p:spPr>
          <a:xfrm>
            <a:off x="717181" y="1514559"/>
            <a:ext cx="9889766" cy="369332"/>
          </a:xfrm>
          <a:prstGeom prst="rect">
            <a:avLst/>
          </a:prstGeom>
          <a:noFill/>
        </p:spPr>
        <p:txBody>
          <a:bodyPr wrap="square">
            <a:spAutoFit/>
          </a:bodyPr>
          <a:lstStyle/>
          <a:p>
            <a:r>
              <a:rPr lang="en-US" sz="1800" spc="60" dirty="0">
                <a:latin typeface="Open Sans" charset="0"/>
                <a:ea typeface="Open Sans" charset="0"/>
                <a:cs typeface="Open Sans" charset="0"/>
              </a:rPr>
              <a:t>Calculate the spread of variance by graphing the distribution </a:t>
            </a:r>
            <a:r>
              <a:rPr lang="en-US" spc="60" dirty="0">
                <a:latin typeface="Open Sans" charset="0"/>
                <a:ea typeface="Open Sans" charset="0"/>
                <a:cs typeface="Open Sans" charset="0"/>
              </a:rPr>
              <a:t>of the FCS variables</a:t>
            </a:r>
            <a:r>
              <a:rPr lang="en-US" sz="1800" spc="60" dirty="0">
                <a:latin typeface="Open Sans" charset="0"/>
                <a:ea typeface="Open Sans" charset="0"/>
                <a:cs typeface="Open Sans" charset="0"/>
              </a:rPr>
              <a:t>.   </a:t>
            </a:r>
          </a:p>
        </p:txBody>
      </p:sp>
      <p:sp>
        <p:nvSpPr>
          <p:cNvPr id="3" name="Rectangle 2">
            <a:extLst>
              <a:ext uri="{FF2B5EF4-FFF2-40B4-BE49-F238E27FC236}">
                <a16:creationId xmlns:a16="http://schemas.microsoft.com/office/drawing/2014/main" id="{04E1AC94-CEF5-92FC-2749-F7A98A576D8E}"/>
              </a:ext>
            </a:extLst>
          </p:cNvPr>
          <p:cNvSpPr/>
          <p:nvPr/>
        </p:nvSpPr>
        <p:spPr>
          <a:xfrm>
            <a:off x="2274073" y="3570136"/>
            <a:ext cx="2488758" cy="1015663"/>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Speech Bubble: Oval 3">
            <a:extLst>
              <a:ext uri="{FF2B5EF4-FFF2-40B4-BE49-F238E27FC236}">
                <a16:creationId xmlns:a16="http://schemas.microsoft.com/office/drawing/2014/main" id="{0EC8998B-4EC0-7BEC-44D4-DA38CD1E685B}"/>
              </a:ext>
            </a:extLst>
          </p:cNvPr>
          <p:cNvSpPr/>
          <p:nvPr/>
        </p:nvSpPr>
        <p:spPr>
          <a:xfrm>
            <a:off x="4762831" y="4843738"/>
            <a:ext cx="2916435" cy="1786849"/>
          </a:xfrm>
          <a:prstGeom prst="wedgeEllipseCallout">
            <a:avLst>
              <a:gd name="adj1" fmla="val -79819"/>
              <a:gd name="adj2" fmla="val -6159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rgbClr val="FFFFFE"/>
                </a:solidFill>
                <a:latin typeface="Open Sans"/>
                <a:ea typeface="Open Sans"/>
                <a:cs typeface="Open Sans"/>
              </a:rPr>
              <a:t>Low consumption of cereals, 4 days or less should be flagged during quality checks</a:t>
            </a:r>
            <a:endParaRPr lang="en-US" sz="1600" b="1"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4772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examine &amp; triangulate the data </a:t>
            </a:r>
          </a:p>
        </p:txBody>
      </p:sp>
      <p:sp>
        <p:nvSpPr>
          <p:cNvPr id="7" name="TextBox 6">
            <a:extLst>
              <a:ext uri="{FF2B5EF4-FFF2-40B4-BE49-F238E27FC236}">
                <a16:creationId xmlns:a16="http://schemas.microsoft.com/office/drawing/2014/main" id="{8F3C1376-6935-4478-8835-C06C2494B12F}"/>
              </a:ext>
            </a:extLst>
          </p:cNvPr>
          <p:cNvSpPr txBox="1"/>
          <p:nvPr/>
        </p:nvSpPr>
        <p:spPr>
          <a:xfrm>
            <a:off x="717181" y="1528607"/>
            <a:ext cx="10531007" cy="4093428"/>
          </a:xfrm>
          <a:prstGeom prst="rect">
            <a:avLst/>
          </a:prstGeom>
          <a:noFill/>
        </p:spPr>
        <p:txBody>
          <a:bodyPr wrap="square" lIns="91440" tIns="45720" rIns="91440" bIns="45720" anchor="t">
            <a:spAutoFit/>
          </a:bodyPr>
          <a:lstStyle/>
          <a:p>
            <a:r>
              <a:rPr lang="en-US" sz="2000" spc="60">
                <a:latin typeface="Open Sans"/>
                <a:ea typeface="Open Sans"/>
                <a:cs typeface="Open Sans"/>
              </a:rPr>
              <a:t>Investigate with other highly correlated indicators such as </a:t>
            </a:r>
            <a:r>
              <a:rPr lang="en-US" sz="2000" spc="60" err="1">
                <a:latin typeface="Open Sans"/>
                <a:ea typeface="Open Sans"/>
                <a:cs typeface="Open Sans"/>
              </a:rPr>
              <a:t>rCSI</a:t>
            </a:r>
            <a:r>
              <a:rPr lang="en-US" sz="2000" spc="60">
                <a:latin typeface="Open Sans"/>
                <a:ea typeface="Open Sans"/>
                <a:cs typeface="Open Sans"/>
              </a:rPr>
              <a:t>.</a:t>
            </a:r>
          </a:p>
          <a:p>
            <a:r>
              <a:rPr lang="en-US" sz="2000" i="1" spc="60">
                <a:latin typeface="Open Sans"/>
                <a:ea typeface="Open Sans"/>
                <a:cs typeface="Open Sans"/>
              </a:rPr>
              <a:t>e.g., HHs with low FCS and low </a:t>
            </a:r>
            <a:r>
              <a:rPr lang="en-US" sz="2000" i="1" spc="60" err="1">
                <a:latin typeface="Open Sans"/>
                <a:ea typeface="Open Sans"/>
                <a:cs typeface="Open Sans"/>
              </a:rPr>
              <a:t>rCSI</a:t>
            </a:r>
            <a:r>
              <a:rPr lang="en-US" sz="2000" i="1" spc="60">
                <a:latin typeface="Open Sans"/>
                <a:ea typeface="Open Sans"/>
                <a:cs typeface="Open Sans"/>
              </a:rPr>
              <a:t> </a:t>
            </a:r>
            <a:endParaRPr lang="en-US" sz="2000" i="1" spc="60">
              <a:latin typeface="Open Sans" charset="0"/>
              <a:ea typeface="Open Sans" charset="0"/>
              <a:cs typeface="Open Sans" charset="0"/>
            </a:endParaRPr>
          </a:p>
          <a:p>
            <a:endParaRPr lang="en-US" sz="2000" i="1" spc="60">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spc="60">
              <a:latin typeface="Open Sans" charset="0"/>
              <a:ea typeface="Open Sans" charset="0"/>
              <a:cs typeface="Open Sans" charset="0"/>
            </a:endParaRPr>
          </a:p>
        </p:txBody>
      </p:sp>
      <p:pic>
        <p:nvPicPr>
          <p:cNvPr id="9" name="Picture 8">
            <a:extLst>
              <a:ext uri="{FF2B5EF4-FFF2-40B4-BE49-F238E27FC236}">
                <a16:creationId xmlns:a16="http://schemas.microsoft.com/office/drawing/2014/main" id="{9442072B-E493-4DAA-BD8A-8DD5ABC85229}"/>
              </a:ext>
            </a:extLst>
          </p:cNvPr>
          <p:cNvPicPr>
            <a:picLocks noChangeAspect="1"/>
          </p:cNvPicPr>
          <p:nvPr/>
        </p:nvPicPr>
        <p:blipFill>
          <a:blip r:embed="rId3"/>
          <a:srcRect/>
          <a:stretch/>
        </p:blipFill>
        <p:spPr>
          <a:xfrm>
            <a:off x="4147370" y="2237873"/>
            <a:ext cx="7100818" cy="3384161"/>
          </a:xfrm>
          <a:prstGeom prst="rect">
            <a:avLst/>
          </a:prstGeom>
        </p:spPr>
      </p:pic>
      <p:pic>
        <p:nvPicPr>
          <p:cNvPr id="5" name="Picture 4">
            <a:extLst>
              <a:ext uri="{FF2B5EF4-FFF2-40B4-BE49-F238E27FC236}">
                <a16:creationId xmlns:a16="http://schemas.microsoft.com/office/drawing/2014/main" id="{BE4F8C76-3EC0-4897-8CDF-0CECCD2A8EC8}"/>
              </a:ext>
            </a:extLst>
          </p:cNvPr>
          <p:cNvPicPr>
            <a:picLocks noChangeAspect="1"/>
          </p:cNvPicPr>
          <p:nvPr/>
        </p:nvPicPr>
        <p:blipFill rotWithShape="1">
          <a:blip r:embed="rId4"/>
          <a:srcRect l="42957" t="12298" r="41423" b="35508"/>
          <a:stretch/>
        </p:blipFill>
        <p:spPr bwMode="auto">
          <a:xfrm>
            <a:off x="839083" y="2550423"/>
            <a:ext cx="2523796" cy="2710487"/>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1E4F3F40-9DFD-4837-87A7-60579FCDD5B4}"/>
              </a:ext>
            </a:extLst>
          </p:cNvPr>
          <p:cNvSpPr txBox="1"/>
          <p:nvPr/>
        </p:nvSpPr>
        <p:spPr>
          <a:xfrm>
            <a:off x="5578908" y="5799896"/>
            <a:ext cx="5669280" cy="646331"/>
          </a:xfrm>
          <a:prstGeom prst="rect">
            <a:avLst/>
          </a:prstGeom>
          <a:noFill/>
        </p:spPr>
        <p:txBody>
          <a:bodyPr wrap="square" rtlCol="0">
            <a:spAutoFit/>
          </a:bodyPr>
          <a:lstStyle/>
          <a:p>
            <a:r>
              <a:rPr lang="en-US" sz="1800" spc="60" dirty="0">
                <a:latin typeface="Open Sans" charset="0"/>
                <a:ea typeface="Open Sans" charset="0"/>
                <a:cs typeface="Open Sans" charset="0"/>
              </a:rPr>
              <a:t>Again, make a judgement call on the data quality after investigating such red flags.</a:t>
            </a:r>
          </a:p>
        </p:txBody>
      </p:sp>
      <p:sp>
        <p:nvSpPr>
          <p:cNvPr id="10" name="Rectangle 9">
            <a:extLst>
              <a:ext uri="{FF2B5EF4-FFF2-40B4-BE49-F238E27FC236}">
                <a16:creationId xmlns:a16="http://schemas.microsoft.com/office/drawing/2014/main" id="{14FE9BCC-4855-410A-A093-193508DEF506}"/>
              </a:ext>
            </a:extLst>
          </p:cNvPr>
          <p:cNvSpPr/>
          <p:nvPr/>
        </p:nvSpPr>
        <p:spPr>
          <a:xfrm>
            <a:off x="4061638" y="2806995"/>
            <a:ext cx="2523796" cy="62200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peech Bubble: Oval 2">
            <a:extLst>
              <a:ext uri="{FF2B5EF4-FFF2-40B4-BE49-F238E27FC236}">
                <a16:creationId xmlns:a16="http://schemas.microsoft.com/office/drawing/2014/main" id="{313EE7B8-E93D-24DA-CB60-066BC5D5A19C}"/>
              </a:ext>
            </a:extLst>
          </p:cNvPr>
          <p:cNvSpPr/>
          <p:nvPr/>
        </p:nvSpPr>
        <p:spPr>
          <a:xfrm>
            <a:off x="2405596" y="4906471"/>
            <a:ext cx="2916435" cy="1786849"/>
          </a:xfrm>
          <a:prstGeom prst="wedgeEllipseCallout">
            <a:avLst>
              <a:gd name="adj1" fmla="val 35144"/>
              <a:gd name="adj2" fmla="val -13124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rgbClr val="FFFFFE"/>
                </a:solidFill>
                <a:latin typeface="Open Sans"/>
                <a:ea typeface="Open Sans"/>
                <a:cs typeface="Open Sans"/>
              </a:rPr>
              <a:t>Cases of poor food consumption with no coping strategies (</a:t>
            </a:r>
            <a:r>
              <a:rPr lang="en-US" sz="1600" b="1" dirty="0" err="1">
                <a:solidFill>
                  <a:srgbClr val="FFFFFE"/>
                </a:solidFill>
                <a:latin typeface="Open Sans"/>
                <a:ea typeface="Open Sans"/>
                <a:cs typeface="Open Sans"/>
              </a:rPr>
              <a:t>rCSI</a:t>
            </a:r>
            <a:r>
              <a:rPr lang="en-US" sz="1600" b="1" dirty="0">
                <a:solidFill>
                  <a:srgbClr val="FFFFFE"/>
                </a:solidFill>
                <a:latin typeface="Open Sans"/>
                <a:ea typeface="Open Sans"/>
                <a:cs typeface="Open Sans"/>
              </a:rPr>
              <a:t>) should be flagged</a:t>
            </a:r>
            <a:endParaRPr lang="en-US" sz="1600" b="1"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1328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examine &amp; triangulate the data </a:t>
            </a:r>
          </a:p>
        </p:txBody>
      </p:sp>
      <p:sp>
        <p:nvSpPr>
          <p:cNvPr id="7" name="TextBox 6">
            <a:extLst>
              <a:ext uri="{FF2B5EF4-FFF2-40B4-BE49-F238E27FC236}">
                <a16:creationId xmlns:a16="http://schemas.microsoft.com/office/drawing/2014/main" id="{8F3C1376-6935-4478-8835-C06C2494B12F}"/>
              </a:ext>
            </a:extLst>
          </p:cNvPr>
          <p:cNvSpPr txBox="1"/>
          <p:nvPr/>
        </p:nvSpPr>
        <p:spPr>
          <a:xfrm>
            <a:off x="717181" y="1528607"/>
            <a:ext cx="10531007" cy="5632311"/>
          </a:xfrm>
          <a:prstGeom prst="rect">
            <a:avLst/>
          </a:prstGeom>
          <a:noFill/>
        </p:spPr>
        <p:txBody>
          <a:bodyPr wrap="square" lIns="91440" tIns="45720" rIns="91440" bIns="45720" anchor="t">
            <a:spAutoFit/>
          </a:bodyPr>
          <a:lstStyle/>
          <a:p>
            <a:r>
              <a:rPr lang="en-US" sz="2000" spc="60" dirty="0">
                <a:latin typeface="Open Sans" charset="0"/>
                <a:ea typeface="Open Sans" charset="0"/>
                <a:cs typeface="Open Sans" charset="0"/>
              </a:rPr>
              <a:t>Investigate FCS with other highly correlated indicators such as </a:t>
            </a:r>
            <a:r>
              <a:rPr lang="en-US" sz="2000" spc="60" dirty="0" err="1">
                <a:latin typeface="Open Sans" charset="0"/>
                <a:ea typeface="Open Sans" charset="0"/>
                <a:cs typeface="Open Sans" charset="0"/>
              </a:rPr>
              <a:t>rCSI</a:t>
            </a:r>
            <a:r>
              <a:rPr lang="en-US" sz="2000" spc="60" dirty="0">
                <a:latin typeface="Open Sans" charset="0"/>
                <a:ea typeface="Open Sans" charset="0"/>
                <a:cs typeface="Open Sans" charset="0"/>
              </a:rPr>
              <a:t>.</a:t>
            </a:r>
          </a:p>
          <a:p>
            <a:r>
              <a:rPr lang="en-US" sz="2000" i="1" spc="60" dirty="0">
                <a:latin typeface="Open Sans" charset="0"/>
                <a:ea typeface="Open Sans" charset="0"/>
                <a:cs typeface="Open Sans" charset="0"/>
              </a:rPr>
              <a:t>e.g., households with high FCS and high </a:t>
            </a:r>
            <a:r>
              <a:rPr lang="en-US" sz="2000" i="1" spc="60" dirty="0" err="1">
                <a:latin typeface="Open Sans" charset="0"/>
                <a:ea typeface="Open Sans" charset="0"/>
                <a:cs typeface="Open Sans" charset="0"/>
              </a:rPr>
              <a:t>rCSI</a:t>
            </a:r>
            <a:endParaRPr lang="en-US" sz="2000" i="1" spc="60" dirty="0">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spc="60" dirty="0">
              <a:latin typeface="Open Sans" charset="0"/>
              <a:ea typeface="Open Sans" charset="0"/>
              <a:cs typeface="Open Sans" charset="0"/>
            </a:endParaRPr>
          </a:p>
          <a:p>
            <a:endParaRPr lang="en-US" sz="2000" spc="60" dirty="0">
              <a:latin typeface="Open Sans" charset="0"/>
              <a:ea typeface="Open Sans" charset="0"/>
              <a:cs typeface="Open Sans" charset="0"/>
            </a:endParaRPr>
          </a:p>
          <a:p>
            <a:endParaRPr lang="en-US" sz="2000" spc="60" dirty="0">
              <a:latin typeface="Open Sans" charset="0"/>
              <a:ea typeface="Open Sans" charset="0"/>
              <a:cs typeface="Open Sans" charset="0"/>
            </a:endParaRPr>
          </a:p>
        </p:txBody>
      </p:sp>
      <p:pic>
        <p:nvPicPr>
          <p:cNvPr id="9" name="Picture 8">
            <a:extLst>
              <a:ext uri="{FF2B5EF4-FFF2-40B4-BE49-F238E27FC236}">
                <a16:creationId xmlns:a16="http://schemas.microsoft.com/office/drawing/2014/main" id="{9442072B-E493-4DAA-BD8A-8DD5ABC85229}"/>
              </a:ext>
            </a:extLst>
          </p:cNvPr>
          <p:cNvPicPr>
            <a:picLocks noChangeAspect="1"/>
          </p:cNvPicPr>
          <p:nvPr/>
        </p:nvPicPr>
        <p:blipFill rotWithShape="1">
          <a:blip r:embed="rId3"/>
          <a:srcRect b="10127"/>
          <a:stretch/>
        </p:blipFill>
        <p:spPr>
          <a:xfrm>
            <a:off x="4134517" y="2404003"/>
            <a:ext cx="6368876" cy="3525809"/>
          </a:xfrm>
          <a:prstGeom prst="rect">
            <a:avLst/>
          </a:prstGeom>
        </p:spPr>
      </p:pic>
      <p:pic>
        <p:nvPicPr>
          <p:cNvPr id="10" name="Picture 9">
            <a:extLst>
              <a:ext uri="{FF2B5EF4-FFF2-40B4-BE49-F238E27FC236}">
                <a16:creationId xmlns:a16="http://schemas.microsoft.com/office/drawing/2014/main" id="{A93FFC9F-94A4-4E24-B8D4-E5761B51D067}"/>
              </a:ext>
            </a:extLst>
          </p:cNvPr>
          <p:cNvPicPr>
            <a:picLocks noChangeAspect="1"/>
          </p:cNvPicPr>
          <p:nvPr/>
        </p:nvPicPr>
        <p:blipFill rotWithShape="1">
          <a:blip r:embed="rId4"/>
          <a:srcRect l="42816" t="13208" r="41069" b="37287"/>
          <a:stretch/>
        </p:blipFill>
        <p:spPr bwMode="auto">
          <a:xfrm>
            <a:off x="1083547" y="2404003"/>
            <a:ext cx="2683650" cy="2650702"/>
          </a:xfrm>
          <a:prstGeom prst="rect">
            <a:avLst/>
          </a:prstGeom>
          <a:ln>
            <a:noFill/>
          </a:ln>
          <a:extLst>
            <a:ext uri="{53640926-AAD7-44D8-BBD7-CCE9431645EC}">
              <a14:shadowObscured xmlns:a14="http://schemas.microsoft.com/office/drawing/2010/main"/>
            </a:ext>
          </a:extLst>
        </p:spPr>
      </p:pic>
      <p:sp>
        <p:nvSpPr>
          <p:cNvPr id="11" name="Rectangle 10">
            <a:extLst>
              <a:ext uri="{FF2B5EF4-FFF2-40B4-BE49-F238E27FC236}">
                <a16:creationId xmlns:a16="http://schemas.microsoft.com/office/drawing/2014/main" id="{FFAD4EDA-25E9-4877-9224-A388FC0F6E66}"/>
              </a:ext>
            </a:extLst>
          </p:cNvPr>
          <p:cNvSpPr/>
          <p:nvPr/>
        </p:nvSpPr>
        <p:spPr>
          <a:xfrm>
            <a:off x="4134517" y="2945661"/>
            <a:ext cx="2285333" cy="298415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C6EEAC4-76D4-1AA7-B324-B632DE1C8ED4}"/>
              </a:ext>
            </a:extLst>
          </p:cNvPr>
          <p:cNvSpPr txBox="1"/>
          <p:nvPr/>
        </p:nvSpPr>
        <p:spPr>
          <a:xfrm>
            <a:off x="4600236" y="6076223"/>
            <a:ext cx="7168947" cy="646331"/>
          </a:xfrm>
          <a:prstGeom prst="rect">
            <a:avLst/>
          </a:prstGeom>
          <a:noFill/>
        </p:spPr>
        <p:txBody>
          <a:bodyPr wrap="square" rtlCol="0">
            <a:spAutoFit/>
          </a:bodyPr>
          <a:lstStyle/>
          <a:p>
            <a:r>
              <a:rPr lang="fr-FR" spc="60" dirty="0">
                <a:latin typeface="Open Sans" charset="0"/>
                <a:ea typeface="Open Sans" charset="0"/>
                <a:cs typeface="Open Sans" charset="0"/>
              </a:rPr>
              <a:t>Need to </a:t>
            </a:r>
            <a:r>
              <a:rPr lang="fr-FR" spc="60" dirty="0" err="1">
                <a:latin typeface="Open Sans" charset="0"/>
                <a:ea typeface="Open Sans" charset="0"/>
                <a:cs typeface="Open Sans" charset="0"/>
              </a:rPr>
              <a:t>understand</a:t>
            </a:r>
            <a:r>
              <a:rPr lang="fr-FR" spc="60" dirty="0">
                <a:latin typeface="Open Sans" charset="0"/>
                <a:ea typeface="Open Sans" charset="0"/>
                <a:cs typeface="Open Sans" charset="0"/>
              </a:rPr>
              <a:t> </a:t>
            </a:r>
            <a:r>
              <a:rPr lang="fr-FR" spc="60" dirty="0" err="1">
                <a:latin typeface="Open Sans" charset="0"/>
                <a:ea typeface="Open Sans" charset="0"/>
                <a:cs typeface="Open Sans" charset="0"/>
              </a:rPr>
              <a:t>why</a:t>
            </a:r>
            <a:r>
              <a:rPr lang="fr-FR" spc="60" dirty="0">
                <a:latin typeface="Open Sans" charset="0"/>
                <a:ea typeface="Open Sans" charset="0"/>
                <a:cs typeface="Open Sans" charset="0"/>
              </a:rPr>
              <a:t> </a:t>
            </a:r>
            <a:r>
              <a:rPr lang="fr-FR" spc="60" dirty="0" err="1">
                <a:latin typeface="Open Sans" charset="0"/>
                <a:ea typeface="Open Sans" charset="0"/>
                <a:cs typeface="Open Sans" charset="0"/>
              </a:rPr>
              <a:t>households</a:t>
            </a:r>
            <a:r>
              <a:rPr lang="fr-FR" spc="60" dirty="0">
                <a:latin typeface="Open Sans" charset="0"/>
                <a:ea typeface="Open Sans" charset="0"/>
                <a:cs typeface="Open Sans" charset="0"/>
              </a:rPr>
              <a:t> </a:t>
            </a:r>
            <a:r>
              <a:rPr lang="fr-FR" spc="60" dirty="0" err="1">
                <a:latin typeface="Open Sans" charset="0"/>
                <a:ea typeface="Open Sans" charset="0"/>
                <a:cs typeface="Open Sans" charset="0"/>
              </a:rPr>
              <a:t>with</a:t>
            </a:r>
            <a:r>
              <a:rPr lang="fr-FR" spc="60" dirty="0">
                <a:latin typeface="Open Sans" charset="0"/>
                <a:ea typeface="Open Sans" charset="0"/>
                <a:cs typeface="Open Sans" charset="0"/>
              </a:rPr>
              <a:t> acceptable FCS have </a:t>
            </a:r>
            <a:r>
              <a:rPr lang="fr-FR" spc="60" dirty="0" err="1">
                <a:latin typeface="Open Sans" charset="0"/>
                <a:ea typeface="Open Sans" charset="0"/>
                <a:cs typeface="Open Sans" charset="0"/>
              </a:rPr>
              <a:t>such</a:t>
            </a:r>
            <a:r>
              <a:rPr lang="fr-FR" spc="60" dirty="0">
                <a:latin typeface="Open Sans" charset="0"/>
                <a:ea typeface="Open Sans" charset="0"/>
                <a:cs typeface="Open Sans" charset="0"/>
              </a:rPr>
              <a:t> high </a:t>
            </a:r>
            <a:r>
              <a:rPr lang="fr-FR" spc="60" dirty="0" err="1">
                <a:latin typeface="Open Sans" charset="0"/>
                <a:ea typeface="Open Sans" charset="0"/>
                <a:cs typeface="Open Sans" charset="0"/>
              </a:rPr>
              <a:t>rCSI</a:t>
            </a:r>
            <a:r>
              <a:rPr lang="fr-FR" spc="60" dirty="0">
                <a:latin typeface="Open Sans" charset="0"/>
                <a:ea typeface="Open Sans" charset="0"/>
                <a:cs typeface="Open Sans" charset="0"/>
              </a:rPr>
              <a:t>. </a:t>
            </a:r>
          </a:p>
        </p:txBody>
      </p:sp>
      <p:sp>
        <p:nvSpPr>
          <p:cNvPr id="3" name="Speech Bubble: Oval 2">
            <a:extLst>
              <a:ext uri="{FF2B5EF4-FFF2-40B4-BE49-F238E27FC236}">
                <a16:creationId xmlns:a16="http://schemas.microsoft.com/office/drawing/2014/main" id="{5AE97802-6059-DE7B-22B1-2D5FBEA0A1C0}"/>
              </a:ext>
            </a:extLst>
          </p:cNvPr>
          <p:cNvSpPr/>
          <p:nvPr/>
        </p:nvSpPr>
        <p:spPr>
          <a:xfrm>
            <a:off x="177644" y="5160299"/>
            <a:ext cx="3730242" cy="1671213"/>
          </a:xfrm>
          <a:prstGeom prst="wedgeEllipseCallout">
            <a:avLst>
              <a:gd name="adj1" fmla="val 56117"/>
              <a:gd name="adj2" fmla="val -5487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rgbClr val="FFFFFE"/>
                </a:solidFill>
                <a:latin typeface="Open Sans"/>
                <a:ea typeface="Open Sans"/>
                <a:cs typeface="Open Sans"/>
              </a:rPr>
              <a:t>Similarly, cases of acceptable food consumption with high coping strategies (</a:t>
            </a:r>
            <a:r>
              <a:rPr lang="en-US" sz="1600" b="1" dirty="0" err="1">
                <a:solidFill>
                  <a:srgbClr val="FFFFFE"/>
                </a:solidFill>
                <a:latin typeface="Open Sans"/>
                <a:ea typeface="Open Sans"/>
                <a:cs typeface="Open Sans"/>
              </a:rPr>
              <a:t>rCSI</a:t>
            </a:r>
            <a:r>
              <a:rPr lang="en-US" sz="1600" b="1" dirty="0">
                <a:solidFill>
                  <a:srgbClr val="FFFFFE"/>
                </a:solidFill>
                <a:latin typeface="Open Sans"/>
                <a:ea typeface="Open Sans"/>
                <a:cs typeface="Open Sans"/>
              </a:rPr>
              <a:t>) should be investigated</a:t>
            </a:r>
            <a:endParaRPr lang="en-US" sz="1600" b="1"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287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data quality checks: Illogical food source</a:t>
            </a:r>
          </a:p>
        </p:txBody>
      </p:sp>
      <p:sp>
        <p:nvSpPr>
          <p:cNvPr id="22" name="TextBox 21">
            <a:extLst>
              <a:ext uri="{FF2B5EF4-FFF2-40B4-BE49-F238E27FC236}">
                <a16:creationId xmlns:a16="http://schemas.microsoft.com/office/drawing/2014/main" id="{845AE3E5-9674-445E-B4FF-AE4477728629}"/>
              </a:ext>
            </a:extLst>
          </p:cNvPr>
          <p:cNvSpPr txBox="1"/>
          <p:nvPr/>
        </p:nvSpPr>
        <p:spPr>
          <a:xfrm>
            <a:off x="558000" y="1437810"/>
            <a:ext cx="11370364" cy="5078313"/>
          </a:xfrm>
          <a:prstGeom prst="rect">
            <a:avLst/>
          </a:prstGeom>
          <a:solidFill>
            <a:srgbClr val="FFFFFE"/>
          </a:solidFill>
        </p:spPr>
        <p:txBody>
          <a:bodyPr wrap="square">
            <a:spAutoFit/>
          </a:bodyPr>
          <a:lstStyle/>
          <a:p>
            <a:r>
              <a:rPr lang="en-GB" dirty="0">
                <a:latin typeface="Open Sans" panose="020B0606030504020204" pitchFamily="34" charset="0"/>
                <a:ea typeface="Open Sans" panose="020B0606030504020204" pitchFamily="34" charset="0"/>
                <a:cs typeface="Open Sans" panose="020B0606030504020204" pitchFamily="34" charset="0"/>
              </a:rPr>
              <a:t>Some households reported food sources that do not look logical for the context. For example, high reporting of own production or fishing/hunting in deserts, urban or landlocked areas. Further, there are certain food sources that only make sense for some food groups, e.g., hunting/fishing only applies to ‘meat, fish and eggs.’</a:t>
            </a:r>
            <a:endParaRPr lang="en-GB" u="sng" dirty="0">
              <a:latin typeface="Open Sans" panose="020B0606030504020204" pitchFamily="34" charset="0"/>
              <a:ea typeface="Open Sans" panose="020B0606030504020204" pitchFamily="34" charset="0"/>
              <a:cs typeface="Open Sans" panose="020B0606030504020204" pitchFamily="34" charset="0"/>
            </a:endParaRPr>
          </a:p>
          <a:p>
            <a:endParaRPr lang="en-GB" u="sng" dirty="0">
              <a:latin typeface="Open Sans" panose="020B0606030504020204" pitchFamily="34" charset="0"/>
              <a:ea typeface="Open Sans" panose="020B0606030504020204" pitchFamily="34" charset="0"/>
              <a:cs typeface="Open Sans" panose="020B0606030504020204" pitchFamily="34" charset="0"/>
            </a:endParaRPr>
          </a:p>
          <a:p>
            <a:r>
              <a:rPr lang="en-GB" u="sng" dirty="0">
                <a:latin typeface="Open Sans" panose="020B0606030504020204" pitchFamily="34" charset="0"/>
                <a:ea typeface="Open Sans" panose="020B0606030504020204" pitchFamily="34" charset="0"/>
                <a:cs typeface="Open Sans" panose="020B0606030504020204" pitchFamily="34" charset="0"/>
              </a:rPr>
              <a:t>Suggested ways to deal with this:</a:t>
            </a:r>
            <a:endParaRPr lang="fr-FR" u="sng"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 </a:t>
            </a:r>
            <a:endParaRPr lang="fr-FR"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v"/>
            </a:pPr>
            <a:r>
              <a:rPr lang="en-GB" b="1" dirty="0">
                <a:latin typeface="Open Sans" panose="020B0606030504020204" pitchFamily="34" charset="0"/>
                <a:ea typeface="Open Sans" panose="020B0606030504020204" pitchFamily="34" charset="0"/>
                <a:cs typeface="Open Sans" panose="020B0606030504020204" pitchFamily="34" charset="0"/>
              </a:rPr>
              <a:t>During the tool design phase: </a:t>
            </a:r>
            <a:r>
              <a:rPr lang="en-GB" dirty="0">
                <a:latin typeface="Open Sans" panose="020B0606030504020204" pitchFamily="34" charset="0"/>
                <a:ea typeface="Open Sans" panose="020B0606030504020204" pitchFamily="34" charset="0"/>
                <a:cs typeface="Open Sans" panose="020B0606030504020204" pitchFamily="34" charset="0"/>
              </a:rPr>
              <a:t>It is recommended to code the XLS form to only allow the hunting/fishing option of food sources for the protein food group. </a:t>
            </a:r>
            <a:endParaRPr lang="fr-FR"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v"/>
            </a:pPr>
            <a:endParaRPr lang="fr-FR"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v"/>
            </a:pPr>
            <a:r>
              <a:rPr lang="en-GB" b="1" dirty="0">
                <a:latin typeface="Open Sans" panose="020B0606030504020204" pitchFamily="34" charset="0"/>
                <a:ea typeface="Open Sans" panose="020B0606030504020204" pitchFamily="34" charset="0"/>
                <a:cs typeface="Open Sans" panose="020B0606030504020204" pitchFamily="34" charset="0"/>
              </a:rPr>
              <a:t>During the data collection</a:t>
            </a:r>
            <a:r>
              <a:rPr lang="en-GB" dirty="0">
                <a:latin typeface="Open Sans" panose="020B0606030504020204" pitchFamily="34" charset="0"/>
                <a:ea typeface="Open Sans" panose="020B0606030504020204" pitchFamily="34" charset="0"/>
                <a:cs typeface="Open Sans" panose="020B0606030504020204" pitchFamily="34" charset="0"/>
              </a:rPr>
              <a:t>: Check the FCS sources thoroughly for illogical answers by using knowledge of the local context and triangulating with the other relevant data points gathered in the same interview. </a:t>
            </a:r>
          </a:p>
          <a:p>
            <a:pPr marL="285750" indent="-285750">
              <a:buFont typeface="Wingdings" panose="05000000000000000000" pitchFamily="2" charset="2"/>
              <a:buChar char="v"/>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v"/>
            </a:pPr>
            <a:r>
              <a:rPr lang="en-GB" dirty="0">
                <a:latin typeface="Open Sans" panose="020B0606030504020204" pitchFamily="34" charset="0"/>
                <a:ea typeface="Open Sans" panose="020B0606030504020204" pitchFamily="34" charset="0"/>
                <a:cs typeface="Open Sans" panose="020B0606030504020204" pitchFamily="34" charset="0"/>
              </a:rPr>
              <a:t>Afterwards, check the flagged issues for common factors – is the data coming from the same enumerator, or from the same area and follow up with them immediately. Once the data collection has finished, it is difficult to clean this type of data.</a:t>
            </a:r>
            <a:endParaRPr lang="fr-FR" dirty="0">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Wingdings" panose="05000000000000000000" pitchFamily="2" charset="2"/>
              <a:buChar char="v"/>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descr="Flag with solid fill">
            <a:extLst>
              <a:ext uri="{FF2B5EF4-FFF2-40B4-BE49-F238E27FC236}">
                <a16:creationId xmlns:a16="http://schemas.microsoft.com/office/drawing/2014/main" id="{A1C2EFAD-FBD0-FBE8-B73A-63EE428B58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45140" y="464573"/>
            <a:ext cx="914400" cy="914400"/>
          </a:xfrm>
          <a:prstGeom prst="rect">
            <a:avLst/>
          </a:prstGeom>
        </p:spPr>
      </p:pic>
    </p:spTree>
    <p:extLst>
      <p:ext uri="{BB962C8B-B14F-4D97-AF65-F5344CB8AC3E}">
        <p14:creationId xmlns:p14="http://schemas.microsoft.com/office/powerpoint/2010/main" val="383562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marL="0" indent="0">
              <a:lnSpc>
                <a:spcPct val="110958"/>
              </a:lnSpc>
              <a:buNone/>
            </a:pPr>
            <a:endParaRPr lang="en-US" spc="60" dirty="0"/>
          </a:p>
          <a:p>
            <a:pPr>
              <a:buFont typeface="Wingdings" panose="05000000000000000000" pitchFamily="2" charset="2"/>
              <a:buChar char="v"/>
            </a:pPr>
            <a:r>
              <a:rPr lang="en-US" spc="60" dirty="0">
                <a:latin typeface="Open Sans"/>
                <a:ea typeface="Open Sans"/>
                <a:cs typeface="Open Sans"/>
              </a:rPr>
              <a:t>The FCS can be used in a range of ways, including for </a:t>
            </a:r>
            <a:r>
              <a:rPr lang="en-US" spc="60" dirty="0" err="1">
                <a:latin typeface="Open Sans"/>
                <a:ea typeface="Open Sans"/>
                <a:cs typeface="Open Sans"/>
              </a:rPr>
              <a:t>programme</a:t>
            </a:r>
            <a:r>
              <a:rPr lang="en-US" spc="60" dirty="0">
                <a:latin typeface="Open Sans"/>
                <a:ea typeface="Open Sans"/>
                <a:cs typeface="Open Sans"/>
              </a:rPr>
              <a:t> activity monitoring, determining the food security situation at a point in time, and to inform population-level targeting.</a:t>
            </a:r>
            <a:endParaRPr lang="en-US" sz="1800" spc="60" dirty="0">
              <a:latin typeface="Open Sans"/>
              <a:ea typeface="Open Sans"/>
              <a:cs typeface="Open Sans"/>
            </a:endParaRPr>
          </a:p>
          <a:p>
            <a:pPr>
              <a:buFont typeface="Wingdings" panose="05000000000000000000" pitchFamily="2" charset="2"/>
              <a:buChar char="v"/>
            </a:pPr>
            <a:r>
              <a:rPr lang="en-GB" spc="60" dirty="0">
                <a:latin typeface="Open Sans"/>
                <a:ea typeface="Open Sans"/>
                <a:cs typeface="Open Sans"/>
              </a:rPr>
              <a:t>The FCS indicator plays a part in classifying households according to their level of food security, through </a:t>
            </a:r>
            <a:r>
              <a:rPr lang="en-GB" b="1" i="1" spc="60" dirty="0">
                <a:latin typeface="Open Sans"/>
                <a:ea typeface="Open Sans"/>
                <a:cs typeface="Open Sans"/>
                <a:hlinkClick r:id="rId3">
                  <a:extLst>
                    <a:ext uri="{A12FA001-AC4F-418D-AE19-62706E023703}">
                      <ahyp:hlinkClr xmlns:ahyp="http://schemas.microsoft.com/office/drawing/2018/hyperlinkcolor" val="tx"/>
                    </a:ext>
                  </a:extLst>
                </a:hlinkClick>
              </a:rPr>
              <a:t>Consolidated Approach for Reporting on food Insecurity (CARI)</a:t>
            </a:r>
            <a:r>
              <a:rPr lang="en-GB" b="1" i="1" spc="60" dirty="0">
                <a:latin typeface="Open Sans"/>
                <a:ea typeface="Open Sans"/>
                <a:cs typeface="Open Sans"/>
              </a:rPr>
              <a:t>. </a:t>
            </a:r>
            <a:endParaRPr lang="en-GB" b="1" i="1" spc="60" dirty="0"/>
          </a:p>
          <a:p>
            <a:pPr>
              <a:buFont typeface="Wingdings" panose="05000000000000000000" pitchFamily="2" charset="2"/>
              <a:buChar char="v"/>
            </a:pPr>
            <a:r>
              <a:rPr lang="en-GB" spc="60" dirty="0">
                <a:latin typeface="Open Sans"/>
                <a:ea typeface="Open Sans"/>
                <a:cs typeface="Open Sans"/>
              </a:rPr>
              <a:t>This FCS is one of the food security outcome indicators in the Integrated Food Security Phase Classification (IPC) acute food insecurity </a:t>
            </a:r>
            <a:r>
              <a:rPr lang="en-GB" spc="60" dirty="0">
                <a:latin typeface="Open Sans"/>
                <a:ea typeface="Open Sans"/>
                <a:cs typeface="Open Sans"/>
                <a:hlinkClick r:id="rId4">
                  <a:extLst>
                    <a:ext uri="{A12FA001-AC4F-418D-AE19-62706E023703}">
                      <ahyp:hlinkClr xmlns:ahyp="http://schemas.microsoft.com/office/drawing/2018/hyperlinkcolor" val="tx"/>
                    </a:ext>
                  </a:extLst>
                </a:hlinkClick>
              </a:rPr>
              <a:t>reference table</a:t>
            </a:r>
            <a:r>
              <a:rPr lang="en-GB" spc="60" dirty="0">
                <a:latin typeface="Open Sans"/>
                <a:ea typeface="Open Sans"/>
                <a:cs typeface="Open Sans"/>
              </a:rPr>
              <a:t>. </a:t>
            </a: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USEs OF </a:t>
            </a:r>
            <a:r>
              <a:rPr lang="en-GB" sz="3600" b="0" kern="1400" spc="230" dirty="0">
                <a:solidFill>
                  <a:schemeClr val="tx1"/>
                </a:solidFill>
                <a:latin typeface="HALDEN SOLID" pitchFamily="2" charset="0"/>
              </a:rPr>
              <a:t>the</a:t>
            </a:r>
            <a:r>
              <a:rPr lang="en-GB" sz="3600" b="0" kern="1400" spc="230" dirty="0">
                <a:solidFill>
                  <a:schemeClr val="accent2"/>
                </a:solidFill>
                <a:latin typeface="HALDEN SOLID" pitchFamily="2" charset="0"/>
              </a:rPr>
              <a:t> </a:t>
            </a:r>
            <a:r>
              <a:rPr lang="en-GB" sz="3600" b="0" kern="1400" spc="230">
                <a:solidFill>
                  <a:schemeClr val="tx1"/>
                </a:solidFill>
                <a:latin typeface="HALDEN SOLID" pitchFamily="2" charset="0"/>
              </a:rPr>
              <a:t>indicator</a:t>
            </a:r>
            <a:endParaRPr lang="en-GB" sz="3600" b="0" kern="1400" spc="230" dirty="0">
              <a:solidFill>
                <a:schemeClr val="accent2"/>
              </a:solidFill>
              <a:latin typeface="HALDEN SOLID" pitchFamily="2" charset="0"/>
            </a:endParaRPr>
          </a:p>
        </p:txBody>
      </p:sp>
      <p:grpSp>
        <p:nvGrpSpPr>
          <p:cNvPr id="2" name="Group 1">
            <a:extLst>
              <a:ext uri="{FF2B5EF4-FFF2-40B4-BE49-F238E27FC236}">
                <a16:creationId xmlns:a16="http://schemas.microsoft.com/office/drawing/2014/main" id="{E26AA6EB-2125-C2F8-0A7F-E332D549A993}"/>
              </a:ext>
            </a:extLst>
          </p:cNvPr>
          <p:cNvGrpSpPr/>
          <p:nvPr/>
        </p:nvGrpSpPr>
        <p:grpSpPr>
          <a:xfrm>
            <a:off x="294485" y="3877266"/>
            <a:ext cx="11210706" cy="1162830"/>
            <a:chOff x="528103" y="4186226"/>
            <a:chExt cx="11210706" cy="1162829"/>
          </a:xfrm>
        </p:grpSpPr>
        <p:sp>
          <p:nvSpPr>
            <p:cNvPr id="4" name="Rectangle 3">
              <a:extLst>
                <a:ext uri="{FF2B5EF4-FFF2-40B4-BE49-F238E27FC236}">
                  <a16:creationId xmlns:a16="http://schemas.microsoft.com/office/drawing/2014/main" id="{0670B8AA-1FFB-8FF6-B0C0-B8B4FCB886C2}"/>
                </a:ext>
              </a:extLst>
            </p:cNvPr>
            <p:cNvSpPr/>
            <p:nvPr/>
          </p:nvSpPr>
          <p:spPr>
            <a:xfrm>
              <a:off x="920427" y="4186226"/>
              <a:ext cx="10818382" cy="927140"/>
            </a:xfrm>
            <a:prstGeom prst="rect">
              <a:avLst/>
            </a:prstGeom>
            <a:solidFill>
              <a:schemeClr val="accent2">
                <a:lumMod val="20000"/>
                <a:lumOff val="80000"/>
                <a:alpha val="3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Graphic 4" descr="Warning with solid fill">
              <a:extLst>
                <a:ext uri="{FF2B5EF4-FFF2-40B4-BE49-F238E27FC236}">
                  <a16:creationId xmlns:a16="http://schemas.microsoft.com/office/drawing/2014/main" id="{F9D9AF6B-ABB5-4F72-BD13-197E6AD1BE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103" y="4625156"/>
              <a:ext cx="723900" cy="723899"/>
            </a:xfrm>
            <a:prstGeom prst="rect">
              <a:avLst/>
            </a:prstGeom>
          </p:spPr>
        </p:pic>
      </p:grpSp>
    </p:spTree>
    <p:extLst>
      <p:ext uri="{BB962C8B-B14F-4D97-AF65-F5344CB8AC3E}">
        <p14:creationId xmlns:p14="http://schemas.microsoft.com/office/powerpoint/2010/main" val="126575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a:solidFill>
                  <a:srgbClr val="FFFFFE"/>
                </a:solidFill>
                <a:latin typeface="HALDEN SOLID" pitchFamily="2" charset="0"/>
                <a:ea typeface="Open Sans Extrabold" panose="020B0606030504020204" pitchFamily="34" charset="0"/>
                <a:cs typeface="Open Sans Extrabold" panose="020B0606030504020204" pitchFamily="34" charset="0"/>
              </a:rPr>
              <a:t>Analysis</a:t>
            </a:r>
            <a:endParaRPr lang="en-GB" b="0">
              <a:solidFill>
                <a:srgbClr val="FFFFFE"/>
              </a:solidFill>
              <a:latin typeface="HALDEN SOLI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55016437"/>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45AE3E5-9674-445E-B4FF-AE4477728629}"/>
              </a:ext>
            </a:extLst>
          </p:cNvPr>
          <p:cNvSpPr txBox="1"/>
          <p:nvPr/>
        </p:nvSpPr>
        <p:spPr>
          <a:xfrm>
            <a:off x="779707" y="1635691"/>
            <a:ext cx="11052002" cy="1300869"/>
          </a:xfrm>
          <a:prstGeom prst="rect">
            <a:avLst/>
          </a:prstGeom>
          <a:noFill/>
        </p:spPr>
        <p:txBody>
          <a:bodyPr wrap="square">
            <a:spAutoFit/>
          </a:bodyPr>
          <a:lstStyle/>
          <a:p>
            <a:pPr>
              <a:lnSpc>
                <a:spcPct val="90000"/>
              </a:lnSpc>
              <a:spcBef>
                <a:spcPts val="1000"/>
              </a:spcBef>
            </a:pPr>
            <a:r>
              <a:rPr lang="en-GB" sz="2000" b="1" spc="60" dirty="0">
                <a:latin typeface="Open Sans" charset="0"/>
                <a:ea typeface="Open Sans" charset="0"/>
                <a:cs typeface="Open Sans" charset="0"/>
              </a:rPr>
              <a:t>Step 1. </a:t>
            </a:r>
            <a:r>
              <a:rPr lang="en-GB" sz="2000" spc="60" dirty="0">
                <a:latin typeface="Open Sans" charset="0"/>
                <a:ea typeface="Open Sans" charset="0"/>
                <a:cs typeface="Open Sans" charset="0"/>
              </a:rPr>
              <a:t>Calculate the average number of the days of consumption of each food group to help understand the general food consumption patterns at national level, by region or population group (e.g., male vs. female-headed households) etc. </a:t>
            </a:r>
            <a:endParaRPr lang="en-US" sz="2000" spc="60" dirty="0">
              <a:latin typeface="Open Sans" charset="0"/>
              <a:ea typeface="Open Sans" charset="0"/>
              <a:cs typeface="Open Sans" charset="0"/>
            </a:endParaRPr>
          </a:p>
          <a:p>
            <a:pPr>
              <a:lnSpc>
                <a:spcPct val="90000"/>
              </a:lnSpc>
              <a:spcBef>
                <a:spcPts val="1000"/>
              </a:spcBef>
            </a:pPr>
            <a:endParaRPr lang="en-US" spc="60" dirty="0">
              <a:latin typeface="Open Sans" charset="0"/>
              <a:ea typeface="Open Sans" charset="0"/>
              <a:cs typeface="Open Sans" charset="0"/>
            </a:endParaRPr>
          </a:p>
        </p:txBody>
      </p:sp>
      <p:sp>
        <p:nvSpPr>
          <p:cNvPr id="5" name="Title 3">
            <a:extLst>
              <a:ext uri="{FF2B5EF4-FFF2-40B4-BE49-F238E27FC236}">
                <a16:creationId xmlns:a16="http://schemas.microsoft.com/office/drawing/2014/main" id="{7122367C-135C-8477-DBB7-C37CC5B08F5C}"/>
              </a:ext>
            </a:extLst>
          </p:cNvPr>
          <p:cNvSpPr txBox="1">
            <a:spLocks/>
          </p:cNvSpPr>
          <p:nvPr/>
        </p:nvSpPr>
        <p:spPr>
          <a:xfrm>
            <a:off x="717181" y="716415"/>
            <a:ext cx="11052002" cy="662558"/>
          </a:xfrm>
          <a:prstGeom prst="rect">
            <a:avLst/>
          </a:prstGeom>
        </p:spPr>
        <p:txBody>
          <a:bodyPr vert="horz" lIns="91440" tIns="45720" rIns="91440" bIns="45720" rtlCol="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1" i="0" kern="120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sz="3600" b="0" kern="1400" spc="230" dirty="0">
                <a:solidFill>
                  <a:schemeClr val="tx1"/>
                </a:solidFill>
                <a:latin typeface="HALDEN SOLID" pitchFamily="2" charset="0"/>
              </a:rPr>
              <a:t>FCS: CALCULATION</a:t>
            </a:r>
          </a:p>
        </p:txBody>
      </p:sp>
      <p:graphicFrame>
        <p:nvGraphicFramePr>
          <p:cNvPr id="2" name="Chart 1">
            <a:extLst>
              <a:ext uri="{FF2B5EF4-FFF2-40B4-BE49-F238E27FC236}">
                <a16:creationId xmlns:a16="http://schemas.microsoft.com/office/drawing/2014/main" id="{B5A96B0E-3AED-2EE8-961B-00F56E18BFD4}"/>
              </a:ext>
            </a:extLst>
          </p:cNvPr>
          <p:cNvGraphicFramePr>
            <a:graphicFrameLocks/>
          </p:cNvGraphicFramePr>
          <p:nvPr>
            <p:extLst>
              <p:ext uri="{D42A27DB-BD31-4B8C-83A1-F6EECF244321}">
                <p14:modId xmlns:p14="http://schemas.microsoft.com/office/powerpoint/2010/main" val="2526985125"/>
              </p:ext>
            </p:extLst>
          </p:nvPr>
        </p:nvGraphicFramePr>
        <p:xfrm>
          <a:off x="2851150" y="2702745"/>
          <a:ext cx="6902450" cy="35225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2881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45AE3E5-9674-445E-B4FF-AE4477728629}"/>
              </a:ext>
            </a:extLst>
          </p:cNvPr>
          <p:cNvSpPr txBox="1"/>
          <p:nvPr/>
        </p:nvSpPr>
        <p:spPr>
          <a:xfrm>
            <a:off x="779707" y="1635691"/>
            <a:ext cx="11052002" cy="1300869"/>
          </a:xfrm>
          <a:prstGeom prst="rect">
            <a:avLst/>
          </a:prstGeom>
          <a:noFill/>
        </p:spPr>
        <p:txBody>
          <a:bodyPr wrap="square">
            <a:spAutoFit/>
          </a:bodyPr>
          <a:lstStyle/>
          <a:p>
            <a:pPr>
              <a:lnSpc>
                <a:spcPct val="90000"/>
              </a:lnSpc>
              <a:spcBef>
                <a:spcPts val="1000"/>
              </a:spcBef>
            </a:pPr>
            <a:r>
              <a:rPr lang="en-US" sz="2000" b="1" spc="60" dirty="0">
                <a:latin typeface="Open Sans" charset="0"/>
                <a:ea typeface="Open Sans" charset="0"/>
                <a:cs typeface="Open Sans" charset="0"/>
              </a:rPr>
              <a:t>Step 2. </a:t>
            </a:r>
            <a:r>
              <a:rPr lang="en-US" sz="2000" spc="60">
                <a:latin typeface="Open Sans" charset="0"/>
                <a:ea typeface="Open Sans" charset="0"/>
                <a:cs typeface="Open Sans" charset="0"/>
              </a:rPr>
              <a:t>Multiply the value obtained for each food group by its weight and sum the </a:t>
            </a:r>
            <a:r>
              <a:rPr lang="en-US" sz="2000" spc="60" dirty="0">
                <a:latin typeface="Open Sans" charset="0"/>
                <a:ea typeface="Open Sans" charset="0"/>
                <a:cs typeface="Open Sans" charset="0"/>
              </a:rPr>
              <a:t>weighted </a:t>
            </a:r>
            <a:r>
              <a:rPr lang="en-US" sz="2000" spc="60">
                <a:latin typeface="Open Sans" charset="0"/>
                <a:ea typeface="Open Sans" charset="0"/>
                <a:cs typeface="Open Sans" charset="0"/>
              </a:rPr>
              <a:t>food group scores, thus creating the </a:t>
            </a:r>
            <a:r>
              <a:rPr lang="en-US" sz="2000" spc="60" dirty="0">
                <a:latin typeface="Open Sans" charset="0"/>
                <a:ea typeface="Open Sans" charset="0"/>
                <a:cs typeface="Open Sans" charset="0"/>
              </a:rPr>
              <a:t>score for FCS, which is used to group households into the </a:t>
            </a:r>
            <a:r>
              <a:rPr lang="en-US" sz="2000" spc="60">
                <a:latin typeface="Open Sans" charset="0"/>
                <a:ea typeface="Open Sans" charset="0"/>
                <a:cs typeface="Open Sans" charset="0"/>
              </a:rPr>
              <a:t>food consumption </a:t>
            </a:r>
            <a:r>
              <a:rPr lang="en-US" sz="2000" spc="60" dirty="0">
                <a:latin typeface="Open Sans" charset="0"/>
                <a:ea typeface="Open Sans" charset="0"/>
                <a:cs typeface="Open Sans" charset="0"/>
              </a:rPr>
              <a:t>groups (FCGs).</a:t>
            </a:r>
            <a:r>
              <a:rPr lang="en-US" sz="2000" spc="60">
                <a:latin typeface="Open Sans" charset="0"/>
                <a:ea typeface="Open Sans" charset="0"/>
                <a:cs typeface="Open Sans" charset="0"/>
              </a:rPr>
              <a:t> </a:t>
            </a:r>
          </a:p>
          <a:p>
            <a:pPr>
              <a:lnSpc>
                <a:spcPct val="90000"/>
              </a:lnSpc>
              <a:spcBef>
                <a:spcPts val="1000"/>
              </a:spcBef>
            </a:pPr>
            <a:endParaRPr lang="en-US" spc="60">
              <a:latin typeface="Open Sans" charset="0"/>
              <a:ea typeface="Open Sans" charset="0"/>
              <a:cs typeface="Open Sans" charset="0"/>
            </a:endParaRPr>
          </a:p>
        </p:txBody>
      </p:sp>
      <p:graphicFrame>
        <p:nvGraphicFramePr>
          <p:cNvPr id="3" name="Table 2">
            <a:extLst>
              <a:ext uri="{FF2B5EF4-FFF2-40B4-BE49-F238E27FC236}">
                <a16:creationId xmlns:a16="http://schemas.microsoft.com/office/drawing/2014/main" id="{129A45E9-B147-4F8D-8812-0FBF597424AF}"/>
              </a:ext>
            </a:extLst>
          </p:cNvPr>
          <p:cNvGraphicFramePr>
            <a:graphicFrameLocks noGrp="1"/>
          </p:cNvGraphicFramePr>
          <p:nvPr>
            <p:extLst>
              <p:ext uri="{D42A27DB-BD31-4B8C-83A1-F6EECF244321}">
                <p14:modId xmlns:p14="http://schemas.microsoft.com/office/powerpoint/2010/main" val="1455766315"/>
              </p:ext>
            </p:extLst>
          </p:nvPr>
        </p:nvGraphicFramePr>
        <p:xfrm>
          <a:off x="2705100" y="2841932"/>
          <a:ext cx="7301542" cy="2560320"/>
        </p:xfrm>
        <a:graphic>
          <a:graphicData uri="http://schemas.openxmlformats.org/drawingml/2006/table">
            <a:tbl>
              <a:tblPr firstRow="1" firstCol="1" bandRow="1"/>
              <a:tblGrid>
                <a:gridCol w="3153998">
                  <a:extLst>
                    <a:ext uri="{9D8B030D-6E8A-4147-A177-3AD203B41FA5}">
                      <a16:colId xmlns:a16="http://schemas.microsoft.com/office/drawing/2014/main" val="854308522"/>
                    </a:ext>
                  </a:extLst>
                </a:gridCol>
                <a:gridCol w="1382200">
                  <a:extLst>
                    <a:ext uri="{9D8B030D-6E8A-4147-A177-3AD203B41FA5}">
                      <a16:colId xmlns:a16="http://schemas.microsoft.com/office/drawing/2014/main" val="509426926"/>
                    </a:ext>
                  </a:extLst>
                </a:gridCol>
                <a:gridCol w="1383144">
                  <a:extLst>
                    <a:ext uri="{9D8B030D-6E8A-4147-A177-3AD203B41FA5}">
                      <a16:colId xmlns:a16="http://schemas.microsoft.com/office/drawing/2014/main" val="2053520150"/>
                    </a:ext>
                  </a:extLst>
                </a:gridCol>
                <a:gridCol w="1382200">
                  <a:extLst>
                    <a:ext uri="{9D8B030D-6E8A-4147-A177-3AD203B41FA5}">
                      <a16:colId xmlns:a16="http://schemas.microsoft.com/office/drawing/2014/main" val="768522800"/>
                    </a:ext>
                  </a:extLst>
                </a:gridCol>
              </a:tblGrid>
              <a:tr h="383355">
                <a:tc>
                  <a:txBody>
                    <a:bodyPr/>
                    <a:lstStyle/>
                    <a:p>
                      <a:pPr marL="0" marR="0" algn="just">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 </a:t>
                      </a: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Food groups </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Frequency of consumption</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Weights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Frequency x weight</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232132923"/>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Cereals, grains, roots, and tubers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7</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14</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4235788"/>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Legumes/pulses, nuts and seeds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3</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6</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0498134"/>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Milk and other dairy products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3</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4</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12</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6490815"/>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Meat, fish, and eggs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4</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8</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6850001"/>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Vegetables and leaves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2208774"/>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Fruits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376001"/>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Oil/fat/butter</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7</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0.5</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3.5</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2615825"/>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Sugar or sweets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7</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0.5</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3.5</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5102504"/>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Condiments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7 </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0</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0</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4839015"/>
                  </a:ext>
                </a:extLst>
              </a:tr>
              <a:tr h="185660">
                <a:tc gridSpan="3">
                  <a:txBody>
                    <a:bodyPr/>
                    <a:lstStyle/>
                    <a:p>
                      <a:pPr marL="0" marR="0" algn="r">
                        <a:spcBef>
                          <a:spcPts val="0"/>
                        </a:spcBef>
                        <a:spcAft>
                          <a:spcPts val="0"/>
                        </a:spcAft>
                      </a:pPr>
                      <a:r>
                        <a:rPr lang="en-GB" sz="1400" b="1"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Sum of score </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GB" sz="1400" b="1"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50</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127313104"/>
                  </a:ext>
                </a:extLst>
              </a:tr>
            </a:tbl>
          </a:graphicData>
        </a:graphic>
      </p:graphicFrame>
      <p:sp>
        <p:nvSpPr>
          <p:cNvPr id="5" name="Title 3">
            <a:extLst>
              <a:ext uri="{FF2B5EF4-FFF2-40B4-BE49-F238E27FC236}">
                <a16:creationId xmlns:a16="http://schemas.microsoft.com/office/drawing/2014/main" id="{7122367C-135C-8477-DBB7-C37CC5B08F5C}"/>
              </a:ext>
            </a:extLst>
          </p:cNvPr>
          <p:cNvSpPr txBox="1">
            <a:spLocks/>
          </p:cNvSpPr>
          <p:nvPr/>
        </p:nvSpPr>
        <p:spPr>
          <a:xfrm>
            <a:off x="717181" y="716415"/>
            <a:ext cx="11052002" cy="662558"/>
          </a:xfrm>
          <a:prstGeom prst="rect">
            <a:avLst/>
          </a:prstGeom>
        </p:spPr>
        <p:txBody>
          <a:bodyPr vert="horz" lIns="91440" tIns="45720" rIns="91440" bIns="45720" rtlCol="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1" i="0" kern="120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sz="3600" b="0" kern="1400" spc="230" dirty="0">
                <a:solidFill>
                  <a:schemeClr val="tx1"/>
                </a:solidFill>
                <a:latin typeface="HALDEN SOLID" pitchFamily="2" charset="0"/>
              </a:rPr>
              <a:t>FCS: CALCULATION (Cont.)</a:t>
            </a:r>
          </a:p>
        </p:txBody>
      </p:sp>
      <p:sp>
        <p:nvSpPr>
          <p:cNvPr id="2" name="Rounded Rectangle 3">
            <a:extLst>
              <a:ext uri="{FF2B5EF4-FFF2-40B4-BE49-F238E27FC236}">
                <a16:creationId xmlns:a16="http://schemas.microsoft.com/office/drawing/2014/main" id="{3380FED1-F0DA-6EC0-D149-CEAA8431EEBD}"/>
              </a:ext>
            </a:extLst>
          </p:cNvPr>
          <p:cNvSpPr/>
          <p:nvPr/>
        </p:nvSpPr>
        <p:spPr>
          <a:xfrm>
            <a:off x="3326860" y="5660634"/>
            <a:ext cx="7787415" cy="961901"/>
          </a:xfrm>
          <a:prstGeom prst="roundRect">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456E3B">
                    <a:lumMod val="25000"/>
                  </a:srgbClr>
                </a:solidFill>
                <a:effectLst/>
                <a:uLnTx/>
                <a:uFillTx/>
                <a:latin typeface="Garamond, and MS Serif "/>
              </a:rPr>
              <a:t>COMPUTE FCS = </a:t>
            </a:r>
            <a:r>
              <a:rPr kumimoji="0" lang="en-GB" sz="2000" i="0" u="none" strike="noStrike" kern="1200" cap="none" spc="0" normalizeH="0" baseline="0" noProof="0" dirty="0" err="1">
                <a:ln>
                  <a:noFill/>
                </a:ln>
                <a:solidFill>
                  <a:srgbClr val="456E3B">
                    <a:lumMod val="25000"/>
                  </a:srgbClr>
                </a:solidFill>
                <a:effectLst/>
                <a:uLnTx/>
                <a:uFillTx/>
                <a:latin typeface="Garamond, and MS Serif "/>
              </a:rPr>
              <a:t>FCSStap</a:t>
            </a:r>
            <a:r>
              <a:rPr kumimoji="0" lang="en-GB" sz="2000" i="0" u="none" strike="noStrike" kern="1200" cap="none" spc="0" normalizeH="0" baseline="0" noProof="0" dirty="0">
                <a:ln>
                  <a:noFill/>
                </a:ln>
                <a:solidFill>
                  <a:srgbClr val="456E3B">
                    <a:lumMod val="25000"/>
                  </a:srgbClr>
                </a:solidFill>
                <a:effectLst/>
                <a:uLnTx/>
                <a:uFillTx/>
                <a:latin typeface="Garamond, and MS Serif "/>
              </a:rPr>
              <a:t>*2 + </a:t>
            </a:r>
            <a:r>
              <a:rPr kumimoji="0" lang="en-GB" sz="2000" i="0" u="none" strike="noStrike" kern="1200" cap="none" spc="0" normalizeH="0" baseline="0" noProof="0" dirty="0" err="1">
                <a:ln>
                  <a:noFill/>
                </a:ln>
                <a:solidFill>
                  <a:srgbClr val="456E3B">
                    <a:lumMod val="25000"/>
                  </a:srgbClr>
                </a:solidFill>
                <a:effectLst/>
                <a:uLnTx/>
                <a:uFillTx/>
                <a:latin typeface="Garamond, and MS Serif "/>
              </a:rPr>
              <a:t>FCSPulse</a:t>
            </a:r>
            <a:r>
              <a:rPr kumimoji="0" lang="en-GB" sz="2000" i="0" u="none" strike="noStrike" kern="1200" cap="none" spc="0" normalizeH="0" baseline="0" noProof="0" dirty="0">
                <a:ln>
                  <a:noFill/>
                </a:ln>
                <a:solidFill>
                  <a:srgbClr val="456E3B">
                    <a:lumMod val="25000"/>
                  </a:srgbClr>
                </a:solidFill>
                <a:effectLst/>
                <a:uLnTx/>
                <a:uFillTx/>
                <a:latin typeface="Garamond, and MS Serif "/>
              </a:rPr>
              <a:t>*3 + </a:t>
            </a:r>
            <a:r>
              <a:rPr kumimoji="0" lang="en-GB" sz="2000" i="0" u="none" strike="noStrike" kern="1200" cap="none" spc="0" normalizeH="0" baseline="0" noProof="0" dirty="0" err="1">
                <a:ln>
                  <a:noFill/>
                </a:ln>
                <a:solidFill>
                  <a:srgbClr val="456E3B">
                    <a:lumMod val="25000"/>
                  </a:srgbClr>
                </a:solidFill>
                <a:effectLst/>
                <a:uLnTx/>
                <a:uFillTx/>
                <a:latin typeface="Garamond, and MS Serif "/>
              </a:rPr>
              <a:t>FCSDairy</a:t>
            </a:r>
            <a:r>
              <a:rPr kumimoji="0" lang="en-GB" sz="2000" i="0" u="none" strike="noStrike" kern="1200" cap="none" spc="0" normalizeH="0" baseline="0" noProof="0" dirty="0">
                <a:ln>
                  <a:noFill/>
                </a:ln>
                <a:solidFill>
                  <a:srgbClr val="456E3B">
                    <a:lumMod val="25000"/>
                  </a:srgbClr>
                </a:solidFill>
                <a:effectLst/>
                <a:uLnTx/>
                <a:uFillTx/>
                <a:latin typeface="Garamond, and MS Serif "/>
              </a:rPr>
              <a:t>*</a:t>
            </a:r>
            <a:r>
              <a:rPr lang="en-GB" sz="2000" dirty="0">
                <a:solidFill>
                  <a:srgbClr val="456E3B">
                    <a:lumMod val="25000"/>
                  </a:srgbClr>
                </a:solidFill>
                <a:latin typeface="Garamond, and MS Serif "/>
              </a:rPr>
              <a:t> +</a:t>
            </a:r>
            <a:r>
              <a:rPr kumimoji="0" lang="en-GB" sz="2000" i="0" u="none" strike="noStrike" kern="1200" cap="none" spc="0" normalizeH="0" baseline="0" noProof="0" dirty="0">
                <a:ln>
                  <a:noFill/>
                </a:ln>
                <a:solidFill>
                  <a:srgbClr val="456E3B">
                    <a:lumMod val="25000"/>
                  </a:srgbClr>
                </a:solidFill>
                <a:effectLst/>
                <a:uLnTx/>
                <a:uFillTx/>
                <a:latin typeface="Garamond, and MS Serif "/>
              </a:rPr>
              <a:t> </a:t>
            </a:r>
            <a:r>
              <a:rPr kumimoji="0" lang="en-GB" sz="2000" i="0" u="none" strike="noStrike" kern="1200" cap="none" spc="0" normalizeH="0" baseline="0" noProof="0" dirty="0" err="1">
                <a:ln>
                  <a:noFill/>
                </a:ln>
                <a:solidFill>
                  <a:srgbClr val="456E3B">
                    <a:lumMod val="25000"/>
                  </a:srgbClr>
                </a:solidFill>
                <a:effectLst/>
                <a:uLnTx/>
                <a:uFillTx/>
                <a:latin typeface="Garamond, and MS Serif "/>
              </a:rPr>
              <a:t>FCSPr</a:t>
            </a:r>
            <a:r>
              <a:rPr kumimoji="0" lang="en-GB" sz="2000" i="0" u="none" strike="noStrike" kern="1200" cap="none" spc="0" normalizeH="0" baseline="0" noProof="0" dirty="0">
                <a:ln>
                  <a:noFill/>
                </a:ln>
                <a:solidFill>
                  <a:srgbClr val="456E3B">
                    <a:lumMod val="25000"/>
                  </a:srgbClr>
                </a:solidFill>
                <a:effectLst/>
                <a:uLnTx/>
                <a:uFillTx/>
                <a:latin typeface="Garamond, and MS Serif "/>
              </a:rPr>
              <a:t>*4</a:t>
            </a:r>
            <a:r>
              <a:rPr lang="en-GB" sz="2000" dirty="0">
                <a:solidFill>
                  <a:srgbClr val="456E3B">
                    <a:lumMod val="25000"/>
                  </a:srgbClr>
                </a:solidFill>
                <a:latin typeface="Garamond, and MS Serif "/>
              </a:rPr>
              <a:t> + </a:t>
            </a:r>
            <a:r>
              <a:rPr kumimoji="0" lang="en-GB" sz="2000" i="0" u="none" strike="noStrike" kern="1200" cap="none" spc="0" normalizeH="0" baseline="0" noProof="0" dirty="0" err="1">
                <a:ln>
                  <a:noFill/>
                </a:ln>
                <a:solidFill>
                  <a:srgbClr val="456E3B">
                    <a:lumMod val="25000"/>
                  </a:srgbClr>
                </a:solidFill>
                <a:effectLst/>
                <a:uLnTx/>
                <a:uFillTx/>
                <a:latin typeface="Garamond, and MS Serif "/>
              </a:rPr>
              <a:t>FCSVeg</a:t>
            </a:r>
            <a:r>
              <a:rPr kumimoji="0" lang="en-GB" sz="2000" i="0" u="none" strike="noStrike" kern="1200" cap="none" spc="0" normalizeH="0" baseline="0" noProof="0" dirty="0">
                <a:ln>
                  <a:noFill/>
                </a:ln>
                <a:solidFill>
                  <a:srgbClr val="456E3B">
                    <a:lumMod val="25000"/>
                  </a:srgbClr>
                </a:solidFill>
                <a:effectLst/>
                <a:uLnTx/>
                <a:uFillTx/>
                <a:latin typeface="Garamond, and MS Serif "/>
              </a:rPr>
              <a:t>*1 + </a:t>
            </a:r>
            <a:r>
              <a:rPr kumimoji="0" lang="en-GB" sz="2000" i="0" u="none" strike="noStrike" kern="1200" cap="none" spc="0" normalizeH="0" baseline="0" noProof="0" dirty="0" err="1">
                <a:ln>
                  <a:noFill/>
                </a:ln>
                <a:solidFill>
                  <a:srgbClr val="456E3B">
                    <a:lumMod val="25000"/>
                  </a:srgbClr>
                </a:solidFill>
                <a:effectLst/>
                <a:uLnTx/>
                <a:uFillTx/>
                <a:latin typeface="Garamond, and MS Serif "/>
              </a:rPr>
              <a:t>FCSFruit</a:t>
            </a:r>
            <a:r>
              <a:rPr kumimoji="0" lang="en-GB" sz="2000" i="0" u="none" strike="noStrike" kern="1200" cap="none" spc="0" normalizeH="0" baseline="0" noProof="0" dirty="0">
                <a:ln>
                  <a:noFill/>
                </a:ln>
                <a:solidFill>
                  <a:srgbClr val="456E3B">
                    <a:lumMod val="25000"/>
                  </a:srgbClr>
                </a:solidFill>
                <a:effectLst/>
                <a:uLnTx/>
                <a:uFillTx/>
                <a:latin typeface="Garamond, and MS Serif "/>
              </a:rPr>
              <a:t>*1 + </a:t>
            </a:r>
            <a:r>
              <a:rPr kumimoji="0" lang="en-GB" sz="2000" i="0" u="none" strike="noStrike" kern="1200" cap="none" spc="0" normalizeH="0" baseline="0" noProof="0" dirty="0" err="1">
                <a:ln>
                  <a:noFill/>
                </a:ln>
                <a:solidFill>
                  <a:srgbClr val="456E3B">
                    <a:lumMod val="25000"/>
                  </a:srgbClr>
                </a:solidFill>
                <a:effectLst/>
                <a:uLnTx/>
                <a:uFillTx/>
                <a:latin typeface="Garamond, and MS Serif "/>
              </a:rPr>
              <a:t>FCSFat</a:t>
            </a:r>
            <a:r>
              <a:rPr kumimoji="0" lang="en-GB" sz="2000" i="0" u="none" strike="noStrike" kern="1200" cap="none" spc="0" normalizeH="0" baseline="0" noProof="0" dirty="0">
                <a:ln>
                  <a:noFill/>
                </a:ln>
                <a:solidFill>
                  <a:srgbClr val="456E3B">
                    <a:lumMod val="25000"/>
                  </a:srgbClr>
                </a:solidFill>
                <a:effectLst/>
                <a:uLnTx/>
                <a:uFillTx/>
                <a:latin typeface="Garamond, and MS Serif "/>
              </a:rPr>
              <a:t>*0.5</a:t>
            </a:r>
            <a:r>
              <a:rPr lang="en-GB" sz="2000" dirty="0">
                <a:solidFill>
                  <a:srgbClr val="456E3B">
                    <a:lumMod val="25000"/>
                  </a:srgbClr>
                </a:solidFill>
                <a:latin typeface="Garamond, and MS Serif "/>
              </a:rPr>
              <a:t> + </a:t>
            </a:r>
            <a:r>
              <a:rPr kumimoji="0" lang="en-GB" sz="2000" i="0" u="none" strike="noStrike" kern="1200" cap="none" spc="0" normalizeH="0" baseline="0" noProof="0" dirty="0" err="1">
                <a:ln>
                  <a:noFill/>
                </a:ln>
                <a:solidFill>
                  <a:srgbClr val="456E3B">
                    <a:lumMod val="25000"/>
                  </a:srgbClr>
                </a:solidFill>
                <a:effectLst/>
                <a:uLnTx/>
                <a:uFillTx/>
                <a:latin typeface="Garamond, and MS Serif "/>
              </a:rPr>
              <a:t>FCSSugar</a:t>
            </a:r>
            <a:r>
              <a:rPr kumimoji="0" lang="en-GB" sz="2000" i="0" u="none" strike="noStrike" kern="1200" cap="none" spc="0" normalizeH="0" baseline="0" noProof="0" dirty="0">
                <a:ln>
                  <a:noFill/>
                </a:ln>
                <a:solidFill>
                  <a:srgbClr val="456E3B">
                    <a:lumMod val="25000"/>
                  </a:srgbClr>
                </a:solidFill>
                <a:effectLst/>
                <a:uLnTx/>
                <a:uFillTx/>
                <a:latin typeface="Garamond, and MS Serif "/>
              </a:rPr>
              <a:t>*0.5. </a:t>
            </a:r>
          </a:p>
        </p:txBody>
      </p:sp>
    </p:spTree>
    <p:extLst>
      <p:ext uri="{BB962C8B-B14F-4D97-AF65-F5344CB8AC3E}">
        <p14:creationId xmlns:p14="http://schemas.microsoft.com/office/powerpoint/2010/main" val="1662012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CALCULATION (cont.) </a:t>
            </a:r>
          </a:p>
        </p:txBody>
      </p:sp>
      <p:sp>
        <p:nvSpPr>
          <p:cNvPr id="22" name="TextBox 21">
            <a:extLst>
              <a:ext uri="{FF2B5EF4-FFF2-40B4-BE49-F238E27FC236}">
                <a16:creationId xmlns:a16="http://schemas.microsoft.com/office/drawing/2014/main" id="{845AE3E5-9674-445E-B4FF-AE4477728629}"/>
              </a:ext>
            </a:extLst>
          </p:cNvPr>
          <p:cNvSpPr txBox="1"/>
          <p:nvPr/>
        </p:nvSpPr>
        <p:spPr>
          <a:xfrm>
            <a:off x="843202" y="1691820"/>
            <a:ext cx="11052002" cy="1328569"/>
          </a:xfrm>
          <a:prstGeom prst="rect">
            <a:avLst/>
          </a:prstGeom>
          <a:noFill/>
        </p:spPr>
        <p:txBody>
          <a:bodyPr wrap="square">
            <a:spAutoFit/>
          </a:bodyPr>
          <a:lstStyle/>
          <a:p>
            <a:pPr>
              <a:lnSpc>
                <a:spcPct val="90000"/>
              </a:lnSpc>
              <a:spcBef>
                <a:spcPts val="1000"/>
              </a:spcBef>
            </a:pPr>
            <a:r>
              <a:rPr lang="en-GB" sz="2000" b="1" spc="60">
                <a:latin typeface="Open Sans" charset="0"/>
                <a:ea typeface="Open Sans" charset="0"/>
                <a:cs typeface="Open Sans" charset="0"/>
              </a:rPr>
              <a:t>Step 3. </a:t>
            </a:r>
            <a:r>
              <a:rPr lang="en-GB" sz="2000" spc="60">
                <a:latin typeface="Open Sans" charset="0"/>
                <a:ea typeface="Open Sans" charset="0"/>
                <a:cs typeface="Open Sans" charset="0"/>
              </a:rPr>
              <a:t>Compute the </a:t>
            </a:r>
            <a:r>
              <a:rPr lang="en-GB" sz="2000" b="1" spc="60">
                <a:latin typeface="Open Sans" charset="0"/>
                <a:ea typeface="Open Sans" charset="0"/>
                <a:cs typeface="Open Sans" charset="0"/>
              </a:rPr>
              <a:t>mean FCS, </a:t>
            </a:r>
            <a:r>
              <a:rPr lang="en-GB" sz="2000" spc="60">
                <a:latin typeface="Open Sans" charset="0"/>
                <a:ea typeface="Open Sans" charset="0"/>
                <a:cs typeface="Open Sans" charset="0"/>
              </a:rPr>
              <a:t>which can be used to understand the development in food consumption over time or between different population groups. </a:t>
            </a:r>
          </a:p>
          <a:p>
            <a:pPr>
              <a:lnSpc>
                <a:spcPct val="90000"/>
              </a:lnSpc>
              <a:spcBef>
                <a:spcPts val="1000"/>
              </a:spcBef>
            </a:pPr>
            <a:r>
              <a:rPr lang="en-GB" sz="2000" b="1" spc="60">
                <a:latin typeface="Open Sans" charset="0"/>
                <a:ea typeface="Open Sans" charset="0"/>
                <a:cs typeface="Open Sans" charset="0"/>
              </a:rPr>
              <a:t>Step 4. </a:t>
            </a:r>
            <a:r>
              <a:rPr lang="en-GB" sz="2000" spc="60">
                <a:latin typeface="Open Sans" charset="0"/>
                <a:ea typeface="Open Sans" charset="0"/>
                <a:cs typeface="Open Sans" charset="0"/>
              </a:rPr>
              <a:t>Create the </a:t>
            </a:r>
            <a:r>
              <a:rPr lang="en-GB" sz="2000" b="1" spc="60">
                <a:latin typeface="Open Sans" charset="0"/>
                <a:ea typeface="Open Sans" charset="0"/>
                <a:cs typeface="Open Sans" charset="0"/>
              </a:rPr>
              <a:t>three Food Consumption Groups (FCGs), </a:t>
            </a:r>
            <a:r>
              <a:rPr lang="en-GB" sz="2000" spc="60">
                <a:latin typeface="Open Sans" charset="0"/>
                <a:ea typeface="Open Sans" charset="0"/>
                <a:cs typeface="Open Sans" charset="0"/>
              </a:rPr>
              <a:t>using the titles ‘poor,’ ‘borderline,’ and ‘acceptable,’ based on the recommended standard cut-offs </a:t>
            </a:r>
            <a:endParaRPr lang="en-US" sz="2000" spc="60">
              <a:latin typeface="Open Sans" charset="0"/>
              <a:ea typeface="Open Sans" charset="0"/>
              <a:cs typeface="Open Sans" charset="0"/>
            </a:endParaRPr>
          </a:p>
        </p:txBody>
      </p:sp>
      <p:graphicFrame>
        <p:nvGraphicFramePr>
          <p:cNvPr id="5" name="Table 4">
            <a:extLst>
              <a:ext uri="{FF2B5EF4-FFF2-40B4-BE49-F238E27FC236}">
                <a16:creationId xmlns:a16="http://schemas.microsoft.com/office/drawing/2014/main" id="{1A566DE1-9E94-4B7C-9ECF-76A4333FBC4A}"/>
              </a:ext>
            </a:extLst>
          </p:cNvPr>
          <p:cNvGraphicFramePr>
            <a:graphicFrameLocks noGrp="1"/>
          </p:cNvGraphicFramePr>
          <p:nvPr>
            <p:extLst>
              <p:ext uri="{D42A27DB-BD31-4B8C-83A1-F6EECF244321}">
                <p14:modId xmlns:p14="http://schemas.microsoft.com/office/powerpoint/2010/main" val="675980257"/>
              </p:ext>
            </p:extLst>
          </p:nvPr>
        </p:nvGraphicFramePr>
        <p:xfrm>
          <a:off x="2919589" y="3767081"/>
          <a:ext cx="6352821" cy="1929934"/>
        </p:xfrm>
        <a:graphic>
          <a:graphicData uri="http://schemas.openxmlformats.org/drawingml/2006/table">
            <a:tbl>
              <a:tblPr/>
              <a:tblGrid>
                <a:gridCol w="3497392">
                  <a:extLst>
                    <a:ext uri="{9D8B030D-6E8A-4147-A177-3AD203B41FA5}">
                      <a16:colId xmlns:a16="http://schemas.microsoft.com/office/drawing/2014/main" val="3255994126"/>
                    </a:ext>
                  </a:extLst>
                </a:gridCol>
                <a:gridCol w="1433358">
                  <a:extLst>
                    <a:ext uri="{9D8B030D-6E8A-4147-A177-3AD203B41FA5}">
                      <a16:colId xmlns:a16="http://schemas.microsoft.com/office/drawing/2014/main" val="2049425842"/>
                    </a:ext>
                  </a:extLst>
                </a:gridCol>
                <a:gridCol w="1422071">
                  <a:extLst>
                    <a:ext uri="{9D8B030D-6E8A-4147-A177-3AD203B41FA5}">
                      <a16:colId xmlns:a16="http://schemas.microsoft.com/office/drawing/2014/main" val="4111066047"/>
                    </a:ext>
                  </a:extLst>
                </a:gridCol>
              </a:tblGrid>
              <a:tr h="816804">
                <a:tc>
                  <a:txBody>
                    <a:bodyPr/>
                    <a:lstStyle/>
                    <a:p>
                      <a:r>
                        <a:rPr lang="en-GB" sz="1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Categories</a:t>
                      </a:r>
                      <a:endParaRPr lang="en-GB" sz="16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Thresholds</a:t>
                      </a:r>
                      <a:endParaRPr lang="en-GB" sz="16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Adjusted</a:t>
                      </a:r>
                      <a:br>
                        <a:rPr lang="en-GB" sz="1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r>
                        <a:rPr lang="en-GB" sz="1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thresholds</a:t>
                      </a:r>
                      <a:r>
                        <a:rPr lang="en-GB" sz="105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GB" sz="16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69370220"/>
                  </a:ext>
                </a:extLst>
              </a:tr>
              <a:tr h="370509">
                <a:tc>
                  <a:txBody>
                    <a:bodyPr/>
                    <a:lstStyle/>
                    <a:p>
                      <a:r>
                        <a:rPr lang="en-GB" sz="1600" b="1" i="0"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Poor</a:t>
                      </a:r>
                      <a:r>
                        <a:rPr lang="en-GB" sz="16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food consumption </a:t>
                      </a:r>
                      <a:endParaRPr lang="en-GB" sz="1600" dirty="0">
                        <a:effectLst/>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0-21 </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0-28</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978"/>
                  </a:ext>
                </a:extLst>
              </a:tr>
              <a:tr h="370509">
                <a:tc>
                  <a:txBody>
                    <a:bodyPr/>
                    <a:lstStyle/>
                    <a:p>
                      <a:r>
                        <a:rPr lang="en-GB" sz="1600" b="1" i="0" dirty="0">
                          <a:solidFill>
                            <a:srgbClr val="FF6600"/>
                          </a:solidFill>
                          <a:effectLst/>
                          <a:latin typeface="Open Sans" panose="020B0606030504020204" pitchFamily="34" charset="0"/>
                          <a:ea typeface="Open Sans" panose="020B0606030504020204" pitchFamily="34" charset="0"/>
                          <a:cs typeface="Open Sans" panose="020B0606030504020204" pitchFamily="34" charset="0"/>
                        </a:rPr>
                        <a:t>Borderline</a:t>
                      </a:r>
                      <a:r>
                        <a:rPr lang="en-GB" sz="16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food consumption </a:t>
                      </a:r>
                      <a:endParaRPr lang="en-GB" sz="1600" dirty="0">
                        <a:effectLst/>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16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21.5-35 </a:t>
                      </a:r>
                      <a:endParaRPr lang="en-GB" sz="1600" dirty="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16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28.5-42</a:t>
                      </a:r>
                      <a:endParaRPr lang="en-GB" sz="1600" dirty="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3474371"/>
                  </a:ext>
                </a:extLst>
              </a:tr>
              <a:tr h="372112">
                <a:tc>
                  <a:txBody>
                    <a:bodyPr/>
                    <a:lstStyle/>
                    <a:p>
                      <a:r>
                        <a:rPr lang="en-GB" sz="1600" b="1" i="0" dirty="0">
                          <a:solidFill>
                            <a:srgbClr val="3E7D44"/>
                          </a:solidFill>
                          <a:effectLst/>
                          <a:latin typeface="Open Sans" panose="020B0606030504020204" pitchFamily="34" charset="0"/>
                          <a:ea typeface="Open Sans" panose="020B0606030504020204" pitchFamily="34" charset="0"/>
                          <a:cs typeface="Open Sans" panose="020B0606030504020204" pitchFamily="34" charset="0"/>
                        </a:rPr>
                        <a:t>Acceptable</a:t>
                      </a:r>
                      <a:r>
                        <a:rPr lang="en-GB" sz="16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food consumption </a:t>
                      </a:r>
                      <a:endParaRPr lang="en-GB" sz="1600" dirty="0">
                        <a:effectLst/>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6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35.5 - 112 </a:t>
                      </a:r>
                      <a:endParaRPr lang="en-GB" sz="1600" dirty="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6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42.5 - 112</a:t>
                      </a:r>
                      <a:endParaRPr lang="en-GB" sz="1600" dirty="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6668717"/>
                  </a:ext>
                </a:extLst>
              </a:tr>
            </a:tbl>
          </a:graphicData>
        </a:graphic>
      </p:graphicFrame>
      <p:sp>
        <p:nvSpPr>
          <p:cNvPr id="6" name="TextBox 5">
            <a:extLst>
              <a:ext uri="{FF2B5EF4-FFF2-40B4-BE49-F238E27FC236}">
                <a16:creationId xmlns:a16="http://schemas.microsoft.com/office/drawing/2014/main" id="{9B31F0F8-DE8F-4C6F-8C32-314FF4801B5D}"/>
              </a:ext>
            </a:extLst>
          </p:cNvPr>
          <p:cNvSpPr txBox="1"/>
          <p:nvPr/>
        </p:nvSpPr>
        <p:spPr>
          <a:xfrm>
            <a:off x="3524045" y="6090735"/>
            <a:ext cx="5438273" cy="646331"/>
          </a:xfrm>
          <a:prstGeom prst="rect">
            <a:avLst/>
          </a:prstGeom>
          <a:noFill/>
        </p:spPr>
        <p:txBody>
          <a:bodyPr wrap="square" lIns="91440" tIns="45720" rIns="91440" bIns="45720" rtlCol="0" anchor="t">
            <a:spAutoFit/>
          </a:bodyPr>
          <a:lstStyle/>
          <a:p>
            <a:r>
              <a:rPr lang="en-US" sz="1200">
                <a:latin typeface="Open Sans"/>
                <a:ea typeface="Open Sans"/>
                <a:cs typeface="Open Sans"/>
              </a:rPr>
              <a:t>*</a:t>
            </a:r>
            <a:r>
              <a:rPr lang="en-GB" sz="1200">
                <a:latin typeface="Open Sans"/>
                <a:ea typeface="Open Sans"/>
                <a:cs typeface="Open Sans"/>
              </a:rPr>
              <a:t>Used in contexts where the consumption of oil and sugar is high. Consult with your CO RAM/VAM Officer and/or Regional RAM/VAM Officer on applicable thresholds in your country or region.</a:t>
            </a:r>
            <a:endParaRPr lang="en-US" sz="1200">
              <a:latin typeface="Open Sans"/>
              <a:ea typeface="Open Sans"/>
              <a:cs typeface="Open Sans"/>
            </a:endParaRPr>
          </a:p>
        </p:txBody>
      </p:sp>
    </p:spTree>
    <p:extLst>
      <p:ext uri="{BB962C8B-B14F-4D97-AF65-F5344CB8AC3E}">
        <p14:creationId xmlns:p14="http://schemas.microsoft.com/office/powerpoint/2010/main" val="39764857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kern="1400" spc="230">
                <a:solidFill>
                  <a:srgbClr val="FFFFFE"/>
                </a:solidFill>
                <a:latin typeface="HALDEN SOLID" pitchFamily="2" charset="0"/>
                <a:ea typeface="Open Sans Extrabold" panose="020B0606030504020204" pitchFamily="34" charset="0"/>
                <a:cs typeface="Open Sans Extrabold" panose="020B0606030504020204" pitchFamily="34" charset="0"/>
              </a:rPr>
              <a:t>Scripts</a:t>
            </a:r>
            <a:r>
              <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 </a:t>
            </a: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207767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GITHUB</a:t>
            </a:r>
          </a:p>
        </p:txBody>
      </p:sp>
      <p:sp>
        <p:nvSpPr>
          <p:cNvPr id="9" name="TextBox 8">
            <a:extLst>
              <a:ext uri="{FF2B5EF4-FFF2-40B4-BE49-F238E27FC236}">
                <a16:creationId xmlns:a16="http://schemas.microsoft.com/office/drawing/2014/main" id="{9B1C4202-C9D2-4169-922D-3A369043400C}"/>
              </a:ext>
            </a:extLst>
          </p:cNvPr>
          <p:cNvSpPr txBox="1"/>
          <p:nvPr/>
        </p:nvSpPr>
        <p:spPr>
          <a:xfrm>
            <a:off x="7293429" y="6453258"/>
            <a:ext cx="5725885" cy="338554"/>
          </a:xfrm>
          <a:prstGeom prst="rect">
            <a:avLst/>
          </a:prstGeom>
          <a:noFill/>
        </p:spPr>
        <p:txBody>
          <a:bodyPr wrap="square">
            <a:spAutoFit/>
          </a:bodyPr>
          <a:lstStyle/>
          <a:p>
            <a:r>
              <a:rPr lang="en-US"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Find the FCS scripts on </a:t>
            </a:r>
            <a:r>
              <a:rPr lang="en-US" sz="1600" b="1" i="1"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GITHUB WFP</a:t>
            </a:r>
            <a:endParaRPr lang="en-US" sz="1600" b="1" i="1"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D80DBFA5-A08D-7F6E-E6DD-8F5579015139}"/>
              </a:ext>
            </a:extLst>
          </p:cNvPr>
          <p:cNvPicPr>
            <a:picLocks noChangeAspect="1"/>
          </p:cNvPicPr>
          <p:nvPr/>
        </p:nvPicPr>
        <p:blipFill rotWithShape="1">
          <a:blip r:embed="rId4"/>
          <a:srcRect b="20245"/>
          <a:stretch/>
        </p:blipFill>
        <p:spPr>
          <a:xfrm>
            <a:off x="2050961" y="1153888"/>
            <a:ext cx="8768121" cy="5179627"/>
          </a:xfrm>
          <a:prstGeom prst="rect">
            <a:avLst/>
          </a:prstGeom>
        </p:spPr>
      </p:pic>
      <p:sp>
        <p:nvSpPr>
          <p:cNvPr id="4" name="Rectangle 3">
            <a:extLst>
              <a:ext uri="{FF2B5EF4-FFF2-40B4-BE49-F238E27FC236}">
                <a16:creationId xmlns:a16="http://schemas.microsoft.com/office/drawing/2014/main" id="{2A9B5B64-AB6D-4A15-8007-03B93B3556D1}"/>
              </a:ext>
            </a:extLst>
          </p:cNvPr>
          <p:cNvSpPr/>
          <p:nvPr/>
        </p:nvSpPr>
        <p:spPr>
          <a:xfrm>
            <a:off x="2857259" y="2836811"/>
            <a:ext cx="1653118" cy="2038865"/>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98846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Food sources: GITHUB</a:t>
            </a:r>
          </a:p>
        </p:txBody>
      </p:sp>
      <p:sp>
        <p:nvSpPr>
          <p:cNvPr id="9" name="TextBox 8">
            <a:extLst>
              <a:ext uri="{FF2B5EF4-FFF2-40B4-BE49-F238E27FC236}">
                <a16:creationId xmlns:a16="http://schemas.microsoft.com/office/drawing/2014/main" id="{9B1C4202-C9D2-4169-922D-3A369043400C}"/>
              </a:ext>
            </a:extLst>
          </p:cNvPr>
          <p:cNvSpPr txBox="1"/>
          <p:nvPr/>
        </p:nvSpPr>
        <p:spPr>
          <a:xfrm>
            <a:off x="7199761" y="6493681"/>
            <a:ext cx="4916039" cy="338554"/>
          </a:xfrm>
          <a:prstGeom prst="rect">
            <a:avLst/>
          </a:prstGeom>
          <a:noFill/>
        </p:spPr>
        <p:txBody>
          <a:bodyPr wrap="square">
            <a:spAutoFit/>
          </a:bodyPr>
          <a:lstStyle/>
          <a:p>
            <a:r>
              <a:rPr lang="en-US"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Find the FCS Food Sources Scripts on </a:t>
            </a:r>
            <a:r>
              <a:rPr lang="en-US" sz="1600" b="1" i="1"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GITHUB WFP</a:t>
            </a:r>
            <a:endParaRPr lang="en-US" sz="1600" b="1" i="1"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16423D39-BD0E-99D6-4028-217309CD0E29}"/>
              </a:ext>
            </a:extLst>
          </p:cNvPr>
          <p:cNvPicPr>
            <a:picLocks noChangeAspect="1"/>
          </p:cNvPicPr>
          <p:nvPr/>
        </p:nvPicPr>
        <p:blipFill rotWithShape="1">
          <a:blip r:embed="rId4"/>
          <a:srcRect t="21679" r="29053"/>
          <a:stretch/>
        </p:blipFill>
        <p:spPr>
          <a:xfrm>
            <a:off x="2075935" y="1242552"/>
            <a:ext cx="6941065" cy="5063546"/>
          </a:xfrm>
          <a:prstGeom prst="rect">
            <a:avLst/>
          </a:prstGeom>
        </p:spPr>
      </p:pic>
      <p:sp>
        <p:nvSpPr>
          <p:cNvPr id="4" name="Rectangle 3">
            <a:extLst>
              <a:ext uri="{FF2B5EF4-FFF2-40B4-BE49-F238E27FC236}">
                <a16:creationId xmlns:a16="http://schemas.microsoft.com/office/drawing/2014/main" id="{2A9B5B64-AB6D-4A15-8007-03B93B3556D1}"/>
              </a:ext>
            </a:extLst>
          </p:cNvPr>
          <p:cNvSpPr/>
          <p:nvPr/>
        </p:nvSpPr>
        <p:spPr>
          <a:xfrm>
            <a:off x="2810417" y="2852025"/>
            <a:ext cx="1957402" cy="3525030"/>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94602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kern="1400" spc="230">
                <a:solidFill>
                  <a:srgbClr val="FFFFFE"/>
                </a:solidFill>
                <a:latin typeface="HALDEN SOLID" pitchFamily="2" charset="0"/>
                <a:ea typeface="Open Sans Extrabold" panose="020B0606030504020204" pitchFamily="34" charset="0"/>
                <a:cs typeface="Open Sans Extrabold" panose="020B0606030504020204" pitchFamily="34" charset="0"/>
              </a:rPr>
              <a:t>Reporting</a:t>
            </a:r>
            <a:r>
              <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 </a:t>
            </a: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06787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REPORTING EXAMPLE (1) </a:t>
            </a:r>
          </a:p>
        </p:txBody>
      </p:sp>
      <p:sp>
        <p:nvSpPr>
          <p:cNvPr id="2" name="Text Box 21">
            <a:extLst>
              <a:ext uri="{FF2B5EF4-FFF2-40B4-BE49-F238E27FC236}">
                <a16:creationId xmlns:a16="http://schemas.microsoft.com/office/drawing/2014/main" id="{A6B69E26-881B-D888-6773-C87810050D92}"/>
              </a:ext>
            </a:extLst>
          </p:cNvPr>
          <p:cNvSpPr txBox="1">
            <a:spLocks noChangeArrowheads="1"/>
          </p:cNvSpPr>
          <p:nvPr/>
        </p:nvSpPr>
        <p:spPr bwMode="auto">
          <a:xfrm>
            <a:off x="717181" y="1892264"/>
            <a:ext cx="4719485" cy="2345439"/>
          </a:xfrm>
          <a:prstGeom prst="rect">
            <a:avLst/>
          </a:prstGeom>
          <a:solidFill>
            <a:schemeClr val="accent5"/>
          </a:solidFill>
          <a:ln w="9525">
            <a:noFill/>
            <a:miter lim="800000"/>
            <a:headEnd/>
            <a:tailEnd/>
          </a:ln>
        </p:spPr>
        <p:txBody>
          <a:bodyPr rot="0" vert="horz" wrap="square" lIns="91440" tIns="45720" rIns="91440" bIns="45720" anchor="t" anchorCtr="0">
            <a:noAutofit/>
          </a:bodyPr>
          <a:lstStyle>
            <a:defPPr>
              <a:defRPr lang="it-IT"/>
            </a:defPPr>
            <a:lvl1pPr>
              <a:defRPr sz="1600">
                <a:effectLst/>
                <a:latin typeface="Open Sans" panose="020B0606030504020204" pitchFamily="34" charset="0"/>
                <a:ea typeface="Calibri" panose="020F0502020204030204" pitchFamily="34" charset="0"/>
                <a:cs typeface="Arial" panose="020B0604020202020204" pitchFamily="34" charset="0"/>
              </a:defRPr>
            </a:lvl1pPr>
          </a:lstStyle>
          <a:p>
            <a:r>
              <a:rPr lang="en-US" sz="1800" dirty="0">
                <a:solidFill>
                  <a:schemeClr val="accent1"/>
                </a:solidFill>
              </a:rPr>
              <a:t>“</a:t>
            </a:r>
            <a:r>
              <a:rPr lang="en-GB" sz="1800" dirty="0">
                <a:solidFill>
                  <a:schemeClr val="accent1"/>
                </a:solidFill>
              </a:rPr>
              <a:t>Looking at the average days of consumption by food group, the consumption of all food groups increased marginally after assistance.</a:t>
            </a:r>
          </a:p>
          <a:p>
            <a:endParaRPr lang="en-GB" sz="1800" dirty="0">
              <a:solidFill>
                <a:schemeClr val="accent1"/>
              </a:solidFill>
            </a:endParaRPr>
          </a:p>
          <a:p>
            <a:r>
              <a:rPr lang="en-GB" sz="1800" dirty="0">
                <a:solidFill>
                  <a:schemeClr val="accent1"/>
                </a:solidFill>
              </a:rPr>
              <a:t>Notably, households increased consumption of pulses, oil and dairy.”</a:t>
            </a:r>
            <a:endParaRPr lang="fr-FR" sz="1800" dirty="0">
              <a:solidFill>
                <a:schemeClr val="accent1"/>
              </a:solidFill>
            </a:endParaRPr>
          </a:p>
        </p:txBody>
      </p:sp>
      <p:graphicFrame>
        <p:nvGraphicFramePr>
          <p:cNvPr id="4" name="Chart 3">
            <a:extLst>
              <a:ext uri="{FF2B5EF4-FFF2-40B4-BE49-F238E27FC236}">
                <a16:creationId xmlns:a16="http://schemas.microsoft.com/office/drawing/2014/main" id="{D1223F3A-957B-14A2-98D8-EC3B5C005BCC}"/>
              </a:ext>
            </a:extLst>
          </p:cNvPr>
          <p:cNvGraphicFramePr>
            <a:graphicFrameLocks/>
          </p:cNvGraphicFramePr>
          <p:nvPr>
            <p:extLst>
              <p:ext uri="{D42A27DB-BD31-4B8C-83A1-F6EECF244321}">
                <p14:modId xmlns:p14="http://schemas.microsoft.com/office/powerpoint/2010/main" val="74222517"/>
              </p:ext>
            </p:extLst>
          </p:nvPr>
        </p:nvGraphicFramePr>
        <p:xfrm>
          <a:off x="6528620" y="1378973"/>
          <a:ext cx="4719484" cy="39501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30729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REPORTING EXAMPLE (2)  </a:t>
            </a:r>
          </a:p>
        </p:txBody>
      </p:sp>
      <p:sp>
        <p:nvSpPr>
          <p:cNvPr id="2" name="Text Box 21">
            <a:extLst>
              <a:ext uri="{FF2B5EF4-FFF2-40B4-BE49-F238E27FC236}">
                <a16:creationId xmlns:a16="http://schemas.microsoft.com/office/drawing/2014/main" id="{A6B69E26-881B-D888-6773-C87810050D92}"/>
              </a:ext>
            </a:extLst>
          </p:cNvPr>
          <p:cNvSpPr txBox="1">
            <a:spLocks noChangeArrowheads="1"/>
          </p:cNvSpPr>
          <p:nvPr/>
        </p:nvSpPr>
        <p:spPr bwMode="auto">
          <a:xfrm>
            <a:off x="818914" y="1616961"/>
            <a:ext cx="4087383" cy="3436820"/>
          </a:xfrm>
          <a:prstGeom prst="rect">
            <a:avLst/>
          </a:prstGeom>
          <a:solidFill>
            <a:schemeClr val="accent5"/>
          </a:solidFill>
          <a:ln w="9525">
            <a:noFill/>
            <a:miter lim="800000"/>
            <a:headEnd/>
            <a:tailEnd/>
          </a:ln>
        </p:spPr>
        <p:txBody>
          <a:bodyPr rot="0" vert="horz" wrap="square" lIns="91440" tIns="45720" rIns="91440" bIns="45720" anchor="t" anchorCtr="0">
            <a:noAutofit/>
          </a:bodyPr>
          <a:lstStyle>
            <a:defPPr>
              <a:defRPr lang="it-IT"/>
            </a:defPPr>
            <a:lvl1pPr>
              <a:defRPr sz="1600">
                <a:effectLst/>
                <a:latin typeface="Open Sans" panose="020B0606030504020204" pitchFamily="34" charset="0"/>
                <a:ea typeface="Calibri" panose="020F0502020204030204" pitchFamily="34" charset="0"/>
                <a:cs typeface="Arial" panose="020B0604020202020204" pitchFamily="34" charset="0"/>
              </a:defRPr>
            </a:lvl1pPr>
          </a:lstStyle>
          <a:p>
            <a:r>
              <a:rPr lang="en-US" sz="1800" dirty="0">
                <a:solidFill>
                  <a:schemeClr val="accent1"/>
                </a:solidFill>
              </a:rPr>
              <a:t>“Analysis results of the FCS indicate that one in three households have inadequate food consumption levels. </a:t>
            </a:r>
            <a:endParaRPr lang="fr-FR" sz="1800" dirty="0">
              <a:solidFill>
                <a:schemeClr val="accent1"/>
              </a:solidFill>
            </a:endParaRPr>
          </a:p>
          <a:p>
            <a:r>
              <a:rPr lang="en-US" sz="1800" dirty="0">
                <a:solidFill>
                  <a:schemeClr val="accent1"/>
                </a:solidFill>
              </a:rPr>
              <a:t> </a:t>
            </a:r>
            <a:endParaRPr lang="fr-FR" sz="1800" dirty="0">
              <a:solidFill>
                <a:schemeClr val="accent1"/>
              </a:solidFill>
            </a:endParaRPr>
          </a:p>
          <a:p>
            <a:r>
              <a:rPr lang="en-US" sz="1800" dirty="0">
                <a:solidFill>
                  <a:schemeClr val="accent1"/>
                </a:solidFill>
              </a:rPr>
              <a:t>A higher proportion of male-headed households have inadequate food consumption</a:t>
            </a:r>
            <a:r>
              <a:rPr lang="en-US" sz="1800">
                <a:solidFill>
                  <a:schemeClr val="accent1"/>
                </a:solidFill>
              </a:rPr>
              <a:t>, a </a:t>
            </a:r>
            <a:r>
              <a:rPr lang="ar-LB" sz="1800" dirty="0">
                <a:solidFill>
                  <a:schemeClr val="accent1"/>
                </a:solidFill>
              </a:rPr>
              <a:t>5</a:t>
            </a:r>
            <a:r>
              <a:rPr lang="en-US" sz="1800" dirty="0">
                <a:solidFill>
                  <a:schemeClr val="accent1"/>
                </a:solidFill>
              </a:rPr>
              <a:t>-percentage point difference compared to female-headed households (39% and 3</a:t>
            </a:r>
            <a:r>
              <a:rPr lang="ar-LB" sz="1800" dirty="0">
                <a:solidFill>
                  <a:schemeClr val="accent1"/>
                </a:solidFill>
              </a:rPr>
              <a:t>4</a:t>
            </a:r>
            <a:r>
              <a:rPr lang="en-US" sz="1800" dirty="0">
                <a:solidFill>
                  <a:schemeClr val="accent1"/>
                </a:solidFill>
              </a:rPr>
              <a:t>%, respectively).</a:t>
            </a:r>
            <a:r>
              <a:rPr lang="en-GB" sz="1800" dirty="0">
                <a:solidFill>
                  <a:schemeClr val="accent1"/>
                </a:solidFill>
              </a:rPr>
              <a:t>”</a:t>
            </a:r>
            <a:endParaRPr lang="fr-FR" sz="1800" dirty="0">
              <a:solidFill>
                <a:schemeClr val="accent1"/>
              </a:solidFill>
            </a:endParaRPr>
          </a:p>
        </p:txBody>
      </p:sp>
      <p:graphicFrame>
        <p:nvGraphicFramePr>
          <p:cNvPr id="3" name="Chart 2">
            <a:extLst>
              <a:ext uri="{FF2B5EF4-FFF2-40B4-BE49-F238E27FC236}">
                <a16:creationId xmlns:a16="http://schemas.microsoft.com/office/drawing/2014/main" id="{C61CDC99-FFBC-AC1C-A17C-F934252585FB}"/>
              </a:ext>
            </a:extLst>
          </p:cNvPr>
          <p:cNvGraphicFramePr/>
          <p:nvPr>
            <p:extLst>
              <p:ext uri="{D42A27DB-BD31-4B8C-83A1-F6EECF244321}">
                <p14:modId xmlns:p14="http://schemas.microsoft.com/office/powerpoint/2010/main" val="271878656"/>
              </p:ext>
            </p:extLst>
          </p:nvPr>
        </p:nvGraphicFramePr>
        <p:xfrm>
          <a:off x="5722374" y="1622813"/>
          <a:ext cx="5427408" cy="36669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68627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ct val="94762"/>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ct val="89497"/>
              </a:lnSpc>
            </a:pPr>
            <a:r>
              <a:rPr lang="it-IT" b="0" dirty="0">
                <a:solidFill>
                  <a:srgbClr val="FFFFFE"/>
                </a:solidFill>
                <a:latin typeface="HALDEN SOLID" pitchFamily="2" charset="0"/>
                <a:ea typeface="Open Sans Extrabold" panose="020B0606030504020204" pitchFamily="34" charset="0"/>
                <a:cs typeface="Open Sans Extrabold" panose="020B0606030504020204" pitchFamily="34" charset="0"/>
              </a:rPr>
              <a:t>The FCS Module</a:t>
            </a:r>
            <a:r>
              <a:rPr lang="it-IT" b="0" dirty="0">
                <a:solidFill>
                  <a:schemeClr val="accent2"/>
                </a:solidFill>
                <a:latin typeface="HALDEN SOLID" pitchFamily="2" charset="0"/>
                <a:ea typeface="Open Sans Extrabold" panose="020B0606030504020204" pitchFamily="34" charset="0"/>
                <a:cs typeface="Open Sans Extrabold" panose="020B0606030504020204" pitchFamily="34" charset="0"/>
              </a:rPr>
              <a:t> </a:t>
            </a:r>
            <a:endParaRPr lang="en-GB" b="0" dirty="0">
              <a:solidFill>
                <a:schemeClr val="accent2"/>
              </a:solidFill>
              <a:latin typeface="HALDEN SOLI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550790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sources</a:t>
            </a:r>
          </a:p>
        </p:txBody>
      </p:sp>
      <p:sp>
        <p:nvSpPr>
          <p:cNvPr id="3" name="Text Box 28">
            <a:extLst>
              <a:ext uri="{FF2B5EF4-FFF2-40B4-BE49-F238E27FC236}">
                <a16:creationId xmlns:a16="http://schemas.microsoft.com/office/drawing/2014/main" id="{939DB375-A5E5-F238-FB08-0C55296B7655}"/>
              </a:ext>
            </a:extLst>
          </p:cNvPr>
          <p:cNvSpPr txBox="1">
            <a:spLocks noChangeArrowheads="1"/>
          </p:cNvSpPr>
          <p:nvPr/>
        </p:nvSpPr>
        <p:spPr bwMode="auto">
          <a:xfrm>
            <a:off x="6717059" y="1823350"/>
            <a:ext cx="4304902" cy="4213656"/>
          </a:xfrm>
          <a:prstGeom prst="rect">
            <a:avLst/>
          </a:prstGeom>
          <a:solidFill>
            <a:schemeClr val="accent5"/>
          </a:solidFill>
          <a:ln w="9525">
            <a:noFill/>
            <a:miter lim="800000"/>
            <a:headEnd/>
            <a:tailEnd/>
          </a:ln>
        </p:spPr>
        <p:txBody>
          <a:bodyPr rot="0" vert="horz" wrap="square" lIns="91440" tIns="45720" rIns="91440" bIns="45720" anchor="t" anchorCtr="0">
            <a:noAutofit/>
          </a:bodyPr>
          <a:lstStyle/>
          <a:p>
            <a:r>
              <a:rPr lang="en-US" dirty="0">
                <a:solidFill>
                  <a:schemeClr val="accent1"/>
                </a:solidFill>
                <a:effectLst/>
                <a:latin typeface="Open Sans" panose="020B0606030504020204" pitchFamily="34" charset="0"/>
                <a:ea typeface="Calibri" panose="020F0502020204030204" pitchFamily="34" charset="0"/>
                <a:cs typeface="Arial" panose="020B0604020202020204" pitchFamily="34" charset="0"/>
              </a:rPr>
              <a:t>“Analysis results of the main sources of food indicate that 68% of households acquired their food through cash purchases, followed by gifts from family and friends, purchases on credit and assistance.</a:t>
            </a:r>
            <a:endParaRPr lang="fr-FR" dirty="0">
              <a:solidFill>
                <a:schemeClr val="accent1"/>
              </a:solidFill>
              <a:effectLst/>
              <a:latin typeface="Verdana" panose="020B0604030504040204" pitchFamily="34" charset="0"/>
              <a:ea typeface="Calibri" panose="020F0502020204030204" pitchFamily="34" charset="0"/>
              <a:cs typeface="Arial" panose="020B0604020202020204" pitchFamily="34" charset="0"/>
            </a:endParaRPr>
          </a:p>
          <a:p>
            <a:r>
              <a:rPr lang="en-US" dirty="0">
                <a:solidFill>
                  <a:schemeClr val="accent1"/>
                </a:solidFill>
                <a:effectLst/>
                <a:latin typeface="Open Sans" panose="020B0606030504020204" pitchFamily="34" charset="0"/>
                <a:ea typeface="Calibri" panose="020F0502020204030204" pitchFamily="34" charset="0"/>
                <a:cs typeface="Arial" panose="020B0604020202020204" pitchFamily="34" charset="0"/>
              </a:rPr>
              <a:t> </a:t>
            </a:r>
            <a:endParaRPr lang="fr-FR" dirty="0">
              <a:solidFill>
                <a:schemeClr val="accent1"/>
              </a:solidFill>
              <a:effectLst/>
              <a:latin typeface="Verdana" panose="020B0604030504040204" pitchFamily="34" charset="0"/>
              <a:ea typeface="Calibri" panose="020F0502020204030204" pitchFamily="34" charset="0"/>
              <a:cs typeface="Arial" panose="020B0604020202020204" pitchFamily="34" charset="0"/>
            </a:endParaRPr>
          </a:p>
          <a:p>
            <a:r>
              <a:rPr lang="en-US" dirty="0">
                <a:solidFill>
                  <a:schemeClr val="accent1"/>
                </a:solidFill>
                <a:latin typeface="Open Sans" panose="020B0606030504020204" pitchFamily="34" charset="0"/>
                <a:cs typeface="Arial" panose="020B0604020202020204" pitchFamily="34" charset="0"/>
              </a:rPr>
              <a:t>While in this case, there are many cash purchases, it should be noted that much of the cash was likely to have come from remittances, as 36% of the population are relying on remittances as the main income source (followed by non-agricultural wage </a:t>
            </a:r>
            <a:r>
              <a:rPr lang="en-GB" dirty="0">
                <a:solidFill>
                  <a:schemeClr val="accent1"/>
                </a:solidFill>
                <a:latin typeface="Open Sans" panose="020B0606030504020204" pitchFamily="34" charset="0"/>
                <a:cs typeface="Arial" panose="020B0604020202020204" pitchFamily="34" charset="0"/>
              </a:rPr>
              <a:t>labour</a:t>
            </a:r>
            <a:r>
              <a:rPr lang="en-US" dirty="0">
                <a:solidFill>
                  <a:schemeClr val="accent1"/>
                </a:solidFill>
                <a:latin typeface="Open Sans" panose="020B0606030504020204" pitchFamily="34" charset="0"/>
                <a:cs typeface="Arial" panose="020B0604020202020204" pitchFamily="34" charset="0"/>
              </a:rPr>
              <a:t> at 23% and salaried work at 21%. “</a:t>
            </a:r>
            <a:endParaRPr lang="fr-FR" dirty="0">
              <a:solidFill>
                <a:schemeClr val="accent1"/>
              </a:solidFill>
              <a:latin typeface="Open Sans" panose="020B0606030504020204" pitchFamily="34" charset="0"/>
              <a:cs typeface="Arial" panose="020B0604020202020204" pitchFamily="34" charset="0"/>
            </a:endParaRPr>
          </a:p>
        </p:txBody>
      </p:sp>
      <p:graphicFrame>
        <p:nvGraphicFramePr>
          <p:cNvPr id="4" name="Chart 3">
            <a:extLst>
              <a:ext uri="{FF2B5EF4-FFF2-40B4-BE49-F238E27FC236}">
                <a16:creationId xmlns:a16="http://schemas.microsoft.com/office/drawing/2014/main" id="{9DC91576-0F0C-9DC1-1365-2CC971617D4C}"/>
              </a:ext>
            </a:extLst>
          </p:cNvPr>
          <p:cNvGraphicFramePr/>
          <p:nvPr>
            <p:extLst>
              <p:ext uri="{D42A27DB-BD31-4B8C-83A1-F6EECF244321}">
                <p14:modId xmlns:p14="http://schemas.microsoft.com/office/powerpoint/2010/main" val="2796399479"/>
              </p:ext>
            </p:extLst>
          </p:nvPr>
        </p:nvGraphicFramePr>
        <p:xfrm>
          <a:off x="1270818" y="2036108"/>
          <a:ext cx="4825181" cy="28701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179478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b="0">
              <a:solidFill>
                <a:srgbClr val="FFFFFE"/>
              </a:solidFill>
              <a:latin typeface="HALDEN SOLID" pitchFamily="2" charset="0"/>
              <a:ea typeface="Open Sans Extrabold" panose="020B0606030504020204" pitchFamily="34" charset="0"/>
              <a:cs typeface="Open Sans Extrabold" panose="020B0606030504020204" pitchFamily="34" charset="0"/>
            </a:endParaRPr>
          </a:p>
          <a:p>
            <a:pPr>
              <a:lnSpc>
                <a:spcPts val="3920"/>
              </a:lnSpc>
            </a:pPr>
            <a:r>
              <a:rPr lang="it-IT" b="0">
                <a:solidFill>
                  <a:srgbClr val="FFFFFE"/>
                </a:solidFill>
                <a:latin typeface="HALDEN SOLID" pitchFamily="2" charset="0"/>
                <a:ea typeface="Open Sans Extrabold" panose="020B0606030504020204" pitchFamily="34" charset="0"/>
                <a:cs typeface="Open Sans Extrabold" panose="020B0606030504020204" pitchFamily="34" charset="0"/>
              </a:rPr>
              <a:t>Available Resources </a:t>
            </a:r>
            <a:endParaRPr lang="en-GB" b="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651256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VAM Resource Centre </a:t>
            </a:r>
          </a:p>
        </p:txBody>
      </p:sp>
      <p:sp>
        <p:nvSpPr>
          <p:cNvPr id="6" name="TextBox 5">
            <a:extLst>
              <a:ext uri="{FF2B5EF4-FFF2-40B4-BE49-F238E27FC236}">
                <a16:creationId xmlns:a16="http://schemas.microsoft.com/office/drawing/2014/main" id="{CE3A2678-3AC2-4C1F-828E-8E0D19B55491}"/>
              </a:ext>
            </a:extLst>
          </p:cNvPr>
          <p:cNvSpPr txBox="1"/>
          <p:nvPr/>
        </p:nvSpPr>
        <p:spPr>
          <a:xfrm>
            <a:off x="5324338" y="6433611"/>
            <a:ext cx="7009177" cy="338554"/>
          </a:xfrm>
          <a:prstGeom prst="rect">
            <a:avLst/>
          </a:prstGeom>
          <a:noFill/>
        </p:spPr>
        <p:txBody>
          <a:bodyPr wrap="square">
            <a:spAutoFit/>
          </a:bodyPr>
          <a:lstStyle/>
          <a:p>
            <a:r>
              <a:rPr lang="en-US"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For more information and guidance on FCS go to </a:t>
            </a:r>
            <a:r>
              <a:rPr lang="en-US" sz="1600" b="1" i="1"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VAM Resource Center </a:t>
            </a:r>
            <a:endParaRPr lang="en-US" sz="1600" b="1" i="1"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B8812B6E-CCDC-851D-7165-E70E866B3FE8}"/>
              </a:ext>
            </a:extLst>
          </p:cNvPr>
          <p:cNvPicPr>
            <a:picLocks noChangeAspect="1"/>
          </p:cNvPicPr>
          <p:nvPr/>
        </p:nvPicPr>
        <p:blipFill rotWithShape="1">
          <a:blip r:embed="rId4"/>
          <a:srcRect t="3388" b="14212"/>
          <a:stretch/>
        </p:blipFill>
        <p:spPr>
          <a:xfrm>
            <a:off x="2007932" y="1666875"/>
            <a:ext cx="6364544" cy="39814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297546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703200" y="2369285"/>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ctr">
              <a:lnSpc>
                <a:spcPts val="3920"/>
              </a:lnSpc>
            </a:pPr>
            <a:r>
              <a:rPr lang="it-IT" b="0">
                <a:solidFill>
                  <a:srgbClr val="FFFFFE"/>
                </a:solidFill>
                <a:latin typeface="HALDEN SOLID" pitchFamily="2" charset="0"/>
                <a:ea typeface="Open Sans Extrabold" panose="020B0606030504020204" pitchFamily="34" charset="0"/>
                <a:cs typeface="Open Sans Extrabold" panose="020B0606030504020204" pitchFamily="34" charset="0"/>
              </a:rPr>
              <a:t>Thank You!</a:t>
            </a:r>
            <a:endParaRPr lang="en-GB" b="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996823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183" y="1378973"/>
            <a:ext cx="11052000" cy="4100053"/>
          </a:xfrm>
        </p:spPr>
        <p:txBody>
          <a:bodyPr vert="horz" lIns="91440" tIns="45720" rIns="91440" bIns="45720" rtlCol="0" anchor="t">
            <a:noAutofit/>
          </a:bodyPr>
          <a:lstStyle/>
          <a:p>
            <a:pPr>
              <a:lnSpc>
                <a:spcPct val="110958"/>
              </a:lnSpc>
              <a:buFont typeface="Wingdings" panose="05000000000000000000" pitchFamily="2" charset="2"/>
              <a:buChar char="v"/>
            </a:pPr>
            <a:endParaRPr lang="en-US" spc="60" dirty="0"/>
          </a:p>
          <a:p>
            <a:pPr>
              <a:lnSpc>
                <a:spcPct val="90000"/>
              </a:lnSpc>
              <a:buFont typeface="Wingdings" panose="05000000000000000000" pitchFamily="2" charset="2"/>
              <a:buChar char="v"/>
            </a:pPr>
            <a:r>
              <a:rPr lang="en-US" sz="2300" spc="60" dirty="0">
                <a:latin typeface="Open Sans"/>
                <a:ea typeface="Open Sans"/>
                <a:cs typeface="Open Sans"/>
              </a:rPr>
              <a:t>This section briefly introduces the format of the standard module. Note that the examples and food groups are explained in further detail in the next section. </a:t>
            </a:r>
          </a:p>
          <a:p>
            <a:pPr>
              <a:lnSpc>
                <a:spcPct val="90000"/>
              </a:lnSpc>
              <a:buFont typeface="Wingdings" panose="05000000000000000000" pitchFamily="2" charset="2"/>
              <a:buChar char="v"/>
            </a:pPr>
            <a:r>
              <a:rPr lang="en-US" sz="2300" spc="60" dirty="0">
                <a:latin typeface="Open Sans"/>
                <a:ea typeface="Open Sans"/>
                <a:cs typeface="Open Sans"/>
              </a:rPr>
              <a:t>Nevertheless, please ensure that the examples of food items on the standard module presented in the next slide are contextualized based on the country context. If certain food items are not consumed, e.g. insects, ensure that they are removed.  </a:t>
            </a: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training instructions 2</a:t>
            </a:r>
          </a:p>
        </p:txBody>
      </p:sp>
    </p:spTree>
    <p:extLst>
      <p:ext uri="{BB962C8B-B14F-4D97-AF65-F5344CB8AC3E}">
        <p14:creationId xmlns:p14="http://schemas.microsoft.com/office/powerpoint/2010/main" val="3618947832"/>
      </p:ext>
    </p:extLst>
  </p:cSld>
  <p:clrMapOvr>
    <a:masterClrMapping/>
  </p:clrMapOvr>
</p:sld>
</file>

<file path=ppt/theme/theme1.xml><?xml version="1.0" encoding="utf-8"?>
<a:theme xmlns:a="http://schemas.openxmlformats.org/drawingml/2006/main" name="Theme2">
  <a:themeElements>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EABC6C1-02E8-6E4D-9B35-02EDBE627B8A}" vid="{F8040699-0E4C-D043-8EE2-4232DCF6EB18}"/>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themeOverride>
</file>

<file path=ppt/theme/themeOverride2.xml><?xml version="1.0" encoding="utf-8"?>
<a:themeOverride xmlns:a="http://schemas.openxmlformats.org/drawingml/2006/main">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themeOverride>
</file>

<file path=ppt/theme/themeOverride3.xml><?xml version="1.0" encoding="utf-8"?>
<a:themeOverride xmlns:a="http://schemas.openxmlformats.org/drawingml/2006/main">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EC5AEA005F3944B5281CE0F7F3B6DF" ma:contentTypeVersion="18" ma:contentTypeDescription="Create a new document." ma:contentTypeScope="" ma:versionID="ad2f6bf157231b83579321204f69ffe0">
  <xsd:schema xmlns:xsd="http://www.w3.org/2001/XMLSchema" xmlns:xs="http://www.w3.org/2001/XMLSchema" xmlns:p="http://schemas.microsoft.com/office/2006/metadata/properties" xmlns:ns2="49256dcf-74b5-4e0f-b2ab-e17546be8a80" xmlns:ns3="3940b711-dc1d-4235-b0a5-48d487f0d3b9" targetNamespace="http://schemas.microsoft.com/office/2006/metadata/properties" ma:root="true" ma:fieldsID="e944df982cebb5615fc5ff0a850bebfa" ns2:_="" ns3:_="">
    <xsd:import namespace="49256dcf-74b5-4e0f-b2ab-e17546be8a80"/>
    <xsd:import namespace="3940b711-dc1d-4235-b0a5-48d487f0d3b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256dcf-74b5-4e0f-b2ab-e17546be8a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acc4dc2-1d7d-4ba2-9bc5-748c4ad50a6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940b711-dc1d-4235-b0a5-48d487f0d3b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17c2faf-511a-483c-a677-1ab92e51de83}" ma:internalName="TaxCatchAll" ma:showField="CatchAllData" ma:web="3940b711-dc1d-4235-b0a5-48d487f0d3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9256dcf-74b5-4e0f-b2ab-e17546be8a80">
      <Terms xmlns="http://schemas.microsoft.com/office/infopath/2007/PartnerControls"/>
    </lcf76f155ced4ddcb4097134ff3c332f>
    <TaxCatchAll xmlns="3940b711-dc1d-4235-b0a5-48d487f0d3b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5754F3-0446-46C9-81F3-5E7039FCCF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256dcf-74b5-4e0f-b2ab-e17546be8a80"/>
    <ds:schemaRef ds:uri="3940b711-dc1d-4235-b0a5-48d487f0d3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144BB7B-CE34-4D68-9B7C-68D737AEA431}">
  <ds:schemaRefs>
    <ds:schemaRef ds:uri="3940b711-dc1d-4235-b0a5-48d487f0d3b9"/>
    <ds:schemaRef ds:uri="49256dcf-74b5-4e0f-b2ab-e17546be8a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A3AC776-BB22-46C6-94CA-DE5319E328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13357</TotalTime>
  <Words>8868</Words>
  <Application>Microsoft Office PowerPoint</Application>
  <PresentationFormat>Widescreen</PresentationFormat>
  <Paragraphs>978</Paragraphs>
  <Slides>83</Slides>
  <Notes>65</Notes>
  <HiddenSlides>7</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83</vt:i4>
      </vt:variant>
    </vt:vector>
  </HeadingPairs>
  <TitlesOfParts>
    <vt:vector size="95" baseType="lpstr">
      <vt:lpstr>Arial</vt:lpstr>
      <vt:lpstr>Arial Bold</vt:lpstr>
      <vt:lpstr>Calibri</vt:lpstr>
      <vt:lpstr>Courier New</vt:lpstr>
      <vt:lpstr>Garamond, and MS Serif </vt:lpstr>
      <vt:lpstr>HALDEN SOLID</vt:lpstr>
      <vt:lpstr>Open Sans</vt:lpstr>
      <vt:lpstr>Open Sans Extrabold</vt:lpstr>
      <vt:lpstr>Times New Roman</vt:lpstr>
      <vt:lpstr>Verdana</vt:lpstr>
      <vt:lpstr>Wingdings</vt:lpstr>
      <vt:lpstr>Theme2</vt:lpstr>
      <vt:lpstr>PowerPoint Presentation</vt:lpstr>
      <vt:lpstr>AUDIENCE  </vt:lpstr>
      <vt:lpstr>PowerPoint Presentation</vt:lpstr>
      <vt:lpstr>FCS: training instructions 1</vt:lpstr>
      <vt:lpstr>FCS: What is it? </vt:lpstr>
      <vt:lpstr>FCS: Definitions</vt:lpstr>
      <vt:lpstr>FCS: USEs OF the indicator</vt:lpstr>
      <vt:lpstr>PowerPoint Presentation</vt:lpstr>
      <vt:lpstr>FCS: training instructions 2</vt:lpstr>
      <vt:lpstr>Fcs MODULE</vt:lpstr>
      <vt:lpstr>FCS: training instructions 3</vt:lpstr>
      <vt:lpstr>Fcs MODULE: MAIN QUESTION</vt:lpstr>
      <vt:lpstr>Fcs MODULE: MAIN QUESTION (continued) </vt:lpstr>
      <vt:lpstr>Fcs MODULE: Secondary QUESTION</vt:lpstr>
      <vt:lpstr>FCS Module: food sources</vt:lpstr>
      <vt:lpstr>PowerPoint Presentation</vt:lpstr>
      <vt:lpstr>Fcs MODULE: training instructions 4</vt:lpstr>
      <vt:lpstr>Food group 1: Staple Foods </vt:lpstr>
      <vt:lpstr>Food group 2: Pulses/Legumes, nuts &amp; Seeds</vt:lpstr>
      <vt:lpstr>Food group 3: dairy</vt:lpstr>
      <vt:lpstr>Food group 4: Meat, Fish and eggs</vt:lpstr>
      <vt:lpstr>Food group 5: Vegetables &amp; leaves</vt:lpstr>
      <vt:lpstr>Fcs Food group 6: fruits</vt:lpstr>
      <vt:lpstr>Fcs Food group 7: OILs and fats</vt:lpstr>
      <vt:lpstr>Fcs Food group 8: Sugar &amp; sweets</vt:lpstr>
      <vt:lpstr>Fcs Food group 9: condiments &amp; spices </vt:lpstr>
      <vt:lpstr>PowerPoint Presentation</vt:lpstr>
      <vt:lpstr>PowerPoint Presentation</vt:lpstr>
      <vt:lpstr>FCS: food sources – Own Production</vt:lpstr>
      <vt:lpstr>FCS: food sources – Fishing &amp; Hunting</vt:lpstr>
      <vt:lpstr>FCS: food sources – Gathering</vt:lpstr>
      <vt:lpstr>FCS: food sources – Loan/Borrow</vt:lpstr>
      <vt:lpstr>FCS: food sources – Purchase with Cash</vt:lpstr>
      <vt:lpstr>FCS: food sources – Purchase on Credit</vt:lpstr>
      <vt:lpstr>FCS: food sources – Begging or Scavenging</vt:lpstr>
      <vt:lpstr>FCS: food sources – Trade/Barter</vt:lpstr>
      <vt:lpstr>FCS: food sources – Gift</vt:lpstr>
      <vt:lpstr>FCS: food sources – food Assistance</vt:lpstr>
      <vt:lpstr>PowerPoint Presentation</vt:lpstr>
      <vt:lpstr>Fcs MODULE: how to ask</vt:lpstr>
      <vt:lpstr>Fcs MODULE: how to ask</vt:lpstr>
      <vt:lpstr>Fcs MODULE: how to ask</vt:lpstr>
      <vt:lpstr>Fcs MODULE: how to ask</vt:lpstr>
      <vt:lpstr>Fcs: training instructions 5</vt:lpstr>
      <vt:lpstr>Small quantities - cut-offs for condiments</vt:lpstr>
      <vt:lpstr>Small quantities - cut-offs for condiments</vt:lpstr>
      <vt:lpstr>PowerPoint Presentation</vt:lpstr>
      <vt:lpstr>PROBING examples </vt:lpstr>
      <vt:lpstr>PROBING examples </vt:lpstr>
      <vt:lpstr>FCS: data quality checks</vt:lpstr>
      <vt:lpstr>Enumerator’s notes </vt:lpstr>
      <vt:lpstr>Fcs: training instructions 6</vt:lpstr>
      <vt:lpstr>PowerPoint Presentation</vt:lpstr>
      <vt:lpstr>Food group weights </vt:lpstr>
      <vt:lpstr>PowerPoint Presentation</vt:lpstr>
      <vt:lpstr>PowerPoint Presentation</vt:lpstr>
      <vt:lpstr>FCS: Survey Designer</vt:lpstr>
      <vt:lpstr>FCS Module design </vt:lpstr>
      <vt:lpstr>FCS: Survey Designer</vt:lpstr>
      <vt:lpstr>PowerPoint Presentation</vt:lpstr>
      <vt:lpstr>FCS data quality checks: Erroneous values </vt:lpstr>
      <vt:lpstr>FCS data quality checks: Missing values </vt:lpstr>
      <vt:lpstr>FCS data quality checks: Abnormal consumption </vt:lpstr>
      <vt:lpstr>FCS data quality checks: Abnormal consumption </vt:lpstr>
      <vt:lpstr>FCS data quality checks: Abnormal consumption </vt:lpstr>
      <vt:lpstr>FCS data quality checks: Abnormal consumption </vt:lpstr>
      <vt:lpstr>FCS: examine &amp; triangulate the data </vt:lpstr>
      <vt:lpstr>FCS: examine &amp; triangulate the data </vt:lpstr>
      <vt:lpstr>FCS data quality checks: Illogical food source</vt:lpstr>
      <vt:lpstr>PowerPoint Presentation</vt:lpstr>
      <vt:lpstr>PowerPoint Presentation</vt:lpstr>
      <vt:lpstr>PowerPoint Presentation</vt:lpstr>
      <vt:lpstr>FCS: CALCULATION (cont.) </vt:lpstr>
      <vt:lpstr>PowerPoint Presentation</vt:lpstr>
      <vt:lpstr>FCS: GITHUB</vt:lpstr>
      <vt:lpstr>FCS Food sources: GITHUB</vt:lpstr>
      <vt:lpstr>PowerPoint Presentation</vt:lpstr>
      <vt:lpstr>FCS: REPORTING EXAMPLE (1) </vt:lpstr>
      <vt:lpstr>FCS: REPORTING EXAMPLE (2)  </vt:lpstr>
      <vt:lpstr>FCS: food sources</vt:lpstr>
      <vt:lpstr>PowerPoint Presentation</vt:lpstr>
      <vt:lpstr>FCS: VAM Resource Centre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slide Useful tips to correctly edit this powerpoint template</dc:title>
  <dc:creator>Helen CLARKE</dc:creator>
  <cp:lastModifiedBy>Ali ASSI</cp:lastModifiedBy>
  <cp:revision>59</cp:revision>
  <dcterms:created xsi:type="dcterms:W3CDTF">2018-08-20T09:35:59Z</dcterms:created>
  <dcterms:modified xsi:type="dcterms:W3CDTF">2024-12-17T11:08:59Z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0x01010007EC5AEA005F3944B5281CE0F7F3B6DF</vt:lpwstr>
  </property>
  <property fmtid="{D5CDD505-2E9C-101B-9397-08002B2CF9AE}" pid="3" name="MediaServiceImageTags">
    <vt:lpwstr/>
  </property>
  <property fmtid="{D5CDD505-2E9C-101B-9397-08002B2CF9AE}" pid="4" name="MSIP_Label_2a3a108f-898d-4589-9ebc-7ee3b46df9b8_Enabled">
    <vt:lpwstr>true</vt:lpwstr>
  </property>
  <property fmtid="{D5CDD505-2E9C-101B-9397-08002B2CF9AE}" pid="5" name="MSIP_Label_2a3a108f-898d-4589-9ebc-7ee3b46df9b8_SetDate">
    <vt:lpwstr>2024-12-17T11:08:59Z</vt:lpwstr>
  </property>
  <property fmtid="{D5CDD505-2E9C-101B-9397-08002B2CF9AE}" pid="6" name="MSIP_Label_2a3a108f-898d-4589-9ebc-7ee3b46df9b8_Method">
    <vt:lpwstr>Standard</vt:lpwstr>
  </property>
  <property fmtid="{D5CDD505-2E9C-101B-9397-08002B2CF9AE}" pid="7" name="MSIP_Label_2a3a108f-898d-4589-9ebc-7ee3b46df9b8_Name">
    <vt:lpwstr>Official use only</vt:lpwstr>
  </property>
  <property fmtid="{D5CDD505-2E9C-101B-9397-08002B2CF9AE}" pid="8" name="MSIP_Label_2a3a108f-898d-4589-9ebc-7ee3b46df9b8_SiteId">
    <vt:lpwstr>462ad9ae-d7d9-4206-b874-71b1e079776f</vt:lpwstr>
  </property>
  <property fmtid="{D5CDD505-2E9C-101B-9397-08002B2CF9AE}" pid="9" name="MSIP_Label_2a3a108f-898d-4589-9ebc-7ee3b46df9b8_ActionId">
    <vt:lpwstr>bd6216b8-f264-42d1-97ff-e5317468ad8e</vt:lpwstr>
  </property>
  <property fmtid="{D5CDD505-2E9C-101B-9397-08002B2CF9AE}" pid="10" name="MSIP_Label_2a3a108f-898d-4589-9ebc-7ee3b46df9b8_ContentBits">
    <vt:lpwstr>0</vt:lpwstr>
  </property>
</Properties>
</file>