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59"/>
  </p:notesMasterIdLst>
  <p:handoutMasterIdLst>
    <p:handoutMasterId r:id="rId60"/>
  </p:handoutMasterIdLst>
  <p:sldIdLst>
    <p:sldId id="261" r:id="rId5"/>
    <p:sldId id="327" r:id="rId6"/>
    <p:sldId id="338" r:id="rId7"/>
    <p:sldId id="274" r:id="rId8"/>
    <p:sldId id="268" r:id="rId9"/>
    <p:sldId id="4112" r:id="rId10"/>
    <p:sldId id="4137" r:id="rId11"/>
    <p:sldId id="4139" r:id="rId12"/>
    <p:sldId id="4140" r:id="rId13"/>
    <p:sldId id="291" r:id="rId14"/>
    <p:sldId id="306" r:id="rId15"/>
    <p:sldId id="292" r:id="rId16"/>
    <p:sldId id="4113" r:id="rId17"/>
    <p:sldId id="4114" r:id="rId18"/>
    <p:sldId id="4118" r:id="rId19"/>
    <p:sldId id="4119" r:id="rId20"/>
    <p:sldId id="4120" r:id="rId21"/>
    <p:sldId id="4121" r:id="rId22"/>
    <p:sldId id="4167" r:id="rId23"/>
    <p:sldId id="4138" r:id="rId24"/>
    <p:sldId id="277" r:id="rId25"/>
    <p:sldId id="4128" r:id="rId26"/>
    <p:sldId id="4123" r:id="rId27"/>
    <p:sldId id="4124" r:id="rId28"/>
    <p:sldId id="329" r:id="rId29"/>
    <p:sldId id="309" r:id="rId30"/>
    <p:sldId id="293" r:id="rId31"/>
    <p:sldId id="4160" r:id="rId32"/>
    <p:sldId id="4161" r:id="rId33"/>
    <p:sldId id="4115" r:id="rId34"/>
    <p:sldId id="4116" r:id="rId35"/>
    <p:sldId id="4117" r:id="rId36"/>
    <p:sldId id="322" r:id="rId37"/>
    <p:sldId id="331" r:id="rId38"/>
    <p:sldId id="297" r:id="rId39"/>
    <p:sldId id="298" r:id="rId40"/>
    <p:sldId id="4150" r:id="rId41"/>
    <p:sldId id="4156" r:id="rId42"/>
    <p:sldId id="4131" r:id="rId43"/>
    <p:sldId id="4165" r:id="rId44"/>
    <p:sldId id="4157" r:id="rId45"/>
    <p:sldId id="324" r:id="rId46"/>
    <p:sldId id="4127" r:id="rId47"/>
    <p:sldId id="4158" r:id="rId48"/>
    <p:sldId id="4125" r:id="rId49"/>
    <p:sldId id="4132" r:id="rId50"/>
    <p:sldId id="4159" r:id="rId51"/>
    <p:sldId id="299" r:id="rId52"/>
    <p:sldId id="311" r:id="rId53"/>
    <p:sldId id="300" r:id="rId54"/>
    <p:sldId id="4129" r:id="rId55"/>
    <p:sldId id="313" r:id="rId56"/>
    <p:sldId id="296" r:id="rId57"/>
    <p:sldId id="333"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216101-4936-4465-91C6-7E1AB5A4B7C8}">
          <p14:sldIdLst>
            <p14:sldId id="261"/>
            <p14:sldId id="327"/>
            <p14:sldId id="338"/>
          </p14:sldIdLst>
        </p14:section>
        <p14:section name="Relevance: both" id="{B8D5A308-6A34-47A9-9898-8C8385DF4400}">
          <p14:sldIdLst>
            <p14:sldId id="274"/>
            <p14:sldId id="268"/>
            <p14:sldId id="4112"/>
            <p14:sldId id="4137"/>
            <p14:sldId id="4139"/>
            <p14:sldId id="4140"/>
            <p14:sldId id="291"/>
            <p14:sldId id="306"/>
            <p14:sldId id="292"/>
            <p14:sldId id="4113"/>
            <p14:sldId id="4114"/>
            <p14:sldId id="4118"/>
            <p14:sldId id="4119"/>
            <p14:sldId id="4120"/>
            <p14:sldId id="4121"/>
            <p14:sldId id="4167"/>
            <p14:sldId id="4138"/>
            <p14:sldId id="277"/>
            <p14:sldId id="4128"/>
            <p14:sldId id="4123"/>
            <p14:sldId id="4124"/>
            <p14:sldId id="329"/>
            <p14:sldId id="309"/>
            <p14:sldId id="293"/>
          </p14:sldIdLst>
        </p14:section>
        <p14:section name="Relevance: Enumerators (optional)" id="{E4D6F273-5183-4528-A069-3B1F1938FD81}">
          <p14:sldIdLst>
            <p14:sldId id="4160"/>
            <p14:sldId id="4161"/>
            <p14:sldId id="4115"/>
            <p14:sldId id="4116"/>
            <p14:sldId id="4117"/>
          </p14:sldIdLst>
        </p14:section>
        <p14:section name="Relevance: Analyst training" id="{ADA42E1E-067A-4161-B943-799BD9EB83DE}">
          <p14:sldIdLst>
            <p14:sldId id="322"/>
            <p14:sldId id="331"/>
            <p14:sldId id="297"/>
            <p14:sldId id="298"/>
            <p14:sldId id="4150"/>
            <p14:sldId id="4156"/>
            <p14:sldId id="4131"/>
            <p14:sldId id="4165"/>
            <p14:sldId id="4157"/>
            <p14:sldId id="324"/>
            <p14:sldId id="4127"/>
            <p14:sldId id="4158"/>
            <p14:sldId id="4125"/>
            <p14:sldId id="4132"/>
            <p14:sldId id="4159"/>
            <p14:sldId id="299"/>
            <p14:sldId id="311"/>
            <p14:sldId id="300"/>
            <p14:sldId id="4129"/>
          </p14:sldIdLst>
        </p14:section>
        <p14:section name="Relevance: both" id="{E0808810-59EE-43FB-BE83-B5C8A393D4A5}">
          <p14:sldIdLst>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7EE71F-E4CF-2640-16B2-A6A6650BB44B}" name="Cassandra WALKER" initials="CW" userId="S::cassandra.walker@wfp.org::7d551a76-2a3b-46ce-9612-27f9694a0380" providerId="AD"/>
  <p188:author id="{48B76E41-EE3A-55C5-FA23-E4EF01351F8D}" name="WFP-RAM-N" initials="RAMN" userId="WFP-RAM-N" providerId="None"/>
  <p188:author id="{4B435273-2B55-8C80-B12D-5CE97319A5BE}" name="Alessandra GHERARDELLI" initials="AG" userId="S::alessandra.gherardelli@wfp.org::afe74b6d-70e8-41fc-b968-36023429f87c" providerId="AD"/>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722DE0DA-4CC0-95E0-086A-D1CE3BE2A97F}" name="Lorenzo MONCADA" initials="LM" userId="S::lorenzo.moncada@wfp.org::d9b2fc5f-dba1-4749-8b5b-0d66b4bd4b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FE"/>
    <a:srgbClr val="C00000"/>
    <a:srgbClr val="F4B183"/>
    <a:srgbClr val="FFCC00"/>
    <a:srgbClr val="B2B2B2"/>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38C70-B8A5-4ABB-8A8E-973F291FBE5E}" v="44" dt="2024-08-12T13:00:03.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58" autoAdjust="0"/>
  </p:normalViewPr>
  <p:slideViewPr>
    <p:cSldViewPr snapToGrid="0">
      <p:cViewPr varScale="1">
        <p:scale>
          <a:sx n="50" d="100"/>
          <a:sy n="50" d="100"/>
        </p:scale>
        <p:origin x="1260" y="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3"/>
          <c:order val="0"/>
          <c:tx>
            <c:strRef>
              <c:f>Sheet1!$B$7</c:f>
              <c:strCache>
                <c:ptCount val="1"/>
                <c:pt idx="0">
                  <c:v>Emergencies coping </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1ECE8"/>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Sheet1!$C$7:$E$7</c:f>
              <c:numCache>
                <c:formatCode>###0%</c:formatCode>
                <c:ptCount val="3"/>
                <c:pt idx="0">
                  <c:v>0.11140274132400117</c:v>
                </c:pt>
                <c:pt idx="1">
                  <c:v>0.11811023622047244</c:v>
                </c:pt>
                <c:pt idx="2">
                  <c:v>0.1083209193445414</c:v>
                </c:pt>
              </c:numCache>
            </c:numRef>
          </c:val>
          <c:extLst>
            <c:ext xmlns:c16="http://schemas.microsoft.com/office/drawing/2014/chart" uri="{C3380CC4-5D6E-409C-BE32-E72D297353CC}">
              <c16:uniqueId val="{00000000-DC1A-4D40-84E3-8665C6B51DCD}"/>
            </c:ext>
          </c:extLst>
        </c:ser>
        <c:ser>
          <c:idx val="2"/>
          <c:order val="1"/>
          <c:tx>
            <c:strRef>
              <c:f>Sheet1!$B$6</c:f>
              <c:strCache>
                <c:ptCount val="1"/>
                <c:pt idx="0">
                  <c:v>Crisis coping </c:v>
                </c:pt>
              </c:strCache>
            </c:strRef>
          </c:tx>
          <c:spPr>
            <a:solidFill>
              <a:srgbClr val="F378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Sheet1!$C$6:$E$6</c:f>
              <c:numCache>
                <c:formatCode>###0%</c:formatCode>
                <c:ptCount val="3"/>
                <c:pt idx="0">
                  <c:v>0.17177019539224264</c:v>
                </c:pt>
                <c:pt idx="1">
                  <c:v>0.17137563686892079</c:v>
                </c:pt>
                <c:pt idx="2">
                  <c:v>0.17195147903809321</c:v>
                </c:pt>
              </c:numCache>
            </c:numRef>
          </c:val>
          <c:extLst>
            <c:ext xmlns:c16="http://schemas.microsoft.com/office/drawing/2014/chart" uri="{C3380CC4-5D6E-409C-BE32-E72D297353CC}">
              <c16:uniqueId val="{00000001-DC1A-4D40-84E3-8665C6B51DCD}"/>
            </c:ext>
          </c:extLst>
        </c:ser>
        <c:ser>
          <c:idx val="1"/>
          <c:order val="2"/>
          <c:tx>
            <c:strRef>
              <c:f>Sheet1!$B$5</c:f>
              <c:strCache>
                <c:ptCount val="1"/>
                <c:pt idx="0">
                  <c:v>Stress coping </c:v>
                </c:pt>
              </c:strCache>
            </c:strRef>
          </c:tx>
          <c:spPr>
            <a:solidFill>
              <a:srgbClr val="D5B86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Sheet1!$C$5:$E$5</c:f>
              <c:numCache>
                <c:formatCode>###0%</c:formatCode>
                <c:ptCount val="3"/>
                <c:pt idx="0">
                  <c:v>0.18693496646252553</c:v>
                </c:pt>
                <c:pt idx="1">
                  <c:v>0.22603056970819824</c:v>
                </c:pt>
                <c:pt idx="2">
                  <c:v>0.16897212172802725</c:v>
                </c:pt>
              </c:numCache>
            </c:numRef>
          </c:val>
          <c:extLst>
            <c:ext xmlns:c16="http://schemas.microsoft.com/office/drawing/2014/chart" uri="{C3380CC4-5D6E-409C-BE32-E72D297353CC}">
              <c16:uniqueId val="{00000002-DC1A-4D40-84E3-8665C6B51DCD}"/>
            </c:ext>
          </c:extLst>
        </c:ser>
        <c:ser>
          <c:idx val="0"/>
          <c:order val="3"/>
          <c:tx>
            <c:strRef>
              <c:f>Sheet1!$B$4</c:f>
              <c:strCache>
                <c:ptCount val="1"/>
                <c:pt idx="0">
                  <c:v>Not coping</c:v>
                </c:pt>
              </c:strCache>
            </c:strRef>
          </c:tx>
          <c:spPr>
            <a:solidFill>
              <a:srgbClr val="F1ECE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Overall</c:v>
                </c:pt>
                <c:pt idx="1">
                  <c:v>Female</c:v>
                </c:pt>
                <c:pt idx="2">
                  <c:v>Male</c:v>
                </c:pt>
              </c:strCache>
            </c:strRef>
          </c:cat>
          <c:val>
            <c:numRef>
              <c:f>Sheet1!$C$4:$E$4</c:f>
              <c:numCache>
                <c:formatCode>###0%</c:formatCode>
                <c:ptCount val="3"/>
                <c:pt idx="0">
                  <c:v>0.52989209682123073</c:v>
                </c:pt>
                <c:pt idx="1">
                  <c:v>0.48448355720240854</c:v>
                </c:pt>
                <c:pt idx="2">
                  <c:v>0.55075547988933815</c:v>
                </c:pt>
              </c:numCache>
            </c:numRef>
          </c:val>
          <c:extLst>
            <c:ext xmlns:c16="http://schemas.microsoft.com/office/drawing/2014/chart" uri="{C3380CC4-5D6E-409C-BE32-E72D297353CC}">
              <c16:uniqueId val="{00000003-DC1A-4D40-84E3-8665C6B51DCD}"/>
            </c:ext>
          </c:extLst>
        </c:ser>
        <c:dLbls>
          <c:showLegendKey val="0"/>
          <c:showVal val="0"/>
          <c:showCatName val="0"/>
          <c:showSerName val="0"/>
          <c:showPercent val="0"/>
          <c:showBubbleSize val="0"/>
        </c:dLbls>
        <c:gapWidth val="150"/>
        <c:overlap val="100"/>
        <c:axId val="2052140815"/>
        <c:axId val="2052134575"/>
      </c:barChart>
      <c:catAx>
        <c:axId val="20521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FFFFFE"/>
                </a:solidFill>
                <a:latin typeface="+mn-lt"/>
                <a:ea typeface="+mn-ea"/>
                <a:cs typeface="+mn-cs"/>
              </a:defRPr>
            </a:pPr>
            <a:endParaRPr lang="en-US"/>
          </a:p>
        </c:txPr>
        <c:crossAx val="2052134575"/>
        <c:crosses val="autoZero"/>
        <c:auto val="1"/>
        <c:lblAlgn val="ctr"/>
        <c:lblOffset val="100"/>
        <c:noMultiLvlLbl val="0"/>
      </c:catAx>
      <c:valAx>
        <c:axId val="20521345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E"/>
                </a:solidFill>
                <a:latin typeface="+mn-lt"/>
                <a:ea typeface="+mn-ea"/>
                <a:cs typeface="+mn-cs"/>
              </a:defRPr>
            </a:pPr>
            <a:endParaRPr lang="en-US"/>
          </a:p>
        </c:txPr>
        <c:crossAx val="2052140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rgbClr val="FFFFFE"/>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721B-4B07-88C0-D04CF0BAFCCA}"/>
              </c:ext>
            </c:extLst>
          </c:dPt>
          <c:dPt>
            <c:idx val="1"/>
            <c:invertIfNegative val="0"/>
            <c:bubble3D val="0"/>
            <c:spPr>
              <a:solidFill>
                <a:srgbClr val="C00000"/>
              </a:solidFill>
              <a:ln>
                <a:noFill/>
              </a:ln>
              <a:effectLst/>
            </c:spPr>
            <c:extLst>
              <c:ext xmlns:c16="http://schemas.microsoft.com/office/drawing/2014/chart" uri="{C3380CC4-5D6E-409C-BE32-E72D297353CC}">
                <c16:uniqueId val="{00000003-721B-4B07-88C0-D04CF0BAFCCA}"/>
              </c:ext>
            </c:extLst>
          </c:dPt>
          <c:dPt>
            <c:idx val="2"/>
            <c:invertIfNegative val="0"/>
            <c:bubble3D val="0"/>
            <c:spPr>
              <a:solidFill>
                <a:srgbClr val="C00000"/>
              </a:solidFill>
              <a:ln>
                <a:noFill/>
              </a:ln>
              <a:effectLst/>
            </c:spPr>
            <c:extLst>
              <c:ext xmlns:c16="http://schemas.microsoft.com/office/drawing/2014/chart" uri="{C3380CC4-5D6E-409C-BE32-E72D297353CC}">
                <c16:uniqueId val="{00000005-721B-4B07-88C0-D04CF0BAFCCA}"/>
              </c:ext>
            </c:extLst>
          </c:dPt>
          <c:dPt>
            <c:idx val="3"/>
            <c:invertIfNegative val="0"/>
            <c:bubble3D val="0"/>
            <c:spPr>
              <a:solidFill>
                <a:srgbClr val="F37847"/>
              </a:solidFill>
              <a:ln>
                <a:noFill/>
              </a:ln>
              <a:effectLst/>
            </c:spPr>
            <c:extLst>
              <c:ext xmlns:c16="http://schemas.microsoft.com/office/drawing/2014/chart" uri="{C3380CC4-5D6E-409C-BE32-E72D297353CC}">
                <c16:uniqueId val="{00000007-721B-4B07-88C0-D04CF0BAFCCA}"/>
              </c:ext>
            </c:extLst>
          </c:dPt>
          <c:dPt>
            <c:idx val="4"/>
            <c:invertIfNegative val="0"/>
            <c:bubble3D val="0"/>
            <c:spPr>
              <a:solidFill>
                <a:srgbClr val="F37847"/>
              </a:solidFill>
              <a:ln>
                <a:noFill/>
              </a:ln>
              <a:effectLst/>
            </c:spPr>
            <c:extLst>
              <c:ext xmlns:c16="http://schemas.microsoft.com/office/drawing/2014/chart" uri="{C3380CC4-5D6E-409C-BE32-E72D297353CC}">
                <c16:uniqueId val="{00000009-721B-4B07-88C0-D04CF0BAFCCA}"/>
              </c:ext>
            </c:extLst>
          </c:dPt>
          <c:dPt>
            <c:idx val="5"/>
            <c:invertIfNegative val="0"/>
            <c:bubble3D val="0"/>
            <c:spPr>
              <a:solidFill>
                <a:srgbClr val="F37847"/>
              </a:solidFill>
              <a:ln>
                <a:noFill/>
              </a:ln>
              <a:effectLst/>
            </c:spPr>
            <c:extLst>
              <c:ext xmlns:c16="http://schemas.microsoft.com/office/drawing/2014/chart" uri="{C3380CC4-5D6E-409C-BE32-E72D297353CC}">
                <c16:uniqueId val="{0000000B-721B-4B07-88C0-D04CF0BAFCCA}"/>
              </c:ext>
            </c:extLst>
          </c:dPt>
          <c:dPt>
            <c:idx val="6"/>
            <c:invertIfNegative val="0"/>
            <c:bubble3D val="0"/>
            <c:spPr>
              <a:solidFill>
                <a:srgbClr val="D5B868"/>
              </a:solidFill>
              <a:ln>
                <a:noFill/>
              </a:ln>
              <a:effectLst/>
            </c:spPr>
            <c:extLst>
              <c:ext xmlns:c16="http://schemas.microsoft.com/office/drawing/2014/chart" uri="{C3380CC4-5D6E-409C-BE32-E72D297353CC}">
                <c16:uniqueId val="{0000000D-721B-4B07-88C0-D04CF0BAFCCA}"/>
              </c:ext>
            </c:extLst>
          </c:dPt>
          <c:dPt>
            <c:idx val="7"/>
            <c:invertIfNegative val="0"/>
            <c:bubble3D val="0"/>
            <c:spPr>
              <a:solidFill>
                <a:srgbClr val="D5B868"/>
              </a:solidFill>
              <a:ln>
                <a:noFill/>
              </a:ln>
              <a:effectLst/>
            </c:spPr>
            <c:extLst>
              <c:ext xmlns:c16="http://schemas.microsoft.com/office/drawing/2014/chart" uri="{C3380CC4-5D6E-409C-BE32-E72D297353CC}">
                <c16:uniqueId val="{0000000F-721B-4B07-88C0-D04CF0BAFCCA}"/>
              </c:ext>
            </c:extLst>
          </c:dPt>
          <c:dPt>
            <c:idx val="8"/>
            <c:invertIfNegative val="0"/>
            <c:bubble3D val="0"/>
            <c:spPr>
              <a:solidFill>
                <a:srgbClr val="D5B868"/>
              </a:solidFill>
              <a:ln>
                <a:noFill/>
              </a:ln>
              <a:effectLst/>
            </c:spPr>
            <c:extLst>
              <c:ext xmlns:c16="http://schemas.microsoft.com/office/drawing/2014/chart" uri="{C3380CC4-5D6E-409C-BE32-E72D297353CC}">
                <c16:uniqueId val="{00000011-721B-4B07-88C0-D04CF0BAFCCA}"/>
              </c:ext>
            </c:extLst>
          </c:dPt>
          <c:dPt>
            <c:idx val="9"/>
            <c:invertIfNegative val="0"/>
            <c:bubble3D val="0"/>
            <c:spPr>
              <a:solidFill>
                <a:srgbClr val="D5B868"/>
              </a:solidFill>
              <a:ln>
                <a:noFill/>
              </a:ln>
              <a:effectLst/>
            </c:spPr>
            <c:extLst>
              <c:ext xmlns:c16="http://schemas.microsoft.com/office/drawing/2014/chart" uri="{C3380CC4-5D6E-409C-BE32-E72D297353CC}">
                <c16:uniqueId val="{00000013-721B-4B07-88C0-D04CF0BAFCC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FF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Sheet1!$A$11:$B$20</c:f>
              <c:multiLvlStrCache>
                <c:ptCount val="10"/>
                <c:lvl>
                  <c:pt idx="0">
                    <c:v>Begged (asked strangers on the streets for money/food) or scavenged </c:v>
                  </c:pt>
                  <c:pt idx="1">
                    <c:v>Mortgaged/sold the house where the household was permanently living or land</c:v>
                  </c:pt>
                  <c:pt idx="2">
                    <c:v>Sold the last female (productive) animal</c:v>
                  </c:pt>
                  <c:pt idx="3">
                    <c:v>Consumed seed stocks that were to be saved for the next season</c:v>
                  </c:pt>
                  <c:pt idx="4">
                    <c:v>Sold productive assets or means of transport</c:v>
                  </c:pt>
                  <c:pt idx="5">
                    <c:v>Reduced expenses on essential health (including drugs)</c:v>
                  </c:pt>
                  <c:pt idx="6">
                    <c:v>Sent household members to eat elsewhere</c:v>
                  </c:pt>
                  <c:pt idx="7">
                    <c:v>Sold household assets/goods (radio, furniture, television, jewellery, etc.) </c:v>
                  </c:pt>
                  <c:pt idx="8">
                    <c:v>Spent savings </c:v>
                  </c:pt>
                  <c:pt idx="9">
                    <c:v>Borrowed money to cover food needs </c:v>
                  </c:pt>
                </c:lvl>
                <c:lvl>
                  <c:pt idx="0">
                    <c:v>Emergency</c:v>
                  </c:pt>
                  <c:pt idx="3">
                    <c:v>Crisis</c:v>
                  </c:pt>
                  <c:pt idx="6">
                    <c:v>Stress</c:v>
                  </c:pt>
                </c:lvl>
              </c:multiLvlStrCache>
            </c:multiLvlStrRef>
          </c:cat>
          <c:val>
            <c:numRef>
              <c:f>Sheet1!$C$11:$C$20</c:f>
              <c:numCache>
                <c:formatCode>0%</c:formatCode>
                <c:ptCount val="10"/>
                <c:pt idx="0">
                  <c:v>0.02</c:v>
                </c:pt>
                <c:pt idx="1">
                  <c:v>0.05</c:v>
                </c:pt>
                <c:pt idx="2">
                  <c:v>0.09</c:v>
                </c:pt>
                <c:pt idx="3">
                  <c:v>0.09</c:v>
                </c:pt>
                <c:pt idx="4">
                  <c:v>0.09</c:v>
                </c:pt>
                <c:pt idx="5">
                  <c:v>0.15</c:v>
                </c:pt>
                <c:pt idx="6">
                  <c:v>0.06</c:v>
                </c:pt>
                <c:pt idx="7">
                  <c:v>0.09</c:v>
                </c:pt>
                <c:pt idx="8">
                  <c:v>0.16</c:v>
                </c:pt>
                <c:pt idx="9">
                  <c:v>0.3</c:v>
                </c:pt>
              </c:numCache>
            </c:numRef>
          </c:val>
          <c:extLst>
            <c:ext xmlns:c16="http://schemas.microsoft.com/office/drawing/2014/chart" uri="{C3380CC4-5D6E-409C-BE32-E72D297353CC}">
              <c16:uniqueId val="{00000014-721B-4B07-88C0-D04CF0BAFCCA}"/>
            </c:ext>
          </c:extLst>
        </c:ser>
        <c:dLbls>
          <c:showLegendKey val="0"/>
          <c:showVal val="0"/>
          <c:showCatName val="0"/>
          <c:showSerName val="0"/>
          <c:showPercent val="0"/>
          <c:showBubbleSize val="0"/>
        </c:dLbls>
        <c:gapWidth val="182"/>
        <c:axId val="2052179503"/>
        <c:axId val="2052181167"/>
      </c:barChart>
      <c:catAx>
        <c:axId val="2052179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FFFFFE"/>
                </a:solidFill>
                <a:latin typeface="+mn-lt"/>
                <a:ea typeface="+mn-ea"/>
                <a:cs typeface="+mn-cs"/>
              </a:defRPr>
            </a:pPr>
            <a:endParaRPr lang="en-US"/>
          </a:p>
        </c:txPr>
        <c:crossAx val="2052181167"/>
        <c:crosses val="autoZero"/>
        <c:auto val="1"/>
        <c:lblAlgn val="ctr"/>
        <c:lblOffset val="100"/>
        <c:noMultiLvlLbl val="0"/>
      </c:catAx>
      <c:valAx>
        <c:axId val="2052181167"/>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FFFFFE"/>
                </a:solidFill>
                <a:latin typeface="+mn-lt"/>
                <a:ea typeface="+mn-ea"/>
                <a:cs typeface="+mn-cs"/>
              </a:defRPr>
            </a:pPr>
            <a:endParaRPr lang="en-US"/>
          </a:p>
        </c:txPr>
        <c:crossAx val="2052179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11/09/2024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11/09/2024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32829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15376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118861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3343706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94125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spc="60" dirty="0">
                <a:latin typeface="Open Sans"/>
                <a:ea typeface="Open Sans"/>
                <a:cs typeface="Open Sans"/>
              </a:rPr>
              <a:t>The first action a household would take when faced with a shock or stressor is to attempt to minimize risks and manage their food consumption and essential needs. </a:t>
            </a:r>
            <a:endParaRPr lang="en-US" sz="1200" spc="60" dirty="0"/>
          </a:p>
          <a:p>
            <a:pPr marL="0" indent="0">
              <a:buNone/>
            </a:pPr>
            <a:r>
              <a:rPr lang="en-US" sz="1200" spc="60" dirty="0">
                <a:latin typeface="Open Sans"/>
                <a:ea typeface="Open Sans"/>
                <a:cs typeface="Open Sans"/>
              </a:rPr>
              <a:t>This leads to the gradual disposal of assets - for example, spending of savings, selling simple assets, or borrowing money. </a:t>
            </a:r>
            <a:endParaRPr lang="en-US" sz="1200" dirty="0"/>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4196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247608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3411284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2597635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23192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Saving is that part of income which is not spent on current consumption. Saving - gradually putting money or gold aside, typically into a bank account. People generally save for a particular goal, like paying for a car, a down payment on a house, or any emergencies that might come up. It provides a person or a household with some financial security. </a:t>
            </a:r>
          </a:p>
          <a:p>
            <a:endParaRPr lang="en-US"/>
          </a:p>
          <a:p>
            <a:r>
              <a:rPr lang="en-US"/>
              <a:t>Income is </a:t>
            </a:r>
            <a:r>
              <a:rPr lang="en-US" b="0" i="0">
                <a:solidFill>
                  <a:srgbClr val="202124"/>
                </a:solidFill>
                <a:effectLst/>
                <a:latin typeface="arial" panose="020B0604020202020204" pitchFamily="34" charset="0"/>
              </a:rPr>
              <a:t>money received, especially on a regular or irregular basis, from work or through investments.</a:t>
            </a:r>
            <a:endParaRPr lang="ar-SY"/>
          </a:p>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140649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3352463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XLS Form is the Excel format of the content in a Survey questionnaire It contains all the questions and</a:t>
            </a:r>
          </a:p>
          <a:p>
            <a:r>
              <a:rPr lang="en-US"/>
              <a:t>the answer ( of each survey in chosen languages the skip logic and the rules that will inform the data</a:t>
            </a:r>
          </a:p>
          <a:p>
            <a:r>
              <a:rPr lang="en-US"/>
              <a:t>collection This allows transferring questions selected in the Survey Designer to online ODK tools for data</a:t>
            </a:r>
          </a:p>
          <a:p>
            <a:r>
              <a:rPr lang="en-US"/>
              <a:t>collection coded in a </a:t>
            </a:r>
            <a:r>
              <a:rPr lang="en-US" err="1"/>
              <a:t>standardised</a:t>
            </a:r>
            <a:r>
              <a:rPr lang="en-US"/>
              <a:t> way and also facilitates data analysis following the data collection exercise</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Open Sans" panose="020B0606030504020204" pitchFamily="34" charset="0"/>
              </a:rPr>
              <a:t>The </a:t>
            </a:r>
            <a:r>
              <a:rPr lang="en-US" sz="1800" b="1" i="0" u="none" strike="noStrike" baseline="0">
                <a:solidFill>
                  <a:srgbClr val="096DB4"/>
                </a:solidFill>
                <a:latin typeface="Open Sans" panose="020B0606030504020204" pitchFamily="34" charset="0"/>
              </a:rPr>
              <a:t>Survey Designer </a:t>
            </a:r>
            <a:r>
              <a:rPr lang="en-US" sz="1800" b="0" i="0" u="none" strike="noStrike" baseline="0">
                <a:solidFill>
                  <a:srgbClr val="000000"/>
                </a:solidFill>
                <a:latin typeface="Open Sans" panose="020B0606030504020204" pitchFamily="34" charset="0"/>
              </a:rPr>
              <a:t>is WFP’s web-based tool that allows users to build tailored </a:t>
            </a:r>
            <a:r>
              <a:rPr lang="en-US" sz="1800" b="1" i="0" u="none" strike="noStrike" baseline="0">
                <a:solidFill>
                  <a:srgbClr val="000000"/>
                </a:solidFill>
                <a:latin typeface="Open Sans" panose="020B0606030504020204" pitchFamily="34" charset="0"/>
              </a:rPr>
              <a:t>assessment, monitoring, and market-based questionnaires </a:t>
            </a:r>
            <a:r>
              <a:rPr lang="en-US" sz="1800" b="0" i="0" u="none" strike="noStrike" baseline="0">
                <a:solidFill>
                  <a:srgbClr val="000000"/>
                </a:solidFill>
                <a:latin typeface="Open Sans" panose="020B0606030504020204" pitchFamily="34" charset="0"/>
              </a:rPr>
              <a:t>using standardized content in multiple languages. </a:t>
            </a:r>
            <a:endParaRPr lang="en-US" b="0"/>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411078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57047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3165381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868449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**Mohamed**</a:t>
            </a:r>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9935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a:t>
            </a:fld>
            <a:endParaRPr lang="it-IT"/>
          </a:p>
        </p:txBody>
      </p:sp>
    </p:spTree>
    <p:extLst>
      <p:ext uri="{BB962C8B-B14F-4D97-AF65-F5344CB8AC3E}">
        <p14:creationId xmlns:p14="http://schemas.microsoft.com/office/powerpoint/2010/main" val="69162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3765591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4286832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689332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household responds with “No, because we already sold those assets or have engaged in this activity within the last 12 months and cannot continue to” to a strategy, that household is considered to have experienced that strategy. Conversely, if a household responds with “No because we did not need to” or “Not applicable (don’t have access to this strategy)”, then the household is considered to not have experienced that particular strategy. </a:t>
            </a:r>
            <a:endParaRPr lang="en-US">
              <a:cs typeface="Calibri"/>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656728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273500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256848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t>Last point: At an early onset of an emergency, households tend to resort to shorter-term consumption-based coping strategies to overcome immediate challenges in food shortages. If the situation persists, households begin seeking other outlets to meet their basic food or other essential needs. LCS indicators specifically aim at capturing these behaviors.</a:t>
            </a:r>
          </a:p>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77088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060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700"/>
              </a:lnSpc>
              <a:buFont typeface="Wingdings" panose="05000000000000000000" pitchFamily="2" charset="2"/>
              <a:buChar char="v"/>
            </a:pPr>
            <a:r>
              <a:rPr lang="en-US" sz="1200" spc="60" dirty="0"/>
              <a:t>The LCS-FS can be used in a range of ways, including for </a:t>
            </a:r>
            <a:r>
              <a:rPr lang="en-US" sz="1200" spc="60" dirty="0" err="1"/>
              <a:t>programme</a:t>
            </a:r>
            <a:r>
              <a:rPr lang="en-US" sz="1200" spc="60" dirty="0"/>
              <a:t> activity monitoring, determining the food security situation of a population, and population-level targeting.</a:t>
            </a:r>
            <a:endParaRPr lang="en-US" sz="1200" spc="60" dirty="0">
              <a:latin typeface="Open Sans" panose="020B0606030504020204" pitchFamily="34" charset="0"/>
              <a:ea typeface="Open Sans" panose="020B0606030504020204" pitchFamily="34" charset="0"/>
              <a:cs typeface="Open Sans" panose="020B0606030504020204" pitchFamily="34" charset="0"/>
            </a:endParaRPr>
          </a:p>
          <a:p>
            <a:pPr>
              <a:lnSpc>
                <a:spcPts val="2700"/>
              </a:lnSpc>
              <a:buFont typeface="Wingdings" panose="05000000000000000000" pitchFamily="2" charset="2"/>
              <a:buChar char="v"/>
            </a:pPr>
            <a:r>
              <a:rPr lang="en-GB" sz="1200" spc="60" dirty="0"/>
              <a:t>The LCS-FS indicator plays a part in classifying households according to their level of food security, through </a:t>
            </a:r>
            <a:r>
              <a:rPr lang="en-GB" sz="1200" b="1" spc="60" dirty="0">
                <a:hlinkClick r:id="rId3">
                  <a:extLst>
                    <a:ext uri="{A12FA001-AC4F-418D-AE19-62706E023703}">
                      <ahyp:hlinkClr xmlns:ahyp="http://schemas.microsoft.com/office/drawing/2018/hyperlinkcolor" val="tx"/>
                    </a:ext>
                  </a:extLst>
                </a:hlinkClick>
              </a:rPr>
              <a:t>Consolidated Approach for Reporting on food Insecurity (CARI)</a:t>
            </a:r>
            <a:r>
              <a:rPr lang="en-GB" sz="1200" spc="60" dirty="0"/>
              <a:t>. </a:t>
            </a:r>
          </a:p>
          <a:p>
            <a:pPr>
              <a:lnSpc>
                <a:spcPts val="2700"/>
              </a:lnSpc>
              <a:buFont typeface="Wingdings" panose="05000000000000000000" pitchFamily="2" charset="2"/>
              <a:buChar char="v"/>
            </a:pPr>
            <a:r>
              <a:rPr lang="en-US" sz="1200" spc="60" dirty="0"/>
              <a:t>The LCS-FS is one of the food security outcome indicators in the </a:t>
            </a:r>
            <a:r>
              <a:rPr lang="en-GB" sz="1200" spc="60" dirty="0">
                <a:latin typeface="Open Sans"/>
                <a:ea typeface="Open Sans"/>
                <a:cs typeface="Open Sans"/>
              </a:rPr>
              <a:t>Integrated Food Security Phase Classification (IPC) acute food insecurity </a:t>
            </a:r>
            <a:r>
              <a:rPr lang="en-GB" sz="1200" b="1" spc="60" dirty="0">
                <a:latin typeface="Open Sans"/>
                <a:ea typeface="Open Sans"/>
                <a:cs typeface="Open Sans"/>
                <a:hlinkClick r:id="rId4">
                  <a:extLst>
                    <a:ext uri="{A12FA001-AC4F-418D-AE19-62706E023703}">
                      <ahyp:hlinkClr xmlns:ahyp="http://schemas.microsoft.com/office/drawing/2018/hyperlinkcolor" val="tx"/>
                    </a:ext>
                  </a:extLst>
                </a:hlinkClick>
              </a:rPr>
              <a:t>reference table</a:t>
            </a:r>
            <a:r>
              <a:rPr lang="en-GB" sz="1200" spc="60" dirty="0">
                <a:latin typeface="Open Sans"/>
                <a:ea typeface="Open Sans"/>
                <a:cs typeface="Open Sans"/>
              </a:rPr>
              <a:t>. </a:t>
            </a:r>
            <a:endParaRPr lang="en-US" sz="1200" spc="60" dirty="0"/>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Codes are standard for questionnaire module design and analysis </a:t>
            </a:r>
          </a:p>
        </p:txBody>
      </p:sp>
      <p:sp>
        <p:nvSpPr>
          <p:cNvPr id="4" name="Slide Number Placeholder 3"/>
          <p:cNvSpPr>
            <a:spLocks noGrp="1"/>
          </p:cNvSpPr>
          <p:nvPr>
            <p:ph type="sldNum" sz="quarter" idx="5"/>
          </p:nvPr>
        </p:nvSpPr>
        <p:spPr/>
        <p:txBody>
          <a:bodyPr/>
          <a:lstStyle/>
          <a:p>
            <a:fld id="{C227884D-8063-894A-9B96-2E8B250142EB}" type="slidenum">
              <a:rPr lang="it-IT" smtClean="0"/>
              <a:t>14</a:t>
            </a:fld>
            <a:endParaRPr lang="it-IT"/>
          </a:p>
        </p:txBody>
      </p:sp>
    </p:spTree>
    <p:extLst>
      <p:ext uri="{BB962C8B-B14F-4D97-AF65-F5344CB8AC3E}">
        <p14:creationId xmlns:p14="http://schemas.microsoft.com/office/powerpoint/2010/main" val="898963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resources.vam.wfp.org/data-analysis/quantitative/food-security/livelihood-coping-strategies-food-securit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livelihood-coping-strategies-food-security" TargetMode="External"/><Relationship Id="rId4" Type="http://schemas.openxmlformats.org/officeDocument/2006/relationships/hyperlink" Target="https://docs.wfp.org/api/documents/WFP-0000147801/downloa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surveydesigner.vam.wfp.org/design/surve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cs.wfp.org/api/documents/WFP-0000147801/downloa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docs.wfp.org/api/documents/WFP-0000147829/download/" TargetMode="External"/><Relationship Id="rId4" Type="http://schemas.openxmlformats.org/officeDocument/2006/relationships/hyperlink" Target="https://resources.vam.wfp.org/data-analysis/quantitative/food-security/livelihood-coping-strategies-food-securi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mailto:Global.ResearchAssessmentMonitoring@wfp.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WFP-VAM/RAMResourcesScripts/tree/main/Indicators/Livelihood-Coping-Strategies-F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resources.vam.wfp.org/data-analysis/quantitative/food-security/livelihood-coping-strategies-food-security"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github.com/WFP-VAM/RAMResourcesScripts/tree/main/Indicators/Livelihood-Coping-Strategies-F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sv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food-security/livelihood-coping-strategies-food-securit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resources.vam.wfp.org/data-analysis/quantitative/essential-needs/livelihood-coping-strategies-essential-nee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jiaf.info/wp-content/uploads/2023/09/JIAF-2.0-Technical-Manual-v03_Aug-31.pdf?_gl=1*svy27s*_ga*MTM0NjY0NTQ4MS4xNjg4NzMyMzY0*_ga_E60ZNX2F68*MTY5NTE2MTEzNi40LjEuMTY5NTE2MTE1OC4zOC4wLjA." TargetMode="External"/><Relationship Id="rId5"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 Id="rId4" Type="http://schemas.openxmlformats.org/officeDocument/2006/relationships/hyperlink" Target="https://docs.wfp.org/api/documents/WFP-0000074197/download/?_ga=2.140394742.418076809.1697446006-1002751990.167611136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EDBCFF-3705-48FB-AAE7-711FBB17B81E}"/>
              </a:ext>
            </a:extLst>
          </p:cNvPr>
          <p:cNvPicPr>
            <a:picLocks noChangeAspect="1" noChangeArrowheads="1"/>
          </p:cNvPicPr>
          <p:nvPr/>
        </p:nvPicPr>
        <p:blipFill>
          <a:blip r:embed="rId3"/>
          <a:srcRect t="20229" b="20229"/>
          <a:stretch/>
        </p:blipFill>
        <p:spPr bwMode="auto">
          <a:xfrm>
            <a:off x="0" y="-1"/>
            <a:ext cx="12192000" cy="4839629"/>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0" y="5127641"/>
            <a:ext cx="9821002" cy="101506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28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Livelihood Coping Strategies for Food Security (LCS-FS)</a:t>
            </a:r>
            <a:br>
              <a:rPr lang="en-GB" sz="28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GB" sz="2400" b="0">
                <a:solidFill>
                  <a:schemeClr val="tx1"/>
                </a:solidFill>
                <a:latin typeface="Open Sans" panose="020B0606030504020204" pitchFamily="34" charset="0"/>
                <a:ea typeface="Open Sans" panose="020B0606030504020204" pitchFamily="34" charset="0"/>
                <a:cs typeface="Open Sans" panose="020B0606030504020204" pitchFamily="34" charset="0"/>
              </a:rPr>
              <a:t>Needs Assessments &amp; Targeting Unit</a:t>
            </a: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Open Sans" panose="020B0606030504020204" pitchFamily="34" charset="0"/>
                <a:ea typeface="Open Sans" panose="020B0606030504020204" pitchFamily="34" charset="0"/>
                <a:cs typeface="Open Sans" panose="020B0606030504020204" pitchFamily="34" charset="0"/>
              </a:rPr>
              <a:t>2024 August</a:t>
            </a:r>
          </a:p>
        </p:txBody>
      </p:sp>
      <p:sp>
        <p:nvSpPr>
          <p:cNvPr id="2" name="TextBox 1">
            <a:extLst>
              <a:ext uri="{FF2B5EF4-FFF2-40B4-BE49-F238E27FC236}">
                <a16:creationId xmlns:a16="http://schemas.microsoft.com/office/drawing/2014/main" id="{4E3A401C-E785-171F-1B64-03D3155EE8CE}"/>
              </a:ext>
            </a:extLst>
          </p:cNvPr>
          <p:cNvSpPr txBox="1"/>
          <p:nvPr/>
        </p:nvSpPr>
        <p:spPr>
          <a:xfrm rot="16200000">
            <a:off x="11548078" y="4195705"/>
            <a:ext cx="1057013" cy="230832"/>
          </a:xfrm>
          <a:prstGeom prst="rect">
            <a:avLst/>
          </a:prstGeom>
          <a:noFill/>
        </p:spPr>
        <p:txBody>
          <a:bodyPr wrap="square" rtlCol="0">
            <a:spAutoFit/>
          </a:bodyPr>
          <a:lstStyle/>
          <a:p>
            <a:r>
              <a:rPr lang="en-US" sz="900">
                <a:solidFill>
                  <a:srgbClr val="FFFFFE"/>
                </a:solidFill>
              </a:rPr>
              <a:t>WFP/Badre </a:t>
            </a:r>
            <a:r>
              <a:rPr lang="en-US" sz="900" err="1">
                <a:solidFill>
                  <a:srgbClr val="FFFFFE"/>
                </a:solidFill>
              </a:rPr>
              <a:t>Bahaji</a:t>
            </a:r>
            <a:endParaRPr lang="en-US" sz="900">
              <a:solidFill>
                <a:srgbClr val="FFFFFE"/>
              </a:solidFill>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a:lnSpc>
                <a:spcPts val="2700"/>
              </a:lnSpc>
              <a:buFont typeface="Wingdings" panose="05000000000000000000" pitchFamily="2" charset="2"/>
              <a:buChar char="v"/>
            </a:pPr>
            <a:r>
              <a:rPr lang="en-US" sz="2200" spc="60" dirty="0">
                <a:latin typeface="Open Sans"/>
                <a:ea typeface="Open Sans"/>
                <a:cs typeface="Open Sans"/>
              </a:rPr>
              <a:t>The LCS-FS measures the extent to which households have applied livelihoods coping strategies as a response to lack of food (or money to purchase food) during the last 30 days prior to the survey. </a:t>
            </a:r>
          </a:p>
          <a:p>
            <a:pPr>
              <a:lnSpc>
                <a:spcPts val="2700"/>
              </a:lnSpc>
              <a:buFont typeface="Wingdings" panose="05000000000000000000" pitchFamily="2" charset="2"/>
              <a:buChar char="v"/>
            </a:pPr>
            <a:r>
              <a:rPr lang="en-US" sz="2200" spc="60" dirty="0">
                <a:latin typeface="Open Sans"/>
                <a:ea typeface="Open Sans"/>
                <a:cs typeface="Open Sans"/>
              </a:rPr>
              <a:t>This involves longer-term alteration of income-earning or food production patterns and one-off responses such as asset sales due to lack of food.</a:t>
            </a:r>
          </a:p>
          <a:p>
            <a:pPr>
              <a:lnSpc>
                <a:spcPts val="2700"/>
              </a:lnSpc>
              <a:buFont typeface="Wingdings" panose="05000000000000000000" pitchFamily="2" charset="2"/>
              <a:buChar char="v"/>
            </a:pPr>
            <a:r>
              <a:rPr lang="en-US" sz="2200" spc="60" dirty="0">
                <a:latin typeface="Open Sans"/>
                <a:ea typeface="Open Sans"/>
                <a:cs typeface="Open Sans"/>
              </a:rPr>
              <a:t>While the Food Consumption Score (FCS) and reduced Coping Strategies Index (</a:t>
            </a:r>
            <a:r>
              <a:rPr lang="en-US" sz="2200" spc="60" dirty="0" err="1">
                <a:latin typeface="Open Sans"/>
                <a:ea typeface="Open Sans"/>
                <a:cs typeface="Open Sans"/>
              </a:rPr>
              <a:t>rCSI</a:t>
            </a:r>
            <a:r>
              <a:rPr lang="en-US" sz="2200" spc="60" dirty="0">
                <a:latin typeface="Open Sans"/>
                <a:ea typeface="Open Sans"/>
                <a:cs typeface="Open Sans"/>
              </a:rPr>
              <a:t>) are proxies for the current food security situation and encompass only food-related </a:t>
            </a:r>
            <a:r>
              <a:rPr lang="en-US" sz="2200" spc="60" dirty="0" err="1">
                <a:latin typeface="Open Sans"/>
                <a:ea typeface="Open Sans"/>
                <a:cs typeface="Open Sans"/>
              </a:rPr>
              <a:t>behaviours</a:t>
            </a:r>
            <a:r>
              <a:rPr lang="en-US" sz="2200" spc="60" dirty="0">
                <a:latin typeface="Open Sans"/>
                <a:ea typeface="Open Sans"/>
                <a:cs typeface="Open Sans"/>
              </a:rPr>
              <a:t> (e.g., reducing the number/portion of meals),… </a:t>
            </a:r>
          </a:p>
          <a:p>
            <a:pPr>
              <a:lnSpc>
                <a:spcPts val="2700"/>
              </a:lnSpc>
              <a:buFont typeface="Wingdings" panose="05000000000000000000" pitchFamily="2" charset="2"/>
              <a:buChar char="v"/>
            </a:pPr>
            <a:r>
              <a:rPr lang="en-US" sz="2200" spc="60" dirty="0">
                <a:latin typeface="Open Sans"/>
                <a:ea typeface="Open Sans"/>
                <a:cs typeface="Open Sans"/>
              </a:rPr>
              <a:t>The LCS-FS, rather, helps to assess longer-term household coping and productive capacities and their future impact on access to food.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What is it? </a:t>
            </a:r>
          </a:p>
        </p:txBody>
      </p:sp>
    </p:spTree>
    <p:extLst>
      <p:ext uri="{BB962C8B-B14F-4D97-AF65-F5344CB8AC3E}">
        <p14:creationId xmlns:p14="http://schemas.microsoft.com/office/powerpoint/2010/main" val="97674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385659"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The LCS-FS Module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en-US" spc="60" dirty="0"/>
          </a:p>
          <a:p>
            <a:pPr>
              <a:lnSpc>
                <a:spcPct val="90000"/>
              </a:lnSpc>
            </a:pPr>
            <a:r>
              <a:rPr lang="en-US" sz="2400" spc="60" dirty="0">
                <a:latin typeface="Open Sans"/>
                <a:ea typeface="Open Sans"/>
                <a:cs typeface="Open Sans"/>
              </a:rPr>
              <a:t>Note how the main question is worded (on the next slide). The question refers to whether the household applied each livelihood coping strategy in the last 30 days. </a:t>
            </a:r>
          </a:p>
          <a:p>
            <a:pPr>
              <a:lnSpc>
                <a:spcPct val="90000"/>
              </a:lnSpc>
            </a:pPr>
            <a:r>
              <a:rPr lang="en-US" sz="2400" spc="60" dirty="0">
                <a:latin typeface="Open Sans"/>
                <a:ea typeface="Open Sans"/>
                <a:cs typeface="Open Sans"/>
              </a:rPr>
              <a:t>Explain the rationale behind each coping strategy in the questionnaire module by referring to the </a:t>
            </a:r>
            <a:r>
              <a:rPr lang="en-US" sz="2400" b="1" dirty="0">
                <a:latin typeface="Open Sans"/>
                <a:ea typeface="Open Sans"/>
                <a:cs typeface="Open Sans"/>
                <a:hlinkClick r:id="rId2">
                  <a:extLst>
                    <a:ext uri="{A12FA001-AC4F-418D-AE19-62706E023703}">
                      <ahyp:hlinkClr xmlns:ahyp="http://schemas.microsoft.com/office/drawing/2018/hyperlinkcolor" val="tx"/>
                    </a:ext>
                  </a:extLst>
                </a:hlinkClick>
              </a:rPr>
              <a:t>list of strategies</a:t>
            </a:r>
            <a:r>
              <a:rPr lang="en-US" sz="2400" spc="60" dirty="0">
                <a:latin typeface="Open Sans"/>
                <a:ea typeface="Open Sans"/>
                <a:cs typeface="Open Sans"/>
              </a:rPr>
              <a:t>.</a:t>
            </a:r>
          </a:p>
          <a:p>
            <a:pPr>
              <a:lnSpc>
                <a:spcPct val="90000"/>
              </a:lnSpc>
            </a:pPr>
            <a:r>
              <a:rPr lang="en-US" sz="2400" spc="60" dirty="0">
                <a:latin typeface="Open Sans"/>
                <a:ea typeface="Open Sans"/>
                <a:cs typeface="Open Sans"/>
              </a:rPr>
              <a:t>Explain each of the answers and what they mean, while ensuring that potential follow-up questions and clarifications are understood. </a:t>
            </a:r>
          </a:p>
          <a:p>
            <a:pPr>
              <a:lnSpc>
                <a:spcPct val="90000"/>
              </a:lnSpc>
            </a:pPr>
            <a:r>
              <a:rPr lang="en-US" sz="2400" spc="60" dirty="0">
                <a:latin typeface="Open Sans"/>
                <a:ea typeface="Open Sans"/>
                <a:cs typeface="Open Sans"/>
              </a:rPr>
              <a:t>Probing should be carried out during data collection to capture the most accurate responses. </a:t>
            </a:r>
          </a:p>
          <a:p>
            <a:pPr marL="0" indent="0">
              <a:lnSpc>
                <a:spcPct val="90000"/>
              </a:lnSpc>
              <a:buNone/>
            </a:pPr>
            <a:endParaRPr lang="en-US" sz="24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training instructions 2</a:t>
            </a:r>
          </a:p>
        </p:txBody>
      </p:sp>
    </p:spTree>
    <p:extLst>
      <p:ext uri="{BB962C8B-B14F-4D97-AF65-F5344CB8AC3E}">
        <p14:creationId xmlns:p14="http://schemas.microsoft.com/office/powerpoint/2010/main" val="771532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MODULE: main question</a:t>
            </a:r>
          </a:p>
        </p:txBody>
      </p:sp>
      <p:sp>
        <p:nvSpPr>
          <p:cNvPr id="20" name="TextBox 19">
            <a:extLst>
              <a:ext uri="{FF2B5EF4-FFF2-40B4-BE49-F238E27FC236}">
                <a16:creationId xmlns:a16="http://schemas.microsoft.com/office/drawing/2014/main" id="{E6B59479-BF7E-892C-6FD0-AD26C43DC8CD}"/>
              </a:ext>
            </a:extLst>
          </p:cNvPr>
          <p:cNvSpPr txBox="1"/>
          <p:nvPr/>
        </p:nvSpPr>
        <p:spPr>
          <a:xfrm>
            <a:off x="609601" y="3103927"/>
            <a:ext cx="2714624" cy="2185214"/>
          </a:xfrm>
          <a:prstGeom prst="rect">
            <a:avLst/>
          </a:prstGeom>
          <a:noFill/>
          <a:ln w="57150">
            <a:solidFill>
              <a:schemeClr val="bg1">
                <a:lumMod val="50000"/>
              </a:schemeClr>
            </a:solidFill>
          </a:ln>
        </p:spPr>
        <p:txBody>
          <a:bodyPr wrap="square" rtlCol="0">
            <a:spAutoFit/>
          </a:bodyPr>
          <a:lstStyle/>
          <a:p>
            <a:r>
              <a:rPr lang="en-US" sz="2000" spc="60">
                <a:latin typeface="Open Sans" charset="0"/>
                <a:ea typeface="Open Sans" charset="0"/>
                <a:cs typeface="Open Sans" charset="0"/>
              </a:rPr>
              <a:t>During the past 30 days, did anyone in your household have to [ … ] due to a lack of food or money to buy it?</a:t>
            </a:r>
          </a:p>
          <a:p>
            <a:endParaRPr lang="en-US" sz="1600"/>
          </a:p>
        </p:txBody>
      </p:sp>
      <p:graphicFrame>
        <p:nvGraphicFramePr>
          <p:cNvPr id="2" name="Table 1">
            <a:extLst>
              <a:ext uri="{FF2B5EF4-FFF2-40B4-BE49-F238E27FC236}">
                <a16:creationId xmlns:a16="http://schemas.microsoft.com/office/drawing/2014/main" id="{EF4E7B60-BC05-1F37-20C0-055B4D66BF29}"/>
              </a:ext>
            </a:extLst>
          </p:cNvPr>
          <p:cNvGraphicFramePr>
            <a:graphicFrameLocks noGrp="1"/>
          </p:cNvGraphicFramePr>
          <p:nvPr>
            <p:extLst>
              <p:ext uri="{D42A27DB-BD31-4B8C-83A1-F6EECF244321}">
                <p14:modId xmlns:p14="http://schemas.microsoft.com/office/powerpoint/2010/main" val="3452401376"/>
              </p:ext>
            </p:extLst>
          </p:nvPr>
        </p:nvGraphicFramePr>
        <p:xfrm>
          <a:off x="3569465" y="1289478"/>
          <a:ext cx="7709483" cy="5482738"/>
        </p:xfrm>
        <a:graphic>
          <a:graphicData uri="http://schemas.openxmlformats.org/drawingml/2006/table">
            <a:tbl>
              <a:tblPr/>
              <a:tblGrid>
                <a:gridCol w="3209888">
                  <a:extLst>
                    <a:ext uri="{9D8B030D-6E8A-4147-A177-3AD203B41FA5}">
                      <a16:colId xmlns:a16="http://schemas.microsoft.com/office/drawing/2014/main" val="20487821"/>
                    </a:ext>
                  </a:extLst>
                </a:gridCol>
                <a:gridCol w="1950747">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en-GB" sz="900" dirty="0">
                          <a:solidFill>
                            <a:schemeClr val="accent1">
                              <a:lumMod val="50000"/>
                            </a:schemeClr>
                          </a:solidFill>
                          <a:effectLst/>
                          <a:latin typeface="Calibri"/>
                          <a:ea typeface="Calibri" panose="020F0502020204030204" pitchFamily="34" charset="0"/>
                          <a:cs typeface="Arial"/>
                        </a:rPr>
                        <a:t>During the past </a:t>
                      </a:r>
                      <a:r>
                        <a:rPr lang="en-GB" sz="900" b="1" dirty="0">
                          <a:solidFill>
                            <a:schemeClr val="accent1">
                              <a:lumMod val="50000"/>
                            </a:schemeClr>
                          </a:solidFill>
                          <a:effectLst/>
                          <a:latin typeface="Calibri"/>
                          <a:ea typeface="Calibri" panose="020F0502020204030204" pitchFamily="34" charset="0"/>
                          <a:cs typeface="Arial"/>
                        </a:rPr>
                        <a:t>30 days</a:t>
                      </a:r>
                      <a:r>
                        <a:rPr lang="en-GB" sz="900" dirty="0">
                          <a:solidFill>
                            <a:schemeClr val="accent1">
                              <a:lumMod val="50000"/>
                            </a:schemeClr>
                          </a:solidFill>
                          <a:effectLst/>
                          <a:latin typeface="Calibri"/>
                          <a:ea typeface="Calibri" panose="020F0502020204030204" pitchFamily="34" charset="0"/>
                          <a:cs typeface="Arial"/>
                        </a:rPr>
                        <a:t>, </a:t>
                      </a:r>
                      <a:r>
                        <a:rPr lang="en-GB" sz="900" dirty="0">
                          <a:solidFill>
                            <a:schemeClr val="accent1">
                              <a:lumMod val="50000"/>
                            </a:schemeClr>
                          </a:solidFill>
                          <a:effectLst/>
                          <a:latin typeface="Calibri"/>
                          <a:ea typeface="Times New Roman" panose="02020603050405020304" pitchFamily="18" charset="0"/>
                          <a:cs typeface="Arial"/>
                        </a:rPr>
                        <a:t>did anyone in your household have to engage in any of the following activities </a:t>
                      </a:r>
                      <a:r>
                        <a:rPr lang="en-GB" sz="900" b="1" dirty="0">
                          <a:solidFill>
                            <a:schemeClr val="accent1">
                              <a:lumMod val="50000"/>
                            </a:schemeClr>
                          </a:solidFill>
                          <a:effectLst/>
                          <a:latin typeface="Calibri"/>
                          <a:ea typeface="Times New Roman" panose="02020603050405020304" pitchFamily="18" charset="0"/>
                          <a:cs typeface="Arial"/>
                        </a:rPr>
                        <a:t>due to a lack of food or money to buy it?</a:t>
                      </a:r>
                      <a:endParaRPr lang="en-US" sz="12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900" dirty="0">
                          <a:solidFill>
                            <a:schemeClr val="accent1">
                              <a:lumMod val="50000"/>
                            </a:schemeClr>
                          </a:solidFill>
                          <a:effectLst/>
                          <a:latin typeface="Calibri"/>
                          <a:ea typeface="Times New Roman" panose="02020603050405020304" pitchFamily="18" charset="0"/>
                          <a:cs typeface="Arial"/>
                        </a:rPr>
                        <a:t>10 = </a:t>
                      </a:r>
                      <a:r>
                        <a:rPr lang="en-GB" sz="900" dirty="0">
                          <a:solidFill>
                            <a:schemeClr val="accent1">
                              <a:lumMod val="50000"/>
                            </a:schemeClr>
                          </a:solidFill>
                          <a:effectLst/>
                          <a:latin typeface="Calibri"/>
                          <a:ea typeface="Calibri" panose="020F0502020204030204" pitchFamily="34" charset="0"/>
                          <a:cs typeface="Arial"/>
                        </a:rPr>
                        <a:t>No, because we did not need to</a:t>
                      </a:r>
                      <a:endParaRPr lang="en-US" sz="1200" dirty="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en-GB" sz="900" dirty="0">
                          <a:solidFill>
                            <a:schemeClr val="accent1">
                              <a:lumMod val="50000"/>
                            </a:schemeClr>
                          </a:solidFill>
                          <a:effectLst/>
                          <a:latin typeface="Calibri"/>
                          <a:ea typeface="Times New Roman" panose="02020603050405020304" pitchFamily="18" charset="0"/>
                          <a:cs typeface="Arial"/>
                        </a:rPr>
                        <a:t>20 = </a:t>
                      </a:r>
                      <a:r>
                        <a:rPr lang="en-GB" sz="900" dirty="0">
                          <a:solidFill>
                            <a:schemeClr val="accent1">
                              <a:lumMod val="50000"/>
                            </a:schemeClr>
                          </a:solidFill>
                          <a:effectLst/>
                          <a:latin typeface="Calibri"/>
                          <a:ea typeface="Calibri" panose="020F0502020204030204" pitchFamily="34" charset="0"/>
                          <a:cs typeface="Arial"/>
                        </a:rPr>
                        <a:t>No, because we already sold those assets or have engaged in this activity within the last 12 months and cannot continue to do it</a:t>
                      </a:r>
                      <a:endParaRPr lang="en-US" sz="1200" dirty="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900" dirty="0">
                          <a:solidFill>
                            <a:schemeClr val="accent1">
                              <a:lumMod val="50000"/>
                            </a:schemeClr>
                          </a:solidFill>
                          <a:effectLst/>
                          <a:latin typeface="Calibri"/>
                          <a:ea typeface="Times New Roman" panose="02020603050405020304" pitchFamily="18" charset="0"/>
                          <a:cs typeface="Arial"/>
                        </a:rPr>
                        <a:t>30= Yes</a:t>
                      </a:r>
                      <a:endParaRPr lang="en-US" sz="1200" dirty="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fr-FR" sz="900" dirty="0">
                          <a:solidFill>
                            <a:schemeClr val="accent1">
                              <a:lumMod val="50000"/>
                            </a:schemeClr>
                          </a:solidFill>
                          <a:effectLst/>
                          <a:latin typeface="Calibri"/>
                          <a:ea typeface="Times New Roman" panose="02020603050405020304" pitchFamily="18" charset="0"/>
                          <a:cs typeface="Arial"/>
                        </a:rPr>
                        <a:t>9999=</a:t>
                      </a:r>
                      <a:r>
                        <a:rPr lang="fr-FR" sz="900" dirty="0">
                          <a:solidFill>
                            <a:schemeClr val="accent1">
                              <a:lumMod val="50000"/>
                            </a:schemeClr>
                          </a:solidFill>
                          <a:effectLst/>
                          <a:latin typeface="Verdana"/>
                          <a:ea typeface="Calibri" panose="020F0502020204030204" pitchFamily="34" charset="0"/>
                          <a:cs typeface="Arial"/>
                        </a:rPr>
                        <a:t> </a:t>
                      </a:r>
                      <a:r>
                        <a:rPr lang="en-GB" sz="900" dirty="0">
                          <a:solidFill>
                            <a:schemeClr val="accent1">
                              <a:lumMod val="50000"/>
                            </a:schemeClr>
                          </a:solidFill>
                          <a:effectLst/>
                          <a:latin typeface="Calibri"/>
                          <a:ea typeface="Times New Roman" panose="02020603050405020304" pitchFamily="18" charset="0"/>
                          <a:cs typeface="Arial"/>
                        </a:rPr>
                        <a:t>Not applicable (don’t have access to this strategy)</a:t>
                      </a:r>
                      <a:endParaRPr lang="en-US" sz="1200" dirty="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GB" sz="900">
                          <a:solidFill>
                            <a:schemeClr val="accent1">
                              <a:lumMod val="50000"/>
                            </a:schemeClr>
                          </a:solidFill>
                          <a:effectLst/>
                          <a:latin typeface="Calibri"/>
                          <a:ea typeface="Times New Roman" panose="02020603050405020304" pitchFamily="18" charset="0"/>
                          <a:cs typeface="Arial"/>
                        </a:rPr>
                        <a:t>Indicative severity of the strategy</a:t>
                      </a:r>
                      <a:endParaRPr lang="en-US" sz="12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nSpc>
                          <a:spcPct val="115000"/>
                        </a:lnSpc>
                        <a:spcBef>
                          <a:spcPts val="0"/>
                        </a:spcBef>
                        <a:spcAft>
                          <a:spcPts val="0"/>
                        </a:spcAft>
                      </a:pPr>
                      <a:r>
                        <a:rPr lang="en-GB" sz="900" i="1">
                          <a:solidFill>
                            <a:schemeClr val="accent1">
                              <a:lumMod val="50000"/>
                            </a:schemeClr>
                          </a:solidFill>
                          <a:effectLst/>
                          <a:latin typeface="Calibri"/>
                          <a:ea typeface="Times New Roman" panose="02020603050405020304" pitchFamily="18" charset="0"/>
                          <a:cs typeface="Arial"/>
                        </a:rPr>
                        <a:t>(Country office to attribute the relevant severity, the following is just an example)</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endParaRPr lang="en-US" sz="1200">
                        <a:solidFill>
                          <a:schemeClr val="accent1">
                            <a:lumMod val="50000"/>
                          </a:schemeClr>
                        </a:solidFill>
                        <a:effectLst/>
                        <a:latin typeface="Calibri"/>
                        <a:ea typeface="MS Mincho" panose="02020609040205080304" pitchFamily="49" charset="-128"/>
                        <a:cs typeface="Arial"/>
                      </a:endParaRPr>
                    </a:p>
                    <a:p>
                      <a:pPr marL="0" marR="0" algn="ctr">
                        <a:lnSpc>
                          <a:spcPct val="115000"/>
                        </a:lnSpc>
                        <a:spcBef>
                          <a:spcPts val="0"/>
                        </a:spcBef>
                        <a:spcAft>
                          <a:spcPts val="0"/>
                        </a:spcAft>
                      </a:pPr>
                      <a:r>
                        <a:rPr lang="en-GB" sz="900" i="1">
                          <a:solidFill>
                            <a:schemeClr val="accent1">
                              <a:lumMod val="50000"/>
                            </a:schemeClr>
                          </a:solidFill>
                          <a:effectLst/>
                          <a:latin typeface="Calibri"/>
                          <a:ea typeface="Calibri" panose="020F0502020204030204" pitchFamily="34" charset="0"/>
                          <a:cs typeface="Arial"/>
                        </a:rPr>
                        <a:t>Variable names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900">
                          <a:solidFill>
                            <a:schemeClr val="accent1">
                              <a:lumMod val="50000"/>
                            </a:schemeClr>
                          </a:solidFill>
                          <a:effectLst/>
                          <a:latin typeface="Calibri"/>
                          <a:ea typeface="Times New Roman" panose="02020603050405020304" pitchFamily="18" charset="0"/>
                          <a:cs typeface="Arial"/>
                        </a:rPr>
                        <a:t>1.1 </a:t>
                      </a:r>
                      <a:r>
                        <a:rPr lang="en-GB" sz="900">
                          <a:solidFill>
                            <a:schemeClr val="accent1">
                              <a:lumMod val="50000"/>
                            </a:schemeClr>
                          </a:solidFill>
                          <a:effectLst/>
                          <a:highlight>
                            <a:srgbClr val="C0C0C0"/>
                          </a:highlight>
                          <a:latin typeface="Calibri"/>
                          <a:ea typeface="Times New Roman" panose="02020603050405020304" pitchFamily="18" charset="0"/>
                          <a:cs typeface="Arial"/>
                        </a:rPr>
                        <a:t>Sold household assets/goods (radio, furniture, television, jewellery, etc.)</a:t>
                      </a:r>
                      <a:r>
                        <a:rPr lang="en-GB" sz="900" i="1">
                          <a:solidFill>
                            <a:schemeClr val="accent1">
                              <a:lumMod val="50000"/>
                            </a:schemeClr>
                          </a:solidFill>
                          <a:effectLst/>
                          <a:latin typeface="Calibri"/>
                          <a:ea typeface="Times New Roman" panose="02020603050405020304" pitchFamily="18" charset="0"/>
                          <a:cs typeface="Arial"/>
                        </a:rPr>
                        <a:t> due to a lack of food </a:t>
                      </a:r>
                      <a:endParaRPr lang="en-GB" sz="9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Stress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900"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1.2 </a:t>
                      </a:r>
                      <a:r>
                        <a:rPr lang="en-GB" sz="900" dirty="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Borrow money to cover food needs</a:t>
                      </a:r>
                      <a:endParaRPr lang="en-US" sz="12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900" kern="12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900" kern="1200" dirty="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900">
                          <a:solidFill>
                            <a:schemeClr val="accent1">
                              <a:lumMod val="50000"/>
                            </a:schemeClr>
                          </a:solidFill>
                          <a:effectLst/>
                          <a:latin typeface="Calibri"/>
                          <a:ea typeface="Times New Roman" panose="02020603050405020304" pitchFamily="18" charset="0"/>
                          <a:cs typeface="Arial"/>
                        </a:rPr>
                        <a:t>1.3 </a:t>
                      </a:r>
                      <a:r>
                        <a:rPr lang="en-GB" sz="900">
                          <a:solidFill>
                            <a:schemeClr val="accent1">
                              <a:lumMod val="50000"/>
                            </a:schemeClr>
                          </a:solidFill>
                          <a:effectLst/>
                          <a:highlight>
                            <a:srgbClr val="C0C0C0"/>
                          </a:highlight>
                          <a:latin typeface="Calibri"/>
                          <a:ea typeface="Times New Roman" panose="02020603050405020304" pitchFamily="18" charset="0"/>
                          <a:cs typeface="Arial"/>
                        </a:rPr>
                        <a:t>Spent savings </a:t>
                      </a:r>
                      <a:r>
                        <a:rPr lang="en-GB" sz="900" i="1">
                          <a:solidFill>
                            <a:schemeClr val="accent1">
                              <a:lumMod val="50000"/>
                            </a:schemeClr>
                          </a:solidFill>
                          <a:effectLst/>
                          <a:latin typeface="Calibri"/>
                          <a:ea typeface="Times New Roman" panose="02020603050405020304" pitchFamily="18" charset="0"/>
                          <a:cs typeface="Arial"/>
                        </a:rPr>
                        <a:t>due to a lack of food </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Stress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900">
                          <a:solidFill>
                            <a:schemeClr val="accent1">
                              <a:lumMod val="50000"/>
                            </a:schemeClr>
                          </a:solidFill>
                          <a:effectLst/>
                          <a:latin typeface="Calibri"/>
                          <a:ea typeface="Times New Roman" panose="02020603050405020304" pitchFamily="18" charset="0"/>
                          <a:cs typeface="Arial"/>
                        </a:rPr>
                        <a:t>1.4 </a:t>
                      </a:r>
                      <a:r>
                        <a:rPr lang="en-GB" sz="900">
                          <a:solidFill>
                            <a:schemeClr val="accent1">
                              <a:lumMod val="50000"/>
                            </a:schemeClr>
                          </a:solidFill>
                          <a:effectLst/>
                          <a:highlight>
                            <a:srgbClr val="C0C0C0"/>
                          </a:highlight>
                          <a:latin typeface="Calibri"/>
                          <a:ea typeface="Times New Roman" panose="02020603050405020304" pitchFamily="18" charset="0"/>
                          <a:cs typeface="Arial"/>
                        </a:rPr>
                        <a:t>Sent household members to eat elsewhere</a:t>
                      </a:r>
                      <a:r>
                        <a:rPr lang="en-GB" sz="900" i="1">
                          <a:solidFill>
                            <a:schemeClr val="accent1">
                              <a:lumMod val="50000"/>
                            </a:schemeClr>
                          </a:solidFill>
                          <a:effectLst/>
                          <a:highlight>
                            <a:srgbClr val="C0C0C0"/>
                          </a:highlight>
                          <a:latin typeface="Calibri"/>
                          <a:ea typeface="Times New Roman" panose="02020603050405020304" pitchFamily="18" charset="0"/>
                          <a:cs typeface="Arial"/>
                        </a:rPr>
                        <a:t> </a:t>
                      </a:r>
                      <a:r>
                        <a:rPr lang="en-GB" sz="900" i="1">
                          <a:solidFill>
                            <a:schemeClr val="accent1">
                              <a:lumMod val="50000"/>
                            </a:schemeClr>
                          </a:solidFill>
                          <a:effectLst/>
                          <a:latin typeface="Calibri"/>
                          <a:ea typeface="Times New Roman" panose="02020603050405020304" pitchFamily="18" charset="0"/>
                          <a:cs typeface="Arial"/>
                        </a:rPr>
                        <a:t>due to a lack of food </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Stress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900">
                          <a:solidFill>
                            <a:schemeClr val="accent1">
                              <a:lumMod val="50000"/>
                            </a:schemeClr>
                          </a:solidFill>
                          <a:effectLst/>
                          <a:latin typeface="Calibri"/>
                          <a:ea typeface="Times New Roman" panose="02020603050405020304" pitchFamily="18" charset="0"/>
                          <a:cs typeface="Arial"/>
                        </a:rPr>
                        <a:t>1.5 </a:t>
                      </a:r>
                      <a:r>
                        <a:rPr lang="en-GB" sz="900">
                          <a:solidFill>
                            <a:schemeClr val="accent1">
                              <a:lumMod val="50000"/>
                            </a:schemeClr>
                          </a:solidFill>
                          <a:effectLst/>
                          <a:highlight>
                            <a:srgbClr val="C0C0C0"/>
                          </a:highlight>
                          <a:latin typeface="Calibri"/>
                          <a:ea typeface="Times New Roman" panose="02020603050405020304" pitchFamily="18" charset="0"/>
                          <a:cs typeface="Arial"/>
                        </a:rPr>
                        <a:t>Sold productive assets or means of transport (sewing machine, wheelbarrow, bicycle, car, etc.)</a:t>
                      </a:r>
                      <a:r>
                        <a:rPr lang="en-GB" sz="900" i="1">
                          <a:solidFill>
                            <a:schemeClr val="accent1">
                              <a:lumMod val="50000"/>
                            </a:schemeClr>
                          </a:solidFill>
                          <a:effectLst/>
                          <a:highlight>
                            <a:srgbClr val="C0C0C0"/>
                          </a:highlight>
                          <a:latin typeface="Calibri"/>
                          <a:ea typeface="Times New Roman" panose="02020603050405020304" pitchFamily="18" charset="0"/>
                          <a:cs typeface="Arial"/>
                        </a:rPr>
                        <a:t> </a:t>
                      </a:r>
                      <a:r>
                        <a:rPr lang="en-GB" sz="900" i="1">
                          <a:solidFill>
                            <a:schemeClr val="accent1">
                              <a:lumMod val="50000"/>
                            </a:schemeClr>
                          </a:solidFill>
                          <a:effectLst/>
                          <a:latin typeface="Calibri"/>
                          <a:ea typeface="Calibri" panose="020F0502020204030204" pitchFamily="34" charset="0"/>
                          <a:cs typeface="Arial"/>
                        </a:rPr>
                        <a:t>due to a lack of food </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Crisis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900" dirty="0">
                          <a:solidFill>
                            <a:schemeClr val="accent1">
                              <a:lumMod val="50000"/>
                            </a:schemeClr>
                          </a:solidFill>
                          <a:effectLst/>
                          <a:latin typeface="Calibri"/>
                          <a:ea typeface="Times New Roman" panose="02020603050405020304" pitchFamily="18" charset="0"/>
                          <a:cs typeface="Arial"/>
                        </a:rPr>
                        <a:t>1.6 </a:t>
                      </a:r>
                      <a:r>
                        <a:rPr lang="en-GB" sz="900" dirty="0">
                          <a:solidFill>
                            <a:schemeClr val="accent1">
                              <a:lumMod val="50000"/>
                            </a:schemeClr>
                          </a:solidFill>
                          <a:effectLst/>
                          <a:highlight>
                            <a:srgbClr val="C0C0C0"/>
                          </a:highlight>
                          <a:latin typeface="Calibri"/>
                          <a:ea typeface="Times New Roman" panose="02020603050405020304" pitchFamily="18" charset="0"/>
                          <a:cs typeface="Arial"/>
                        </a:rPr>
                        <a:t>Reduced expenses on essential health (including medicines) </a:t>
                      </a:r>
                      <a:r>
                        <a:rPr lang="en-GB" sz="900" i="1" dirty="0">
                          <a:solidFill>
                            <a:schemeClr val="accent1">
                              <a:lumMod val="50000"/>
                            </a:schemeClr>
                          </a:solidFill>
                          <a:effectLst/>
                          <a:latin typeface="Calibri"/>
                          <a:ea typeface="Times New Roman" panose="02020603050405020304" pitchFamily="18" charset="0"/>
                          <a:cs typeface="Arial"/>
                        </a:rPr>
                        <a:t>due to a lack of food </a:t>
                      </a:r>
                      <a:endParaRPr lang="en-US" sz="12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Crisis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1.7 </a:t>
                      </a:r>
                      <a:r>
                        <a:rPr lang="en-GB" sz="900">
                          <a:solidFill>
                            <a:schemeClr val="accent1">
                              <a:lumMod val="50000"/>
                            </a:schemeClr>
                          </a:solidFill>
                          <a:effectLst/>
                          <a:highlight>
                            <a:srgbClr val="C0C0C0"/>
                          </a:highlight>
                          <a:latin typeface="Calibri"/>
                          <a:ea typeface="Calibri" panose="020F0502020204030204" pitchFamily="34" charset="0"/>
                          <a:cs typeface="Arial"/>
                        </a:rPr>
                        <a:t>Withdrew children from school </a:t>
                      </a:r>
                      <a:r>
                        <a:rPr lang="en-GB" sz="900" i="1">
                          <a:solidFill>
                            <a:schemeClr val="accent1">
                              <a:lumMod val="50000"/>
                            </a:schemeClr>
                          </a:solidFill>
                          <a:effectLst/>
                          <a:latin typeface="Calibri"/>
                          <a:ea typeface="Times New Roman" panose="02020603050405020304" pitchFamily="18" charset="0"/>
                          <a:cs typeface="Arial"/>
                        </a:rPr>
                        <a:t>due to a lack of food </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Crisis</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1.8 </a:t>
                      </a:r>
                      <a:r>
                        <a:rPr lang="en-GB" sz="900">
                          <a:solidFill>
                            <a:schemeClr val="accent1">
                              <a:lumMod val="50000"/>
                            </a:schemeClr>
                          </a:solidFill>
                          <a:effectLst/>
                          <a:highlight>
                            <a:srgbClr val="C0C0C0"/>
                          </a:highlight>
                          <a:latin typeface="Calibri"/>
                          <a:ea typeface="Calibri" panose="020F0502020204030204" pitchFamily="34" charset="0"/>
                          <a:cs typeface="Arial"/>
                        </a:rPr>
                        <a:t>Mortgaged/sold the house where the household was permanently living or land </a:t>
                      </a:r>
                      <a:r>
                        <a:rPr lang="en-GB" sz="900" i="1">
                          <a:solidFill>
                            <a:schemeClr val="accent1">
                              <a:lumMod val="50000"/>
                            </a:schemeClr>
                          </a:solidFill>
                          <a:effectLst/>
                          <a:latin typeface="Calibri"/>
                          <a:ea typeface="Times New Roman" panose="02020603050405020304" pitchFamily="18" charset="0"/>
                          <a:cs typeface="Arial"/>
                        </a:rPr>
                        <a:t>due to a lack of food</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Emergency</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2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900" dirty="0">
                          <a:solidFill>
                            <a:schemeClr val="accent1">
                              <a:lumMod val="50000"/>
                            </a:schemeClr>
                          </a:solidFill>
                          <a:effectLst/>
                          <a:latin typeface="Calibri"/>
                          <a:ea typeface="Calibri" panose="020F0502020204030204" pitchFamily="34" charset="0"/>
                          <a:cs typeface="Arial"/>
                        </a:rPr>
                        <a:t>1.9 </a:t>
                      </a:r>
                      <a:r>
                        <a:rPr lang="en-GB" sz="900" dirty="0">
                          <a:solidFill>
                            <a:schemeClr val="accent1">
                              <a:lumMod val="50000"/>
                            </a:schemeClr>
                          </a:solidFill>
                          <a:effectLst/>
                          <a:highlight>
                            <a:srgbClr val="C0C0C0"/>
                          </a:highlight>
                          <a:latin typeface="Calibri"/>
                          <a:ea typeface="Calibri" panose="020F0502020204030204" pitchFamily="34" charset="0"/>
                          <a:cs typeface="Arial"/>
                        </a:rPr>
                        <a:t>Begged (asked strangers for money/food on the streets) or scavenged </a:t>
                      </a:r>
                      <a:r>
                        <a:rPr lang="en-GB" sz="900" dirty="0">
                          <a:solidFill>
                            <a:schemeClr val="accent1">
                              <a:lumMod val="50000"/>
                            </a:schemeClr>
                          </a:solidFill>
                          <a:effectLst/>
                          <a:latin typeface="Calibri"/>
                          <a:ea typeface="Calibri" panose="020F0502020204030204" pitchFamily="34" charset="0"/>
                          <a:cs typeface="Arial"/>
                        </a:rPr>
                        <a:t>due</a:t>
                      </a:r>
                      <a:r>
                        <a:rPr lang="en-GB" sz="900" i="1" dirty="0">
                          <a:solidFill>
                            <a:schemeClr val="accent1">
                              <a:lumMod val="50000"/>
                            </a:schemeClr>
                          </a:solidFill>
                          <a:effectLst/>
                          <a:latin typeface="Calibri"/>
                          <a:ea typeface="Calibri" panose="020F0502020204030204" pitchFamily="34" charset="0"/>
                          <a:cs typeface="Arial"/>
                        </a:rPr>
                        <a:t> to a lack of food </a:t>
                      </a:r>
                      <a:endParaRPr lang="en-US" sz="12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Verdana"/>
                          <a:ea typeface="Calibri" panose="020F0502020204030204" pitchFamily="34" charset="0"/>
                          <a:cs typeface="Arial"/>
                        </a:rPr>
                        <a:t>| __ |</a:t>
                      </a:r>
                      <a:endParaRPr lang="en-US" sz="1200">
                        <a:solidFill>
                          <a:schemeClr val="accent1">
                            <a:lumMod val="50000"/>
                          </a:schemeClr>
                        </a:solidFill>
                        <a:effectLst/>
                        <a:latin typeface="Verdana"/>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a:ea typeface="Calibri" panose="020F0502020204030204" pitchFamily="34" charset="0"/>
                          <a:cs typeface="Arial"/>
                        </a:rPr>
                        <a:t>Emergency</a:t>
                      </a:r>
                      <a:endParaRPr lang="en-US" sz="1200">
                        <a:solidFill>
                          <a:schemeClr val="accent1">
                            <a:lumMod val="50000"/>
                          </a:schemeClr>
                        </a:solidFill>
                        <a:effectLst/>
                        <a:latin typeface="Calibri"/>
                        <a:ea typeface="MS Mincho" panose="02020609040205080304" pitchFamily="49" charset="-128"/>
                        <a:cs typeface="Arial"/>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2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9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1.10 </a:t>
                      </a:r>
                      <a:r>
                        <a:rPr lang="en-US" sz="900" kern="12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Engage in socially degrading, high-risk, exploitive or life-threatening jobs or income-generating activities (e.g., smuggling, theft, joining armed groups, prostitution) </a:t>
                      </a:r>
                      <a:r>
                        <a:rPr lang="en-GB" sz="9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 to a lack of food </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dirty="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2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2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9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2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3" name="TextBox 2">
            <a:extLst>
              <a:ext uri="{FF2B5EF4-FFF2-40B4-BE49-F238E27FC236}">
                <a16:creationId xmlns:a16="http://schemas.microsoft.com/office/drawing/2014/main" id="{804A0221-C7B0-AA69-2F04-B2C1CAF26497}"/>
              </a:ext>
            </a:extLst>
          </p:cNvPr>
          <p:cNvSpPr txBox="1"/>
          <p:nvPr/>
        </p:nvSpPr>
        <p:spPr>
          <a:xfrm>
            <a:off x="3538781" y="1506806"/>
            <a:ext cx="3194527" cy="1597121"/>
          </a:xfrm>
          <a:prstGeom prst="rect">
            <a:avLst/>
          </a:prstGeom>
          <a:noFill/>
          <a:ln w="57150">
            <a:solidFill>
              <a:schemeClr val="bg1">
                <a:lumMod val="50000"/>
              </a:schemeClr>
            </a:solidFill>
          </a:ln>
        </p:spPr>
        <p:txBody>
          <a:bodyPr wrap="square" rtlCol="0">
            <a:spAutoFit/>
          </a:bodyPr>
          <a:lstStyle/>
          <a:p>
            <a:endParaRPr lang="en-US" sz="1400" b="1"/>
          </a:p>
          <a:p>
            <a:endParaRPr lang="en-US" sz="1400" b="1"/>
          </a:p>
          <a:p>
            <a:endParaRPr lang="en-US" sz="1400" b="1"/>
          </a:p>
          <a:p>
            <a:endParaRPr lang="en-US" sz="1400" b="1"/>
          </a:p>
          <a:p>
            <a:endParaRPr lang="en-US" sz="1400" b="1"/>
          </a:p>
          <a:p>
            <a:endParaRPr lang="en-US" sz="1400" b="1"/>
          </a:p>
          <a:p>
            <a:endParaRPr lang="en-US" sz="1400" b="1"/>
          </a:p>
        </p:txBody>
      </p:sp>
      <p:cxnSp>
        <p:nvCxnSpPr>
          <p:cNvPr id="13" name="Straight Connector 12">
            <a:extLst>
              <a:ext uri="{FF2B5EF4-FFF2-40B4-BE49-F238E27FC236}">
                <a16:creationId xmlns:a16="http://schemas.microsoft.com/office/drawing/2014/main" id="{F8B4F8F2-F32A-FCD8-58AE-121315AA34A3}"/>
              </a:ext>
            </a:extLst>
          </p:cNvPr>
          <p:cNvCxnSpPr>
            <a:cxnSpLocks/>
          </p:cNvCxnSpPr>
          <p:nvPr/>
        </p:nvCxnSpPr>
        <p:spPr>
          <a:xfrm flipH="1">
            <a:off x="2190750" y="2162175"/>
            <a:ext cx="124818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E18DEB2A-3E5B-820B-767D-A0740266A5B5}"/>
              </a:ext>
            </a:extLst>
          </p:cNvPr>
          <p:cNvCxnSpPr/>
          <p:nvPr/>
        </p:nvCxnSpPr>
        <p:spPr>
          <a:xfrm>
            <a:off x="2190750" y="2162175"/>
            <a:ext cx="0" cy="72390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6525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MODULE: response options</a:t>
            </a:r>
          </a:p>
        </p:txBody>
      </p:sp>
      <p:graphicFrame>
        <p:nvGraphicFramePr>
          <p:cNvPr id="4" name="Table 3">
            <a:extLst>
              <a:ext uri="{FF2B5EF4-FFF2-40B4-BE49-F238E27FC236}">
                <a16:creationId xmlns:a16="http://schemas.microsoft.com/office/drawing/2014/main" id="{88114610-F32F-BD71-91FA-C0E945A287A0}"/>
              </a:ext>
            </a:extLst>
          </p:cNvPr>
          <p:cNvGraphicFramePr>
            <a:graphicFrameLocks noGrp="1"/>
          </p:cNvGraphicFramePr>
          <p:nvPr>
            <p:extLst>
              <p:ext uri="{D42A27DB-BD31-4B8C-83A1-F6EECF244321}">
                <p14:modId xmlns:p14="http://schemas.microsoft.com/office/powerpoint/2010/main" val="1122437095"/>
              </p:ext>
            </p:extLst>
          </p:nvPr>
        </p:nvGraphicFramePr>
        <p:xfrm>
          <a:off x="3850545" y="1567135"/>
          <a:ext cx="7709483" cy="4774327"/>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During the past </a:t>
                      </a:r>
                      <a:r>
                        <a:rPr lang="en-GB" sz="800" b="1"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30 days</a:t>
                      </a: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 </a:t>
                      </a:r>
                      <a:r>
                        <a:rPr lang="en-GB" sz="800"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did anyone in your household have to engage in any of the following activities </a:t>
                      </a:r>
                      <a:r>
                        <a:rPr lang="en-GB" sz="800" b="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or money to buy it?</a:t>
                      </a:r>
                      <a:endParaRPr lang="en-US" sz="11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10 = </a:t>
                      </a: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No because we did not need to</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20 = </a:t>
                      </a: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No because we already sold those assets or have engaged in this activity within the last 12 months and cannot continue to do it</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fr-FR"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30= Yes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fr-FR"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9999=</a:t>
                      </a:r>
                      <a:r>
                        <a:rPr lang="fr-FR"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a:t>
                      </a: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Not applicable (don’t have access to this strategy)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Indicative severity of the strategy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(Country office to attribute the relevant severity, the following is just an example)</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Variable names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1.1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Sold household assets/goods (radio, furniture, television, jewellery, etc.)</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due to a lack of food </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1.2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Borrow money to cover food needs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1.3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Spent savings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1.4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Sent household members to eat elsewhere</a:t>
                      </a:r>
                      <a:r>
                        <a:rPr lang="en-GB" sz="800" i="1">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1.5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Sold productive assets or means of transport (sewing machine, wheelbarrow, bicycle, car, etc.)</a:t>
                      </a:r>
                      <a:r>
                        <a:rPr lang="en-GB" sz="800" i="1">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 </a:t>
                      </a:r>
                      <a:r>
                        <a:rPr lang="en-GB" sz="8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Crisis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800"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1.6 </a:t>
                      </a:r>
                      <a:r>
                        <a:rPr lang="en-GB" sz="800" dirty="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Reduced expenses on </a:t>
                      </a:r>
                      <a:r>
                        <a:rPr lang="en-GB" sz="800" dirty="0">
                          <a:solidFill>
                            <a:schemeClr val="accent1">
                              <a:lumMod val="50000"/>
                            </a:schemeClr>
                          </a:solidFill>
                          <a:effectLst/>
                          <a:highlight>
                            <a:srgbClr val="C0C0C0"/>
                          </a:highlight>
                          <a:latin typeface="+mn-lt"/>
                          <a:ea typeface="Times New Roman" panose="02020603050405020304" pitchFamily="18" charset="0"/>
                          <a:cs typeface="Arial"/>
                        </a:rPr>
                        <a:t>essential health (including medicines</a:t>
                      </a:r>
                      <a:r>
                        <a:rPr lang="en-GB" sz="800" dirty="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 </a:t>
                      </a:r>
                      <a:r>
                        <a:rPr lang="en-GB" sz="800" i="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Crisis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1.7 </a:t>
                      </a:r>
                      <a:r>
                        <a:rPr lang="en-GB" sz="8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Withdrew children from school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Crisis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1.8 </a:t>
                      </a:r>
                      <a:r>
                        <a:rPr lang="en-GB" sz="8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Mortgaged/sold the house where the household was permanently living or land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1.9 </a:t>
                      </a:r>
                      <a:r>
                        <a:rPr lang="en-GB" sz="800" dirty="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Begged (asked strangers for money/food on the streets) or scavenged </a:t>
                      </a: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a:t>
                      </a:r>
                      <a:r>
                        <a:rPr lang="en-GB" sz="800" i="1"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 to a lack of food </a:t>
                      </a:r>
                      <a:endParaRPr lang="en-US" sz="11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1.10 </a:t>
                      </a:r>
                      <a:r>
                        <a:rPr lang="en-US" sz="800" kern="12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Engage in socially degrading, high-risk, exploitive or life-threatening jobs or income-generating activities (e.g., smuggling, theft, joining armed groups, prostitution) </a:t>
                      </a:r>
                      <a:r>
                        <a:rPr lang="en-GB" sz="8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
        <p:nvSpPr>
          <p:cNvPr id="5" name="TextBox 4">
            <a:extLst>
              <a:ext uri="{FF2B5EF4-FFF2-40B4-BE49-F238E27FC236}">
                <a16:creationId xmlns:a16="http://schemas.microsoft.com/office/drawing/2014/main" id="{F57AC735-BE46-1F92-204E-30CE660E4BFA}"/>
              </a:ext>
            </a:extLst>
          </p:cNvPr>
          <p:cNvSpPr txBox="1"/>
          <p:nvPr/>
        </p:nvSpPr>
        <p:spPr>
          <a:xfrm>
            <a:off x="631972" y="1629917"/>
            <a:ext cx="2975294" cy="3754874"/>
          </a:xfrm>
          <a:prstGeom prst="rect">
            <a:avLst/>
          </a:prstGeom>
          <a:noFill/>
          <a:ln w="57150">
            <a:solidFill>
              <a:schemeClr val="bg1">
                <a:lumMod val="50000"/>
              </a:schemeClr>
            </a:solidFill>
          </a:ln>
        </p:spPr>
        <p:txBody>
          <a:bodyPr wrap="square" rtlCol="0">
            <a:spAutoFit/>
          </a:bodyPr>
          <a:lstStyle/>
          <a:p>
            <a:r>
              <a:rPr lang="en-US" sz="1400" b="1" spc="60">
                <a:latin typeface="Open Sans" charset="0"/>
                <a:ea typeface="Open Sans" charset="0"/>
                <a:cs typeface="Open Sans" charset="0"/>
              </a:rPr>
              <a:t>There are </a:t>
            </a:r>
            <a:r>
              <a:rPr lang="en-US" sz="1400" b="1" u="sng" spc="60">
                <a:latin typeface="Open Sans" charset="0"/>
                <a:ea typeface="Open Sans" charset="0"/>
                <a:cs typeface="Open Sans" charset="0"/>
              </a:rPr>
              <a:t>only 4</a:t>
            </a:r>
            <a:r>
              <a:rPr lang="en-US" sz="1400" b="1" spc="60">
                <a:latin typeface="Open Sans" charset="0"/>
                <a:ea typeface="Open Sans" charset="0"/>
                <a:cs typeface="Open Sans" charset="0"/>
              </a:rPr>
              <a:t> possible standard response options for each strategy: </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10 = No because we did not need to.</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20 = No because we already sold those assets or have engaged in this activity within the last 12 months and cannot continue to do it. </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30= Yes</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9999= Not applicable (don’t have access to this strategy)</a:t>
            </a:r>
          </a:p>
        </p:txBody>
      </p:sp>
      <p:sp>
        <p:nvSpPr>
          <p:cNvPr id="6" name="TextBox 5">
            <a:extLst>
              <a:ext uri="{FF2B5EF4-FFF2-40B4-BE49-F238E27FC236}">
                <a16:creationId xmlns:a16="http://schemas.microsoft.com/office/drawing/2014/main" id="{E2F84896-B339-8A0E-1CF8-932148AE15F7}"/>
              </a:ext>
            </a:extLst>
          </p:cNvPr>
          <p:cNvSpPr txBox="1"/>
          <p:nvPr/>
        </p:nvSpPr>
        <p:spPr>
          <a:xfrm>
            <a:off x="6669247" y="1540362"/>
            <a:ext cx="2416029" cy="1600438"/>
          </a:xfrm>
          <a:prstGeom prst="rect">
            <a:avLst/>
          </a:prstGeom>
          <a:noFill/>
          <a:ln w="57150">
            <a:solidFill>
              <a:schemeClr val="bg1">
                <a:lumMod val="50000"/>
              </a:schemeClr>
            </a:solidFill>
          </a:ln>
        </p:spPr>
        <p:txBody>
          <a:bodyPr wrap="square" rtlCol="0">
            <a:spAutoFit/>
          </a:bodyPr>
          <a:lstStyle/>
          <a:p>
            <a:endParaRPr lang="en-US" sz="1400" b="1"/>
          </a:p>
          <a:p>
            <a:endParaRPr lang="en-US" sz="1400" b="1"/>
          </a:p>
          <a:p>
            <a:endParaRPr lang="en-US" sz="1400" b="1"/>
          </a:p>
          <a:p>
            <a:endParaRPr lang="en-US" sz="1400" b="1"/>
          </a:p>
          <a:p>
            <a:endParaRPr lang="en-US" sz="1400" b="1"/>
          </a:p>
          <a:p>
            <a:endParaRPr lang="en-US" sz="1400" b="1"/>
          </a:p>
          <a:p>
            <a:endParaRPr lang="en-US" sz="1400" b="1"/>
          </a:p>
        </p:txBody>
      </p:sp>
      <p:cxnSp>
        <p:nvCxnSpPr>
          <p:cNvPr id="3" name="Straight Connector 2">
            <a:extLst>
              <a:ext uri="{FF2B5EF4-FFF2-40B4-BE49-F238E27FC236}">
                <a16:creationId xmlns:a16="http://schemas.microsoft.com/office/drawing/2014/main" id="{0EE7B73C-0384-549C-7260-98D43771EB0A}"/>
              </a:ext>
            </a:extLst>
          </p:cNvPr>
          <p:cNvCxnSpPr>
            <a:cxnSpLocks/>
          </p:cNvCxnSpPr>
          <p:nvPr/>
        </p:nvCxnSpPr>
        <p:spPr>
          <a:xfrm>
            <a:off x="2390775" y="1378973"/>
            <a:ext cx="52101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7CC69044-75C2-0ECD-F270-15238B3B56DC}"/>
              </a:ext>
            </a:extLst>
          </p:cNvPr>
          <p:cNvCxnSpPr>
            <a:cxnSpLocks/>
          </p:cNvCxnSpPr>
          <p:nvPr/>
        </p:nvCxnSpPr>
        <p:spPr>
          <a:xfrm>
            <a:off x="7600950" y="1378973"/>
            <a:ext cx="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87BD2C3-D97D-7214-40B7-E981DF04AF1C}"/>
              </a:ext>
            </a:extLst>
          </p:cNvPr>
          <p:cNvCxnSpPr>
            <a:cxnSpLocks/>
          </p:cNvCxnSpPr>
          <p:nvPr/>
        </p:nvCxnSpPr>
        <p:spPr>
          <a:xfrm>
            <a:off x="2390775" y="1378973"/>
            <a:ext cx="0" cy="25094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E00F631-8125-4AC1-8B81-CD515B92E650}"/>
              </a:ext>
            </a:extLst>
          </p:cNvPr>
          <p:cNvCxnSpPr>
            <a:cxnSpLocks/>
          </p:cNvCxnSpPr>
          <p:nvPr/>
        </p:nvCxnSpPr>
        <p:spPr>
          <a:xfrm>
            <a:off x="7600950" y="1378973"/>
            <a:ext cx="0" cy="161389"/>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180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MODULE: response options</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754874"/>
          </a:xfrm>
          <a:prstGeom prst="rect">
            <a:avLst/>
          </a:prstGeom>
          <a:noFill/>
          <a:ln w="57150">
            <a:solidFill>
              <a:schemeClr val="bg1">
                <a:lumMod val="50000"/>
              </a:schemeClr>
            </a:solidFill>
          </a:ln>
        </p:spPr>
        <p:txBody>
          <a:bodyPr wrap="square" rtlCol="0">
            <a:spAutoFit/>
          </a:bodyPr>
          <a:lstStyle/>
          <a:p>
            <a:r>
              <a:rPr lang="en-US" sz="1400" b="1" spc="60">
                <a:latin typeface="Open Sans" charset="0"/>
                <a:ea typeface="Open Sans" charset="0"/>
                <a:cs typeface="Open Sans" charset="0"/>
              </a:rPr>
              <a:t>There are </a:t>
            </a:r>
            <a:r>
              <a:rPr lang="en-US" sz="1400" b="1" u="sng" spc="60">
                <a:latin typeface="Open Sans" charset="0"/>
                <a:ea typeface="Open Sans" charset="0"/>
                <a:cs typeface="Open Sans" charset="0"/>
              </a:rPr>
              <a:t>only 4</a:t>
            </a:r>
            <a:r>
              <a:rPr lang="en-US" sz="1400" b="1" spc="60">
                <a:latin typeface="Open Sans" charset="0"/>
                <a:ea typeface="Open Sans" charset="0"/>
                <a:cs typeface="Open Sans" charset="0"/>
              </a:rPr>
              <a:t> possible standard response options for each strategy: </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10 = No because we did not need to.</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20 = No because we already sold those assets or have engaged in this activity within the last 12 months and cannot continue to do it. </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30= Yes</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9999= Not applicable (don’t have access to this strategy)</a:t>
            </a:r>
          </a:p>
        </p:txBody>
      </p:sp>
      <p:sp>
        <p:nvSpPr>
          <p:cNvPr id="2" name="TextBox 1">
            <a:extLst>
              <a:ext uri="{FF2B5EF4-FFF2-40B4-BE49-F238E27FC236}">
                <a16:creationId xmlns:a16="http://schemas.microsoft.com/office/drawing/2014/main" id="{7927E180-AB69-33EF-BC86-1B5DD6F9DF15}"/>
              </a:ext>
            </a:extLst>
          </p:cNvPr>
          <p:cNvSpPr txBox="1"/>
          <p:nvPr/>
        </p:nvSpPr>
        <p:spPr>
          <a:xfrm>
            <a:off x="6537822" y="1868814"/>
            <a:ext cx="5136859" cy="1815882"/>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spc="60" dirty="0">
                <a:latin typeface="Open Sans"/>
                <a:ea typeface="Open Sans"/>
                <a:cs typeface="Open Sans"/>
              </a:rPr>
              <a:t>Demonstrates two different scenarios: </a:t>
            </a:r>
            <a:endParaRPr lang="en-US" sz="1400" b="1" spc="60" dirty="0">
              <a:latin typeface="Open Sans" charset="0"/>
              <a:ea typeface="Open Sans" charset="0"/>
              <a:cs typeface="Open Sans" charset="0"/>
            </a:endParaRPr>
          </a:p>
          <a:p>
            <a:endParaRPr lang="en-US" sz="1400" b="1" spc="60" dirty="0">
              <a:latin typeface="Open Sans" charset="0"/>
              <a:ea typeface="Open Sans" charset="0"/>
              <a:cs typeface="Open Sans" charset="0"/>
            </a:endParaRPr>
          </a:p>
          <a:p>
            <a:pPr marL="342900" indent="-342900">
              <a:buAutoNum type="alphaLcParenR"/>
            </a:pPr>
            <a:r>
              <a:rPr lang="en-US" sz="1400" spc="60" dirty="0">
                <a:latin typeface="Open Sans"/>
                <a:ea typeface="Open Sans"/>
                <a:cs typeface="Open Sans"/>
              </a:rPr>
              <a:t>The household did not need to rely on a strategy because they did not face a lack of food or money to buy it, </a:t>
            </a:r>
            <a:r>
              <a:rPr lang="en-US" sz="1400" u="sng" spc="60" dirty="0">
                <a:latin typeface="Open Sans"/>
                <a:ea typeface="Open Sans"/>
                <a:cs typeface="Open Sans"/>
              </a:rPr>
              <a:t>OR </a:t>
            </a:r>
            <a:endParaRPr lang="en-US" sz="1400" u="sng" spc="60" dirty="0">
              <a:latin typeface="Open Sans" charset="0"/>
              <a:ea typeface="Open Sans" charset="0"/>
              <a:cs typeface="Open Sans" charset="0"/>
            </a:endParaRPr>
          </a:p>
          <a:p>
            <a:pPr marL="342900" indent="-342900">
              <a:buAutoNum type="alphaLcParenR"/>
            </a:pPr>
            <a:endParaRPr lang="en-US" sz="1400" spc="60" dirty="0">
              <a:latin typeface="Open Sans" charset="0"/>
              <a:ea typeface="Open Sans" charset="0"/>
              <a:cs typeface="Open Sans" charset="0"/>
            </a:endParaRPr>
          </a:p>
          <a:p>
            <a:pPr marL="342900" indent="-342900">
              <a:buAutoNum type="alphaLcParenR"/>
            </a:pPr>
            <a:r>
              <a:rPr lang="en-US" sz="1400" spc="60" dirty="0">
                <a:latin typeface="Open Sans"/>
                <a:ea typeface="Open Sans"/>
                <a:cs typeface="Open Sans"/>
              </a:rPr>
              <a:t>The household relied on a different livelihood coping strategy to overcome the lack of food.</a:t>
            </a:r>
          </a:p>
        </p:txBody>
      </p:sp>
      <p:sp>
        <p:nvSpPr>
          <p:cNvPr id="3" name="Oval 2">
            <a:extLst>
              <a:ext uri="{FF2B5EF4-FFF2-40B4-BE49-F238E27FC236}">
                <a16:creationId xmlns:a16="http://schemas.microsoft.com/office/drawing/2014/main" id="{1ED3B5E6-EE47-DD23-1048-DD0DF99EC29B}"/>
              </a:ext>
            </a:extLst>
          </p:cNvPr>
          <p:cNvSpPr/>
          <p:nvPr/>
        </p:nvSpPr>
        <p:spPr>
          <a:xfrm>
            <a:off x="1658224" y="2386753"/>
            <a:ext cx="3707934" cy="78000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2776755"/>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F38BAA-B5C8-F15E-D327-5B5B09BD0218}"/>
              </a:ext>
            </a:extLst>
          </p:cNvPr>
          <p:cNvSpPr txBox="1"/>
          <p:nvPr/>
        </p:nvSpPr>
        <p:spPr>
          <a:xfrm>
            <a:off x="6096000" y="4387259"/>
            <a:ext cx="5503876" cy="9233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2000" spc="60">
                <a:solidFill>
                  <a:schemeClr val="accent2">
                    <a:lumMod val="75000"/>
                  </a:schemeClr>
                </a:solidFill>
                <a:latin typeface="Open Sans"/>
                <a:ea typeface="Open Sans"/>
                <a:cs typeface="Open Sans"/>
              </a:rPr>
              <a:t>If a household respondent says "no", we need to ask why, so that we can choose the most appropriate response option.</a:t>
            </a:r>
          </a:p>
        </p:txBody>
      </p:sp>
      <p:pic>
        <p:nvPicPr>
          <p:cNvPr id="12" name="Picture 4">
            <a:extLst>
              <a:ext uri="{FF2B5EF4-FFF2-40B4-BE49-F238E27FC236}">
                <a16:creationId xmlns:a16="http://schemas.microsoft.com/office/drawing/2014/main" id="{D6E75F7E-C620-52A3-30D2-BD7664973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0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MODULE: response options</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970318"/>
          </a:xfrm>
          <a:prstGeom prst="rect">
            <a:avLst/>
          </a:prstGeom>
          <a:noFill/>
          <a:ln w="57150">
            <a:solidFill>
              <a:schemeClr val="bg1">
                <a:lumMod val="50000"/>
              </a:schemeClr>
            </a:solidFill>
          </a:ln>
        </p:spPr>
        <p:txBody>
          <a:bodyPr wrap="square" lIns="91440" tIns="45720" rIns="91440" bIns="45720" rtlCol="0" anchor="t">
            <a:spAutoFit/>
          </a:bodyPr>
          <a:lstStyle/>
          <a:p>
            <a:r>
              <a:rPr lang="en-US" sz="1400" b="1" spc="60">
                <a:latin typeface="Open Sans"/>
                <a:ea typeface="Open Sans"/>
                <a:cs typeface="Open Sans"/>
              </a:rPr>
              <a:t>There are </a:t>
            </a:r>
            <a:r>
              <a:rPr lang="en-US" sz="1400" b="1" u="sng" spc="60">
                <a:latin typeface="Open Sans"/>
                <a:ea typeface="Open Sans"/>
                <a:cs typeface="Open Sans"/>
              </a:rPr>
              <a:t>only 4</a:t>
            </a:r>
            <a:r>
              <a:rPr lang="en-US" sz="1400" b="1" spc="60">
                <a:latin typeface="Open Sans"/>
                <a:ea typeface="Open Sans"/>
                <a:cs typeface="Open Sans"/>
              </a:rPr>
              <a:t> possible standard response options for each strategy: </a:t>
            </a:r>
            <a:endParaRPr lang="en-US" sz="1400" b="1"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10 = No because we did not need to.</a:t>
            </a:r>
          </a:p>
          <a:p>
            <a:endParaRPr lang="en-US" sz="1400" spc="60">
              <a:latin typeface="Open Sans" charset="0"/>
              <a:ea typeface="Open Sans" charset="0"/>
              <a:cs typeface="Open Sans" charset="0"/>
            </a:endParaRPr>
          </a:p>
          <a:p>
            <a:r>
              <a:rPr lang="en-US" sz="1400" spc="60">
                <a:latin typeface="Open Sans"/>
                <a:ea typeface="Open Sans"/>
                <a:cs typeface="Open Sans"/>
              </a:rPr>
              <a:t>20 = No because we already sold those assets or have engaged in this activity within the last 12 months and cannot continue to do it. </a:t>
            </a:r>
            <a:endParaRPr lang="en-US" sz="1400" spc="60">
              <a:latin typeface="Open Sans" charset="0"/>
              <a:ea typeface="Open Sans" charset="0"/>
              <a:cs typeface="Open Sans" charset="0"/>
            </a:endParaRPr>
          </a:p>
          <a:p>
            <a:endParaRPr lang="en-US" sz="1400" spc="60">
              <a:latin typeface="Open Sans" charset="0"/>
              <a:ea typeface="Open Sans" charset="0"/>
              <a:cs typeface="Open Sans" charset="0"/>
            </a:endParaRPr>
          </a:p>
          <a:p>
            <a:r>
              <a:rPr lang="en-US" sz="1400" spc="60">
                <a:latin typeface="Open Sans"/>
                <a:ea typeface="Open Sans"/>
                <a:cs typeface="Open Sans"/>
              </a:rPr>
              <a:t>30= Yes</a:t>
            </a:r>
          </a:p>
          <a:p>
            <a:endParaRPr lang="en-US" sz="1400" spc="60">
              <a:latin typeface="Open Sans" charset="0"/>
              <a:ea typeface="Open Sans" charset="0"/>
              <a:cs typeface="Open Sans" charset="0"/>
            </a:endParaRPr>
          </a:p>
          <a:p>
            <a:r>
              <a:rPr lang="en-US" sz="1400" spc="60">
                <a:latin typeface="Open Sans"/>
                <a:ea typeface="Open Sans"/>
                <a:cs typeface="Open Sans"/>
              </a:rPr>
              <a:t>9999= Not applicable (don’t have access to this strategy)</a:t>
            </a:r>
          </a:p>
          <a:p>
            <a:endParaRPr lang="en-US" sz="1400" spc="60">
              <a:latin typeface="Open Sans" charset="0"/>
              <a:ea typeface="Open Sans" charset="0"/>
              <a:cs typeface="Open Sans" charset="0"/>
            </a:endParaRPr>
          </a:p>
        </p:txBody>
      </p:sp>
      <p:sp>
        <p:nvSpPr>
          <p:cNvPr id="2" name="TextBox 1">
            <a:extLst>
              <a:ext uri="{FF2B5EF4-FFF2-40B4-BE49-F238E27FC236}">
                <a16:creationId xmlns:a16="http://schemas.microsoft.com/office/drawing/2014/main" id="{7927E180-AB69-33EF-BC86-1B5DD6F9DF15}"/>
              </a:ext>
            </a:extLst>
          </p:cNvPr>
          <p:cNvSpPr txBox="1"/>
          <p:nvPr/>
        </p:nvSpPr>
        <p:spPr>
          <a:xfrm>
            <a:off x="6344144" y="3051773"/>
            <a:ext cx="5136859" cy="954107"/>
          </a:xfrm>
          <a:prstGeom prst="rect">
            <a:avLst/>
          </a:prstGeom>
          <a:noFill/>
          <a:ln w="57150">
            <a:solidFill>
              <a:schemeClr val="bg1">
                <a:lumMod val="50000"/>
              </a:schemeClr>
            </a:solidFill>
          </a:ln>
        </p:spPr>
        <p:txBody>
          <a:bodyPr wrap="square" rtlCol="0">
            <a:spAutoFit/>
          </a:bodyPr>
          <a:lstStyle/>
          <a:p>
            <a:r>
              <a:rPr lang="en-US" sz="1400" spc="60" dirty="0">
                <a:latin typeface="Open Sans" charset="0"/>
                <a:ea typeface="Open Sans" charset="0"/>
                <a:cs typeface="Open Sans" charset="0"/>
              </a:rPr>
              <a:t>It means that a household may not be able to apply a coping strategy as it was applied and exhausted before the 30 days (but within the last 12-month timeframe), due to a lack of food or money to buy it. </a:t>
            </a:r>
          </a:p>
        </p:txBody>
      </p:sp>
      <p:sp>
        <p:nvSpPr>
          <p:cNvPr id="3" name="Oval 2">
            <a:extLst>
              <a:ext uri="{FF2B5EF4-FFF2-40B4-BE49-F238E27FC236}">
                <a16:creationId xmlns:a16="http://schemas.microsoft.com/office/drawing/2014/main" id="{1ED3B5E6-EE47-DD23-1048-DD0DF99EC29B}"/>
              </a:ext>
            </a:extLst>
          </p:cNvPr>
          <p:cNvSpPr/>
          <p:nvPr/>
        </p:nvSpPr>
        <p:spPr>
          <a:xfrm>
            <a:off x="1654404" y="2839096"/>
            <a:ext cx="3707934" cy="155196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2338" y="3613071"/>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C16125-A5FF-CF21-2D13-C242C34C7BFD}"/>
              </a:ext>
            </a:extLst>
          </p:cNvPr>
          <p:cNvSpPr txBox="1"/>
          <p:nvPr/>
        </p:nvSpPr>
        <p:spPr>
          <a:xfrm>
            <a:off x="5525549" y="1619082"/>
            <a:ext cx="6094602" cy="8402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pc="60" dirty="0">
                <a:solidFill>
                  <a:schemeClr val="accent2">
                    <a:lumMod val="75000"/>
                  </a:schemeClr>
                </a:solidFill>
                <a:latin typeface="Open Sans"/>
                <a:ea typeface="Open Sans"/>
                <a:cs typeface="Open Sans"/>
              </a:rPr>
              <a:t>Again, if a household respondent says “no” then we must introduce probing to understand why that is, to select the most appropriate response option. </a:t>
            </a:r>
          </a:p>
        </p:txBody>
      </p:sp>
      <p:pic>
        <p:nvPicPr>
          <p:cNvPr id="6" name="Picture 4">
            <a:extLst>
              <a:ext uri="{FF2B5EF4-FFF2-40B4-BE49-F238E27FC236}">
                <a16:creationId xmlns:a16="http://schemas.microsoft.com/office/drawing/2014/main" id="{25520ECD-C7C1-7862-3747-13BD29CD2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F8203D-A7DA-6F4A-E4D8-6BDEB41D762B}"/>
              </a:ext>
            </a:extLst>
          </p:cNvPr>
          <p:cNvSpPr txBox="1"/>
          <p:nvPr/>
        </p:nvSpPr>
        <p:spPr>
          <a:xfrm>
            <a:off x="5645464" y="4164955"/>
            <a:ext cx="6094602" cy="2693045"/>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1600" spc="60" dirty="0">
                <a:solidFill>
                  <a:schemeClr val="accent2">
                    <a:lumMod val="75000"/>
                  </a:schemeClr>
                </a:solidFill>
                <a:latin typeface="Open Sans"/>
                <a:ea typeface="Open Sans"/>
                <a:cs typeface="Open Sans"/>
              </a:rPr>
              <a:t>If a household indicates they exhausted a strategy, then</a:t>
            </a:r>
          </a:p>
          <a:p>
            <a:pPr marL="457200" marR="0" lvl="0" indent="-457200" algn="l" defTabSz="914400" rtl="0" eaLnBrk="1" fontAlgn="auto" latinLnBrk="0" hangingPunct="1">
              <a:lnSpc>
                <a:spcPct val="90000"/>
              </a:lnSpc>
              <a:spcBef>
                <a:spcPts val="1000"/>
              </a:spcBef>
              <a:spcAft>
                <a:spcPts val="0"/>
              </a:spcAft>
              <a:buClr>
                <a:srgbClr val="0070BA"/>
              </a:buClr>
              <a:buSzTx/>
              <a:buAutoNum type="alphaLcParenR"/>
              <a:tabLst/>
              <a:defRPr/>
            </a:pPr>
            <a:r>
              <a:rPr lang="en-US" sz="1600" spc="60" dirty="0">
                <a:solidFill>
                  <a:schemeClr val="accent2">
                    <a:lumMod val="75000"/>
                  </a:schemeClr>
                </a:solidFill>
                <a:latin typeface="Open Sans"/>
                <a:ea typeface="Open Sans"/>
                <a:cs typeface="Open Sans"/>
              </a:rPr>
              <a:t>Ensure to capture the reason. If it is NOT related </a:t>
            </a:r>
            <a:r>
              <a:rPr lang="en-US" sz="1600" b="1" spc="60" dirty="0">
                <a:solidFill>
                  <a:schemeClr val="accent2">
                    <a:lumMod val="75000"/>
                  </a:schemeClr>
                </a:solidFill>
                <a:latin typeface="Open Sans"/>
                <a:ea typeface="Open Sans"/>
                <a:cs typeface="Open Sans"/>
              </a:rPr>
              <a:t>to a lack of food or money to buy it</a:t>
            </a:r>
            <a:r>
              <a:rPr lang="en-US" sz="1600" spc="60" dirty="0">
                <a:solidFill>
                  <a:schemeClr val="accent2">
                    <a:lumMod val="75000"/>
                  </a:schemeClr>
                </a:solidFill>
                <a:latin typeface="Open Sans"/>
                <a:ea typeface="Open Sans"/>
                <a:cs typeface="Open Sans"/>
              </a:rPr>
              <a:t>, then the appropriate response is “No because we did not need to”.</a:t>
            </a:r>
          </a:p>
          <a:p>
            <a:pPr marL="457200" marR="0" lvl="0" indent="-457200" algn="l" defTabSz="914400" rtl="0" eaLnBrk="1" fontAlgn="auto" latinLnBrk="0" hangingPunct="1">
              <a:lnSpc>
                <a:spcPct val="90000"/>
              </a:lnSpc>
              <a:spcBef>
                <a:spcPts val="1000"/>
              </a:spcBef>
              <a:spcAft>
                <a:spcPts val="0"/>
              </a:spcAft>
              <a:buClr>
                <a:srgbClr val="0070BA"/>
              </a:buClr>
              <a:buSzTx/>
              <a:buAutoNum type="alphaLcParenR"/>
              <a:tabLst/>
              <a:defRPr/>
            </a:pPr>
            <a:r>
              <a:rPr lang="en-US" sz="1600" spc="60" dirty="0">
                <a:solidFill>
                  <a:schemeClr val="accent2">
                    <a:lumMod val="75000"/>
                  </a:schemeClr>
                </a:solidFill>
                <a:latin typeface="Open Sans"/>
                <a:ea typeface="Open Sans"/>
                <a:cs typeface="Open Sans"/>
              </a:rPr>
              <a:t>Make sure this happened </a:t>
            </a:r>
            <a:r>
              <a:rPr lang="en-US" sz="1600" b="1" spc="60" dirty="0">
                <a:solidFill>
                  <a:schemeClr val="accent2">
                    <a:lumMod val="75000"/>
                  </a:schemeClr>
                </a:solidFill>
                <a:latin typeface="Open Sans"/>
                <a:ea typeface="Open Sans"/>
                <a:cs typeface="Open Sans"/>
              </a:rPr>
              <a:t>within the last 12 months</a:t>
            </a:r>
            <a:r>
              <a:rPr lang="en-US" sz="1600" spc="60" dirty="0">
                <a:solidFill>
                  <a:schemeClr val="accent2">
                    <a:lumMod val="75000"/>
                  </a:schemeClr>
                </a:solidFill>
                <a:latin typeface="Open Sans"/>
                <a:ea typeface="Open Sans"/>
                <a:cs typeface="Open Sans"/>
              </a:rPr>
              <a:t>. Otherwise, the appropriate answer is “Not applicable…”</a:t>
            </a:r>
          </a:p>
          <a:p>
            <a:pPr marL="457200" marR="0" lvl="0" indent="-457200" algn="l" defTabSz="914400" rtl="0" eaLnBrk="1" fontAlgn="auto" latinLnBrk="0" hangingPunct="1">
              <a:lnSpc>
                <a:spcPct val="90000"/>
              </a:lnSpc>
              <a:spcBef>
                <a:spcPts val="1000"/>
              </a:spcBef>
              <a:spcAft>
                <a:spcPts val="0"/>
              </a:spcAft>
              <a:buClr>
                <a:srgbClr val="0070BA"/>
              </a:buClr>
              <a:buSzTx/>
              <a:buAutoNum type="alphaLcParenR"/>
              <a:tabLst/>
              <a:defRPr/>
            </a:pPr>
            <a:r>
              <a:rPr lang="en-US" sz="1600" spc="60" dirty="0">
                <a:solidFill>
                  <a:schemeClr val="accent2">
                    <a:lumMod val="75000"/>
                  </a:schemeClr>
                </a:solidFill>
                <a:latin typeface="Open Sans"/>
                <a:ea typeface="Open Sans"/>
                <a:cs typeface="Open Sans"/>
              </a:rPr>
              <a:t>Ensure that </a:t>
            </a:r>
            <a:r>
              <a:rPr lang="en-US" sz="1600" b="1" spc="60" dirty="0">
                <a:solidFill>
                  <a:schemeClr val="accent2">
                    <a:lumMod val="75000"/>
                  </a:schemeClr>
                </a:solidFill>
                <a:latin typeface="Open Sans"/>
                <a:ea typeface="Open Sans"/>
                <a:cs typeface="Open Sans"/>
              </a:rPr>
              <a:t>exhaustion is possible</a:t>
            </a:r>
            <a:r>
              <a:rPr lang="en-US" sz="1600" spc="60" dirty="0">
                <a:solidFill>
                  <a:schemeClr val="accent2">
                    <a:lumMod val="75000"/>
                  </a:schemeClr>
                </a:solidFill>
                <a:latin typeface="Open Sans"/>
                <a:ea typeface="Open Sans"/>
                <a:cs typeface="Open Sans"/>
              </a:rPr>
              <a:t>, e.g., it is rarely possible to exhaust begging.</a:t>
            </a:r>
          </a:p>
        </p:txBody>
      </p:sp>
    </p:spTree>
    <p:extLst>
      <p:ext uri="{BB962C8B-B14F-4D97-AF65-F5344CB8AC3E}">
        <p14:creationId xmlns:p14="http://schemas.microsoft.com/office/powerpoint/2010/main" val="396552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MODULE: response options</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754874"/>
          </a:xfrm>
          <a:prstGeom prst="rect">
            <a:avLst/>
          </a:prstGeom>
          <a:noFill/>
          <a:ln w="57150">
            <a:solidFill>
              <a:schemeClr val="bg1">
                <a:lumMod val="50000"/>
              </a:schemeClr>
            </a:solidFill>
          </a:ln>
        </p:spPr>
        <p:txBody>
          <a:bodyPr wrap="square" rtlCol="0">
            <a:spAutoFit/>
          </a:bodyPr>
          <a:lstStyle/>
          <a:p>
            <a:r>
              <a:rPr lang="en-US" sz="1400" b="1" spc="60">
                <a:latin typeface="Open Sans" charset="0"/>
                <a:ea typeface="Open Sans" charset="0"/>
                <a:cs typeface="Open Sans" charset="0"/>
              </a:rPr>
              <a:t>There are </a:t>
            </a:r>
            <a:r>
              <a:rPr lang="en-US" sz="1400" b="1" u="sng" spc="60">
                <a:latin typeface="Open Sans" charset="0"/>
                <a:ea typeface="Open Sans" charset="0"/>
                <a:cs typeface="Open Sans" charset="0"/>
              </a:rPr>
              <a:t>only 4</a:t>
            </a:r>
            <a:r>
              <a:rPr lang="en-US" sz="1400" b="1" spc="60">
                <a:latin typeface="Open Sans" charset="0"/>
                <a:ea typeface="Open Sans" charset="0"/>
                <a:cs typeface="Open Sans" charset="0"/>
              </a:rPr>
              <a:t> possible standard response options for each strategy: </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10 = No because we did not need to.</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20 = No because we already sold those assets or have engaged in this activity within the last 12 months and cannot continue to do it. </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30= Yes</a:t>
            </a:r>
          </a:p>
          <a:p>
            <a:endParaRPr lang="en-US" sz="1400" spc="60">
              <a:latin typeface="Open Sans" charset="0"/>
              <a:ea typeface="Open Sans" charset="0"/>
              <a:cs typeface="Open Sans" charset="0"/>
            </a:endParaRPr>
          </a:p>
          <a:p>
            <a:r>
              <a:rPr lang="en-US" sz="1400" spc="60">
                <a:latin typeface="Open Sans" charset="0"/>
                <a:ea typeface="Open Sans" charset="0"/>
                <a:cs typeface="Open Sans" charset="0"/>
              </a:rPr>
              <a:t>9999= Not applicable (don’t have access to this strategy)</a:t>
            </a:r>
          </a:p>
        </p:txBody>
      </p:sp>
      <p:sp>
        <p:nvSpPr>
          <p:cNvPr id="2" name="TextBox 1">
            <a:extLst>
              <a:ext uri="{FF2B5EF4-FFF2-40B4-BE49-F238E27FC236}">
                <a16:creationId xmlns:a16="http://schemas.microsoft.com/office/drawing/2014/main" id="{7927E180-AB69-33EF-BC86-1B5DD6F9DF15}"/>
              </a:ext>
            </a:extLst>
          </p:cNvPr>
          <p:cNvSpPr txBox="1"/>
          <p:nvPr/>
        </p:nvSpPr>
        <p:spPr>
          <a:xfrm>
            <a:off x="6613322" y="4265504"/>
            <a:ext cx="5136859" cy="738664"/>
          </a:xfrm>
          <a:prstGeom prst="rect">
            <a:avLst/>
          </a:prstGeom>
          <a:noFill/>
          <a:ln w="57150">
            <a:solidFill>
              <a:schemeClr val="bg1">
                <a:lumMod val="50000"/>
              </a:schemeClr>
            </a:solidFill>
          </a:ln>
        </p:spPr>
        <p:txBody>
          <a:bodyPr wrap="square" rtlCol="0">
            <a:spAutoFit/>
          </a:bodyPr>
          <a:lstStyle/>
          <a:p>
            <a:r>
              <a:rPr lang="en-US" sz="1400" spc="60">
                <a:latin typeface="Open Sans" charset="0"/>
                <a:ea typeface="Open Sans" charset="0"/>
                <a:cs typeface="Open Sans" charset="0"/>
              </a:rPr>
              <a:t>It means that a household applied a coping strategy within the last 30 days due to a lack of food or money to buy it.</a:t>
            </a: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4567807"/>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58224" y="4328718"/>
            <a:ext cx="3707934" cy="494951"/>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29D799-1C22-D87C-909F-77B2B5D3F3F7}"/>
              </a:ext>
            </a:extLst>
          </p:cNvPr>
          <p:cNvSpPr txBox="1"/>
          <p:nvPr/>
        </p:nvSpPr>
        <p:spPr>
          <a:xfrm>
            <a:off x="5467928" y="1976682"/>
            <a:ext cx="6442491" cy="1882567"/>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kumimoji="0" lang="en-US" sz="2000" b="0" i="0" u="none" strike="noStrike" kern="1200" cap="none" spc="60" normalizeH="0" baseline="0" noProof="0" dirty="0">
                <a:ln>
                  <a:noFill/>
                </a:ln>
                <a:solidFill>
                  <a:schemeClr val="accent2">
                    <a:lumMod val="75000"/>
                  </a:schemeClr>
                </a:solidFill>
                <a:effectLst/>
                <a:uLnTx/>
                <a:uFillTx/>
                <a:latin typeface="Open Sans"/>
                <a:ea typeface="Open Sans"/>
                <a:cs typeface="Open Sans"/>
              </a:rPr>
              <a:t>If a household respondent says “yes” then we must introduce probing to understand why that is and select the most appropriate response option. </a:t>
            </a:r>
          </a:p>
          <a:p>
            <a:pPr marR="0" lvl="0" algn="l" defTabSz="914400" rtl="0" eaLnBrk="1" fontAlgn="auto" latinLnBrk="0" hangingPunct="1">
              <a:lnSpc>
                <a:spcPct val="90000"/>
              </a:lnSpc>
              <a:spcBef>
                <a:spcPts val="1000"/>
              </a:spcBef>
              <a:spcAft>
                <a:spcPts val="0"/>
              </a:spcAft>
              <a:buClr>
                <a:srgbClr val="0070BA"/>
              </a:buClr>
              <a:buSzTx/>
              <a:tabLst/>
              <a:defRPr/>
            </a:pPr>
            <a:r>
              <a:rPr kumimoji="0" lang="en-US" sz="2000" b="0" i="0" u="none" strike="noStrike" kern="1200" cap="none" spc="60" normalizeH="0" baseline="0" noProof="0" dirty="0">
                <a:ln>
                  <a:noFill/>
                </a:ln>
                <a:solidFill>
                  <a:schemeClr val="accent2">
                    <a:lumMod val="75000"/>
                  </a:schemeClr>
                </a:solidFill>
                <a:effectLst/>
                <a:uLnTx/>
                <a:uFillTx/>
                <a:latin typeface="Open Sans"/>
                <a:ea typeface="Open Sans"/>
                <a:cs typeface="Open Sans"/>
              </a:rPr>
              <a:t>It may be that a household has adopted a coping strategy for some other reason unrelated to the lack of food or money to buy it.</a:t>
            </a:r>
          </a:p>
        </p:txBody>
      </p:sp>
      <p:pic>
        <p:nvPicPr>
          <p:cNvPr id="1028" name="Picture 4">
            <a:extLst>
              <a:ext uri="{FF2B5EF4-FFF2-40B4-BE49-F238E27FC236}">
                <a16:creationId xmlns:a16="http://schemas.microsoft.com/office/drawing/2014/main" id="{D28E44E9-236F-B0C1-5E61-8DBB3677D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7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LCS-FS MODULE: response options</a:t>
            </a:r>
          </a:p>
        </p:txBody>
      </p:sp>
      <p:sp>
        <p:nvSpPr>
          <p:cNvPr id="5" name="TextBox 4">
            <a:extLst>
              <a:ext uri="{FF2B5EF4-FFF2-40B4-BE49-F238E27FC236}">
                <a16:creationId xmlns:a16="http://schemas.microsoft.com/office/drawing/2014/main" id="{F57AC735-BE46-1F92-204E-30CE660E4BFA}"/>
              </a:ext>
            </a:extLst>
          </p:cNvPr>
          <p:cNvSpPr txBox="1"/>
          <p:nvPr/>
        </p:nvSpPr>
        <p:spPr>
          <a:xfrm>
            <a:off x="2024544" y="1629917"/>
            <a:ext cx="2975294" cy="3754874"/>
          </a:xfrm>
          <a:prstGeom prst="rect">
            <a:avLst/>
          </a:prstGeom>
          <a:noFill/>
          <a:ln w="57150">
            <a:solidFill>
              <a:schemeClr val="bg1">
                <a:lumMod val="50000"/>
              </a:schemeClr>
            </a:solidFill>
          </a:ln>
        </p:spPr>
        <p:txBody>
          <a:bodyPr wrap="square" rtlCol="0">
            <a:spAutoFit/>
          </a:bodyPr>
          <a:lstStyle/>
          <a:p>
            <a:r>
              <a:rPr lang="en-US" sz="1400" b="1" spc="60" dirty="0">
                <a:latin typeface="Open Sans" charset="0"/>
                <a:ea typeface="Open Sans" charset="0"/>
                <a:cs typeface="Open Sans" charset="0"/>
              </a:rPr>
              <a:t>There are </a:t>
            </a:r>
            <a:r>
              <a:rPr lang="en-US" sz="1400" b="1" u="sng" spc="60" dirty="0">
                <a:latin typeface="Open Sans" charset="0"/>
                <a:ea typeface="Open Sans" charset="0"/>
                <a:cs typeface="Open Sans" charset="0"/>
              </a:rPr>
              <a:t>only 4</a:t>
            </a:r>
            <a:r>
              <a:rPr lang="en-US" sz="1400" b="1" spc="60" dirty="0">
                <a:latin typeface="Open Sans" charset="0"/>
                <a:ea typeface="Open Sans" charset="0"/>
                <a:cs typeface="Open Sans" charset="0"/>
              </a:rPr>
              <a:t> possible standard response options for each strategy: </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10 = No because we did not need to.</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20 = No because we already sold those assets or have engaged in this activity within the last 12 months and cannot continue to do it. </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30= Yes</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9999= Not applicable (don’t have access to this strategy)</a:t>
            </a:r>
          </a:p>
        </p:txBody>
      </p:sp>
      <p:sp>
        <p:nvSpPr>
          <p:cNvPr id="2" name="TextBox 1">
            <a:extLst>
              <a:ext uri="{FF2B5EF4-FFF2-40B4-BE49-F238E27FC236}">
                <a16:creationId xmlns:a16="http://schemas.microsoft.com/office/drawing/2014/main" id="{7927E180-AB69-33EF-BC86-1B5DD6F9DF15}"/>
              </a:ext>
            </a:extLst>
          </p:cNvPr>
          <p:cNvSpPr txBox="1"/>
          <p:nvPr/>
        </p:nvSpPr>
        <p:spPr>
          <a:xfrm>
            <a:off x="6341790" y="4460217"/>
            <a:ext cx="5198379" cy="1384995"/>
          </a:xfrm>
          <a:prstGeom prst="rect">
            <a:avLst/>
          </a:prstGeom>
          <a:noFill/>
          <a:ln w="57150">
            <a:solidFill>
              <a:schemeClr val="bg1">
                <a:lumMod val="50000"/>
              </a:schemeClr>
            </a:solidFill>
          </a:ln>
        </p:spPr>
        <p:txBody>
          <a:bodyPr wrap="square" rtlCol="0">
            <a:spAutoFit/>
          </a:bodyPr>
          <a:lstStyle/>
          <a:p>
            <a:r>
              <a:rPr lang="en-US" sz="1400" spc="60" dirty="0">
                <a:latin typeface="Open Sans" charset="0"/>
                <a:ea typeface="Open Sans" charset="0"/>
                <a:cs typeface="Open Sans" charset="0"/>
              </a:rPr>
              <a:t>It means that a household is not able to rely on a coping strategy as it does not apply to them because they don’t have access to this strategy (e.g., there are no children in the household to withdraw from school), or that the household exhausted the strategy more than 12 months ago.</a:t>
            </a:r>
          </a:p>
        </p:txBody>
      </p:sp>
      <p:cxnSp>
        <p:nvCxnSpPr>
          <p:cNvPr id="9" name="Straight Arrow Connector 8">
            <a:extLst>
              <a:ext uri="{FF2B5EF4-FFF2-40B4-BE49-F238E27FC236}">
                <a16:creationId xmlns:a16="http://schemas.microsoft.com/office/drawing/2014/main" id="{5E9BA5B9-17A9-4C53-9509-91B7FF08FA56}"/>
              </a:ext>
            </a:extLst>
          </p:cNvPr>
          <p:cNvCxnSpPr/>
          <p:nvPr/>
        </p:nvCxnSpPr>
        <p:spPr>
          <a:xfrm>
            <a:off x="5366158" y="5104702"/>
            <a:ext cx="880844"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45F35DA-AC29-B5A8-8207-D73CF803425C}"/>
              </a:ext>
            </a:extLst>
          </p:cNvPr>
          <p:cNvSpPr/>
          <p:nvPr/>
        </p:nvSpPr>
        <p:spPr>
          <a:xfrm>
            <a:off x="1658224" y="4742481"/>
            <a:ext cx="3707934" cy="738663"/>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B9131C96-7F12-EEC3-F97E-7453DF592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218" y="410687"/>
            <a:ext cx="1824237" cy="1206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F93A7C-B6A2-BBCE-2EC9-9EBAA62EF448}"/>
              </a:ext>
            </a:extLst>
          </p:cNvPr>
          <p:cNvSpPr txBox="1"/>
          <p:nvPr/>
        </p:nvSpPr>
        <p:spPr>
          <a:xfrm>
            <a:off x="5498086" y="1536847"/>
            <a:ext cx="6094602" cy="1882567"/>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ts val="1000"/>
              </a:spcBef>
              <a:spcAft>
                <a:spcPts val="0"/>
              </a:spcAft>
              <a:buClr>
                <a:srgbClr val="0070BA"/>
              </a:buClr>
              <a:buSzTx/>
              <a:tabLst/>
              <a:defRPr/>
            </a:pPr>
            <a:r>
              <a:rPr lang="en-US" sz="2000" spc="60" dirty="0">
                <a:solidFill>
                  <a:schemeClr val="accent2">
                    <a:lumMod val="75000"/>
                  </a:schemeClr>
                </a:solidFill>
                <a:latin typeface="Open Sans"/>
                <a:ea typeface="Open Sans"/>
                <a:cs typeface="Open Sans"/>
              </a:rPr>
              <a:t>The household respondent may say “no” or this does not apply. We must use probing to understand why that is and select the most appropriate response. In this case, the strategy may not be applicable to their household. </a:t>
            </a:r>
          </a:p>
          <a:p>
            <a:pPr marR="0" lvl="0" algn="l" defTabSz="914400" rtl="0" eaLnBrk="1" fontAlgn="auto" latinLnBrk="0" hangingPunct="1">
              <a:lnSpc>
                <a:spcPct val="90000"/>
              </a:lnSpc>
              <a:spcBef>
                <a:spcPts val="1000"/>
              </a:spcBef>
              <a:spcAft>
                <a:spcPts val="0"/>
              </a:spcAft>
              <a:buClr>
                <a:srgbClr val="0070BA"/>
              </a:buClr>
              <a:buSzTx/>
              <a:tabLst/>
              <a:defRPr/>
            </a:pPr>
            <a:endParaRPr lang="en-US" sz="2000" spc="60" dirty="0">
              <a:solidFill>
                <a:schemeClr val="accent2">
                  <a:lumMod val="75000"/>
                </a:schemeClr>
              </a:solidFill>
              <a:latin typeface="Open Sans"/>
              <a:ea typeface="Open Sans"/>
              <a:cs typeface="Open Sans"/>
            </a:endParaRPr>
          </a:p>
        </p:txBody>
      </p:sp>
    </p:spTree>
    <p:extLst>
      <p:ext uri="{BB962C8B-B14F-4D97-AF65-F5344CB8AC3E}">
        <p14:creationId xmlns:p14="http://schemas.microsoft.com/office/powerpoint/2010/main" val="133174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624555" y="487246"/>
            <a:ext cx="11052002" cy="662558"/>
          </a:xfrm>
        </p:spPr>
        <p:txBody>
          <a:bodyPr anchor="t" anchorCtr="0"/>
          <a:lstStyle/>
          <a:p>
            <a:pPr algn="l"/>
            <a:r>
              <a:rPr lang="en-GB" sz="3600" b="0" kern="1400" spc="230" dirty="0">
                <a:solidFill>
                  <a:schemeClr val="tx1"/>
                </a:solidFill>
                <a:latin typeface="HALDEN SOLID" pitchFamily="2" charset="0"/>
              </a:rPr>
              <a:t>LCS-FS MODULE: lookouts!</a:t>
            </a:r>
          </a:p>
        </p:txBody>
      </p:sp>
      <p:sp>
        <p:nvSpPr>
          <p:cNvPr id="5" name="TextBox 4">
            <a:extLst>
              <a:ext uri="{FF2B5EF4-FFF2-40B4-BE49-F238E27FC236}">
                <a16:creationId xmlns:a16="http://schemas.microsoft.com/office/drawing/2014/main" id="{F57AC735-BE46-1F92-204E-30CE660E4BFA}"/>
              </a:ext>
            </a:extLst>
          </p:cNvPr>
          <p:cNvSpPr txBox="1"/>
          <p:nvPr/>
        </p:nvSpPr>
        <p:spPr>
          <a:xfrm>
            <a:off x="717181" y="1333795"/>
            <a:ext cx="2976814" cy="3754874"/>
          </a:xfrm>
          <a:prstGeom prst="rect">
            <a:avLst/>
          </a:prstGeom>
          <a:noFill/>
          <a:ln w="57150">
            <a:solidFill>
              <a:schemeClr val="bg1">
                <a:lumMod val="50000"/>
              </a:schemeClr>
            </a:solidFill>
          </a:ln>
        </p:spPr>
        <p:txBody>
          <a:bodyPr wrap="square" rtlCol="0">
            <a:spAutoFit/>
          </a:bodyPr>
          <a:lstStyle/>
          <a:p>
            <a:r>
              <a:rPr lang="en-US" sz="1400" b="1" spc="60" dirty="0">
                <a:latin typeface="Open Sans" charset="0"/>
                <a:ea typeface="Open Sans" charset="0"/>
                <a:cs typeface="Open Sans" charset="0"/>
              </a:rPr>
              <a:t>There are </a:t>
            </a:r>
            <a:r>
              <a:rPr lang="en-US" sz="1400" b="1" u="sng" spc="60" dirty="0">
                <a:latin typeface="Open Sans" charset="0"/>
                <a:ea typeface="Open Sans" charset="0"/>
                <a:cs typeface="Open Sans" charset="0"/>
              </a:rPr>
              <a:t>only 4</a:t>
            </a:r>
            <a:r>
              <a:rPr lang="en-US" sz="1400" b="1" spc="60" dirty="0">
                <a:latin typeface="Open Sans" charset="0"/>
                <a:ea typeface="Open Sans" charset="0"/>
                <a:cs typeface="Open Sans" charset="0"/>
              </a:rPr>
              <a:t> possible standard response options for each strategy: </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10 = No because we did not need to.</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20 = No because we already sold those assets or have engaged in this activity within the last 12 months and cannot continue to do it. </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30= Yes</a:t>
            </a:r>
          </a:p>
          <a:p>
            <a:endParaRPr lang="en-US" sz="1400" spc="60" dirty="0">
              <a:latin typeface="Open Sans" charset="0"/>
              <a:ea typeface="Open Sans" charset="0"/>
              <a:cs typeface="Open Sans" charset="0"/>
            </a:endParaRPr>
          </a:p>
          <a:p>
            <a:r>
              <a:rPr lang="en-US" sz="1400" spc="60" dirty="0">
                <a:latin typeface="Open Sans" charset="0"/>
                <a:ea typeface="Open Sans" charset="0"/>
                <a:cs typeface="Open Sans" charset="0"/>
              </a:rPr>
              <a:t>9999= Not applicable (don’t have access to this strategy)</a:t>
            </a:r>
          </a:p>
        </p:txBody>
      </p:sp>
      <p:pic>
        <p:nvPicPr>
          <p:cNvPr id="3" name="Picture 4">
            <a:extLst>
              <a:ext uri="{FF2B5EF4-FFF2-40B4-BE49-F238E27FC236}">
                <a16:creationId xmlns:a16="http://schemas.microsoft.com/office/drawing/2014/main" id="{B9131C96-7F12-EEC3-F97E-7453DF592C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40801" y="113264"/>
            <a:ext cx="1824237" cy="120630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06FAF20-A71C-8542-61E7-94D329562AFC}"/>
              </a:ext>
            </a:extLst>
          </p:cNvPr>
          <p:cNvGrpSpPr/>
          <p:nvPr/>
        </p:nvGrpSpPr>
        <p:grpSpPr>
          <a:xfrm>
            <a:off x="312273" y="2673619"/>
            <a:ext cx="4043014" cy="1349829"/>
            <a:chOff x="545042" y="2745092"/>
            <a:chExt cx="3786630" cy="1598308"/>
          </a:xfrm>
        </p:grpSpPr>
        <p:cxnSp>
          <p:nvCxnSpPr>
            <p:cNvPr id="2" name="Straight Arrow Connector 1">
              <a:extLst>
                <a:ext uri="{FF2B5EF4-FFF2-40B4-BE49-F238E27FC236}">
                  <a16:creationId xmlns:a16="http://schemas.microsoft.com/office/drawing/2014/main" id="{F2F6D3EC-D848-AA8C-0161-F82F54A2CB5C}"/>
                </a:ext>
              </a:extLst>
            </p:cNvPr>
            <p:cNvCxnSpPr>
              <a:cxnSpLocks/>
            </p:cNvCxnSpPr>
            <p:nvPr/>
          </p:nvCxnSpPr>
          <p:spPr>
            <a:xfrm>
              <a:off x="3711843" y="3544635"/>
              <a:ext cx="619829"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4925352-A843-0C4B-2B0A-19B74ABCF4F7}"/>
                </a:ext>
              </a:extLst>
            </p:cNvPr>
            <p:cNvSpPr/>
            <p:nvPr/>
          </p:nvSpPr>
          <p:spPr>
            <a:xfrm>
              <a:off x="545042" y="2745092"/>
              <a:ext cx="3166801" cy="159830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F99F472-03C3-8F94-BD47-921E2EA1EF2C}"/>
              </a:ext>
            </a:extLst>
          </p:cNvPr>
          <p:cNvGrpSpPr/>
          <p:nvPr/>
        </p:nvGrpSpPr>
        <p:grpSpPr>
          <a:xfrm>
            <a:off x="545042" y="4356776"/>
            <a:ext cx="3786630" cy="866742"/>
            <a:chOff x="545042" y="2745092"/>
            <a:chExt cx="3786630" cy="1598308"/>
          </a:xfrm>
        </p:grpSpPr>
        <p:cxnSp>
          <p:nvCxnSpPr>
            <p:cNvPr id="13" name="Straight Arrow Connector 12">
              <a:extLst>
                <a:ext uri="{FF2B5EF4-FFF2-40B4-BE49-F238E27FC236}">
                  <a16:creationId xmlns:a16="http://schemas.microsoft.com/office/drawing/2014/main" id="{5881F023-8EE2-FF12-06EE-73E8DCE74CC6}"/>
                </a:ext>
              </a:extLst>
            </p:cNvPr>
            <p:cNvCxnSpPr>
              <a:cxnSpLocks/>
            </p:cNvCxnSpPr>
            <p:nvPr/>
          </p:nvCxnSpPr>
          <p:spPr>
            <a:xfrm>
              <a:off x="3711843" y="3544635"/>
              <a:ext cx="619829"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D691E7F-B778-2F3F-5C6B-866DD66268E5}"/>
                </a:ext>
              </a:extLst>
            </p:cNvPr>
            <p:cNvSpPr/>
            <p:nvPr/>
          </p:nvSpPr>
          <p:spPr>
            <a:xfrm>
              <a:off x="545042" y="2745092"/>
              <a:ext cx="3166801" cy="159830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A69B1FB-5FE3-1932-902D-8CAB988069AD}"/>
              </a:ext>
            </a:extLst>
          </p:cNvPr>
          <p:cNvSpPr txBox="1"/>
          <p:nvPr/>
        </p:nvSpPr>
        <p:spPr>
          <a:xfrm>
            <a:off x="4355287" y="4207401"/>
            <a:ext cx="6692889" cy="1754326"/>
          </a:xfrm>
          <a:prstGeom prst="rect">
            <a:avLst/>
          </a:prstGeom>
          <a:solidFill>
            <a:schemeClr val="accent5"/>
          </a:solidFill>
        </p:spPr>
        <p:txBody>
          <a:bodyPr wrap="square" lIns="91440" tIns="45720" rIns="91440" bIns="45720" anchor="t">
            <a:spAutoFit/>
          </a:bodyPr>
          <a:lstStyle>
            <a:defPPr>
              <a:defRPr lang="it-IT"/>
            </a:defPPr>
            <a:lvl1pPr marR="0" lvl="0" fontAlgn="auto">
              <a:lnSpc>
                <a:spcPct val="90000"/>
              </a:lnSpc>
              <a:spcBef>
                <a:spcPts val="1000"/>
              </a:spcBef>
              <a:spcAft>
                <a:spcPts val="0"/>
              </a:spcAft>
              <a:buClr>
                <a:srgbClr val="0070BA"/>
              </a:buClr>
              <a:buSzTx/>
              <a:tabLst/>
              <a:defRPr sz="2000" spc="60">
                <a:solidFill>
                  <a:schemeClr val="accent2">
                    <a:lumMod val="75000"/>
                  </a:schemeClr>
                </a:solidFill>
                <a:latin typeface="Open Sans"/>
                <a:ea typeface="Open Sans"/>
                <a:cs typeface="Open Sans"/>
              </a:defRPr>
            </a:lvl1pPr>
          </a:lstStyle>
          <a:p>
            <a:pPr algn="ctr" rtl="1"/>
            <a:r>
              <a:rPr lang="en-US" dirty="0"/>
              <a:t>Additionally, for some strategies, the option "Not Applicable" is not an option because, regardless of how "socially unacceptable" these strategies may be, they are still applicable. For these strategies, the answer should either be "Yes" or "No, we didn't need to (or applied other strategies)."</a:t>
            </a:r>
          </a:p>
        </p:txBody>
      </p:sp>
      <p:grpSp>
        <p:nvGrpSpPr>
          <p:cNvPr id="10" name="Group 9">
            <a:extLst>
              <a:ext uri="{FF2B5EF4-FFF2-40B4-BE49-F238E27FC236}">
                <a16:creationId xmlns:a16="http://schemas.microsoft.com/office/drawing/2014/main" id="{2DEA78B2-BDE1-12CE-D60E-62CB3BDE1AF6}"/>
              </a:ext>
            </a:extLst>
          </p:cNvPr>
          <p:cNvGrpSpPr/>
          <p:nvPr/>
        </p:nvGrpSpPr>
        <p:grpSpPr>
          <a:xfrm>
            <a:off x="4355287" y="2748368"/>
            <a:ext cx="7148643" cy="1374372"/>
            <a:chOff x="4331672" y="2668661"/>
            <a:chExt cx="7148643" cy="1374372"/>
          </a:xfrm>
        </p:grpSpPr>
        <p:sp>
          <p:nvSpPr>
            <p:cNvPr id="6" name="TextBox 5">
              <a:extLst>
                <a:ext uri="{FF2B5EF4-FFF2-40B4-BE49-F238E27FC236}">
                  <a16:creationId xmlns:a16="http://schemas.microsoft.com/office/drawing/2014/main" id="{E2F93A7C-B6A2-BBCE-2EC9-9EBAA62EF448}"/>
                </a:ext>
              </a:extLst>
            </p:cNvPr>
            <p:cNvSpPr txBox="1"/>
            <p:nvPr/>
          </p:nvSpPr>
          <p:spPr>
            <a:xfrm>
              <a:off x="4331672" y="2668661"/>
              <a:ext cx="6692889" cy="1200329"/>
            </a:xfrm>
            <a:prstGeom prst="rect">
              <a:avLst/>
            </a:prstGeom>
            <a:solidFill>
              <a:schemeClr val="accent5"/>
            </a:solidFill>
          </p:spPr>
          <p:txBody>
            <a:bodyPr wrap="square" lIns="91440" tIns="45720" rIns="91440" bIns="45720" anchor="t">
              <a:spAutoFit/>
            </a:bodyPr>
            <a:lstStyle/>
            <a:p>
              <a:pPr marR="0" lvl="0" algn="ctr" defTabSz="914400" rtl="1" eaLnBrk="1" fontAlgn="auto" latinLnBrk="0" hangingPunct="1">
                <a:lnSpc>
                  <a:spcPct val="90000"/>
                </a:lnSpc>
                <a:spcBef>
                  <a:spcPts val="1000"/>
                </a:spcBef>
                <a:spcAft>
                  <a:spcPts val="0"/>
                </a:spcAft>
                <a:buClr>
                  <a:srgbClr val="0070BA"/>
                </a:buClr>
                <a:buSzTx/>
                <a:tabLst/>
                <a:defRPr/>
              </a:pPr>
              <a:r>
                <a:rPr lang="en-US" sz="2000" spc="60" dirty="0">
                  <a:solidFill>
                    <a:schemeClr val="accent2">
                      <a:lumMod val="75000"/>
                    </a:schemeClr>
                  </a:solidFill>
                  <a:latin typeface="Open Sans"/>
                  <a:ea typeface="Open Sans"/>
                  <a:cs typeface="Open Sans"/>
                </a:rPr>
                <a:t>For some strategies, such as begging or stealing, it is rare to fully exhaust these strategies (unless the household is in extremely isolated areas where there is no one else to beg from or steal from).</a:t>
              </a:r>
            </a:p>
          </p:txBody>
        </p:sp>
        <p:pic>
          <p:nvPicPr>
            <p:cNvPr id="7" name="Graphic 6" descr="Warning with solid fill">
              <a:extLst>
                <a:ext uri="{FF2B5EF4-FFF2-40B4-BE49-F238E27FC236}">
                  <a16:creationId xmlns:a16="http://schemas.microsoft.com/office/drawing/2014/main" id="{141628D7-2913-D1F8-CBBE-B0128E120A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8807" y="3131525"/>
              <a:ext cx="911508" cy="911508"/>
            </a:xfrm>
            <a:prstGeom prst="rect">
              <a:avLst/>
            </a:prstGeom>
          </p:spPr>
        </p:pic>
      </p:grpSp>
      <p:pic>
        <p:nvPicPr>
          <p:cNvPr id="9" name="Graphic 8" descr="Warning with solid fill">
            <a:extLst>
              <a:ext uri="{FF2B5EF4-FFF2-40B4-BE49-F238E27FC236}">
                <a16:creationId xmlns:a16="http://schemas.microsoft.com/office/drawing/2014/main" id="{E7008DD0-E87B-3FD9-6DFF-4742E53FBB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16037" y="5308923"/>
            <a:ext cx="911508" cy="911508"/>
          </a:xfrm>
          <a:prstGeom prst="rect">
            <a:avLst/>
          </a:prstGeom>
        </p:spPr>
      </p:pic>
    </p:spTree>
    <p:extLst>
      <p:ext uri="{BB962C8B-B14F-4D97-AF65-F5344CB8AC3E}">
        <p14:creationId xmlns:p14="http://schemas.microsoft.com/office/powerpoint/2010/main" val="35638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en-US" sz="1800" dirty="0">
              <a:solidFill>
                <a:srgbClr val="000000"/>
              </a:solidFill>
              <a:latin typeface="Open Sans" panose="020B0606030504020204" pitchFamily="34" charset="0"/>
            </a:endParaRPr>
          </a:p>
          <a:p>
            <a:pPr marL="0" indent="0">
              <a:lnSpc>
                <a:spcPts val="2700"/>
              </a:lnSpc>
              <a:buNone/>
            </a:pPr>
            <a:endParaRPr lang="en-US" sz="1800" b="0" i="0" dirty="0">
              <a:solidFill>
                <a:srgbClr val="000000"/>
              </a:solidFill>
              <a:effectLst/>
              <a:latin typeface="Open Sans" panose="020B0606030504020204" pitchFamily="34" charset="0"/>
            </a:endParaRPr>
          </a:p>
          <a:p>
            <a:pPr marL="0" indent="0">
              <a:lnSpc>
                <a:spcPts val="2700"/>
              </a:lnSpc>
              <a:buNone/>
            </a:pPr>
            <a:r>
              <a:rPr lang="en-US" sz="2400" spc="60" dirty="0"/>
              <a:t>The audience of this PowerPoint can range from enumerators to RAM and Programme staff in various offices. </a:t>
            </a:r>
            <a:r>
              <a:rPr lang="en-US" sz="2400" spc="60"/>
              <a:t>It can also be used for the training of partners or service providers. </a:t>
            </a:r>
          </a:p>
          <a:p>
            <a:pPr marL="0" indent="0">
              <a:lnSpc>
                <a:spcPts val="2700"/>
              </a:lnSpc>
              <a:buNone/>
            </a:pPr>
            <a:endParaRPr lang="en-US" sz="2400" spc="60"/>
          </a:p>
          <a:p>
            <a:pPr marL="0" indent="0">
              <a:lnSpc>
                <a:spcPts val="2700"/>
              </a:lnSpc>
              <a:buNone/>
            </a:pPr>
            <a:r>
              <a:rPr lang="en-US" sz="2400" spc="60" dirty="0">
                <a:latin typeface="Open Sans"/>
                <a:ea typeface="Open Sans"/>
                <a:cs typeface="Open Sans"/>
              </a:rPr>
              <a:t>Slide sections have been inserted to assist in the selection of relevant material based on the audience. </a:t>
            </a:r>
            <a:endParaRPr lang="en-US" sz="24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AUDIENCE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dirty="0">
                <a:solidFill>
                  <a:srgbClr val="FFFFFE"/>
                </a:solidFill>
                <a:latin typeface="HALDEN SOLID"/>
                <a:ea typeface="Open Sans Extrabold"/>
                <a:cs typeface="Open Sans Extrabold"/>
              </a:rPr>
              <a:t>SEVERITY levelS of lcs strategies</a:t>
            </a:r>
            <a:endParaRPr lang="en-GB" b="0" kern="1400" spc="230" dirty="0">
              <a:solidFill>
                <a:srgbClr val="FFFFFE"/>
              </a:solidFill>
              <a:latin typeface="HALDEN SOLID"/>
              <a:ea typeface="Open Sans Extrabold"/>
              <a:cs typeface="Open Sans Extrabold"/>
            </a:endParaRPr>
          </a:p>
        </p:txBody>
      </p:sp>
    </p:spTree>
    <p:extLst>
      <p:ext uri="{BB962C8B-B14F-4D97-AF65-F5344CB8AC3E}">
        <p14:creationId xmlns:p14="http://schemas.microsoft.com/office/powerpoint/2010/main" val="370665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MODULE: COPING STRATEGIES</a:t>
            </a:r>
          </a:p>
        </p:txBody>
      </p:sp>
      <p:sp>
        <p:nvSpPr>
          <p:cNvPr id="10" name="Right Brace 9">
            <a:extLst>
              <a:ext uri="{FF2B5EF4-FFF2-40B4-BE49-F238E27FC236}">
                <a16:creationId xmlns:a16="http://schemas.microsoft.com/office/drawing/2014/main" id="{ADC77ADD-0417-235E-B062-B94A31587F78}"/>
              </a:ext>
            </a:extLst>
          </p:cNvPr>
          <p:cNvSpPr/>
          <p:nvPr/>
        </p:nvSpPr>
        <p:spPr>
          <a:xfrm>
            <a:off x="10419127" y="3145872"/>
            <a:ext cx="125834" cy="1023456"/>
          </a:xfrm>
          <a:prstGeom prst="rightBrace">
            <a:avLst/>
          </a:prstGeom>
          <a:ln w="19050">
            <a:solidFill>
              <a:srgbClr val="FFCC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5CEC09B9-2464-E001-66F7-B20FEC5B5DF5}"/>
              </a:ext>
            </a:extLst>
          </p:cNvPr>
          <p:cNvSpPr/>
          <p:nvPr/>
        </p:nvSpPr>
        <p:spPr>
          <a:xfrm>
            <a:off x="10419127" y="4222745"/>
            <a:ext cx="125834" cy="902928"/>
          </a:xfrm>
          <a:prstGeom prst="rightBrace">
            <a:avLst/>
          </a:prstGeom>
          <a:ln w="190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5ABA616-0C49-27E3-5BCE-D30C629A78BB}"/>
              </a:ext>
            </a:extLst>
          </p:cNvPr>
          <p:cNvSpPr/>
          <p:nvPr/>
        </p:nvSpPr>
        <p:spPr>
          <a:xfrm>
            <a:off x="10419127" y="5179090"/>
            <a:ext cx="125834" cy="121270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48687A2E-7E84-1064-E24E-C525E96A8A60}"/>
              </a:ext>
            </a:extLst>
          </p:cNvPr>
          <p:cNvSpPr/>
          <p:nvPr/>
        </p:nvSpPr>
        <p:spPr>
          <a:xfrm>
            <a:off x="10612071" y="3429000"/>
            <a:ext cx="114370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5DF8F88-EFA5-96FD-AD31-56B1B0AE22C4}"/>
              </a:ext>
            </a:extLst>
          </p:cNvPr>
          <p:cNvSpPr txBox="1"/>
          <p:nvPr/>
        </p:nvSpPr>
        <p:spPr>
          <a:xfrm>
            <a:off x="10777324" y="3498468"/>
            <a:ext cx="916356" cy="307777"/>
          </a:xfrm>
          <a:prstGeom prst="rect">
            <a:avLst/>
          </a:prstGeom>
          <a:noFill/>
        </p:spPr>
        <p:txBody>
          <a:bodyPr wrap="square" rtlCol="0">
            <a:spAutoFit/>
          </a:bodyPr>
          <a:lstStyle/>
          <a:p>
            <a:r>
              <a:rPr lang="en-US" sz="1400">
                <a:solidFill>
                  <a:schemeClr val="accent5">
                    <a:lumMod val="50000"/>
                  </a:schemeClr>
                </a:solidFill>
                <a:latin typeface="Segoe"/>
              </a:rPr>
              <a:t>4 stress</a:t>
            </a:r>
            <a:endParaRPr lang="en-US">
              <a:solidFill>
                <a:schemeClr val="accent5">
                  <a:lumMod val="50000"/>
                </a:schemeClr>
              </a:solidFill>
              <a:latin typeface="Segoe"/>
            </a:endParaRPr>
          </a:p>
        </p:txBody>
      </p:sp>
      <p:sp>
        <p:nvSpPr>
          <p:cNvPr id="16" name="Rectangle 15">
            <a:extLst>
              <a:ext uri="{FF2B5EF4-FFF2-40B4-BE49-F238E27FC236}">
                <a16:creationId xmlns:a16="http://schemas.microsoft.com/office/drawing/2014/main" id="{FCB84159-0BEA-649C-D1BE-0C98634002E4}"/>
              </a:ext>
            </a:extLst>
          </p:cNvPr>
          <p:cNvSpPr/>
          <p:nvPr/>
        </p:nvSpPr>
        <p:spPr>
          <a:xfrm>
            <a:off x="10612071" y="4427290"/>
            <a:ext cx="115711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4D4FEE-C4CA-3404-6446-2B2AA515FCF8}"/>
              </a:ext>
            </a:extLst>
          </p:cNvPr>
          <p:cNvSpPr txBox="1"/>
          <p:nvPr/>
        </p:nvSpPr>
        <p:spPr>
          <a:xfrm>
            <a:off x="10777325" y="4496758"/>
            <a:ext cx="752066" cy="307777"/>
          </a:xfrm>
          <a:prstGeom prst="rect">
            <a:avLst/>
          </a:prstGeom>
          <a:noFill/>
        </p:spPr>
        <p:txBody>
          <a:bodyPr wrap="square" rtlCol="0">
            <a:spAutoFit/>
          </a:bodyPr>
          <a:lstStyle/>
          <a:p>
            <a:r>
              <a:rPr lang="en-US" sz="1400" dirty="0">
                <a:solidFill>
                  <a:schemeClr val="accent6">
                    <a:lumMod val="75000"/>
                  </a:schemeClr>
                </a:solidFill>
                <a:latin typeface="Segoe"/>
              </a:rPr>
              <a:t>3 crisis</a:t>
            </a:r>
            <a:endParaRPr lang="en-US" dirty="0">
              <a:solidFill>
                <a:schemeClr val="accent6">
                  <a:lumMod val="75000"/>
                </a:schemeClr>
              </a:solidFill>
              <a:latin typeface="Segoe"/>
            </a:endParaRPr>
          </a:p>
        </p:txBody>
      </p:sp>
      <p:sp>
        <p:nvSpPr>
          <p:cNvPr id="18" name="Rectangle 17">
            <a:extLst>
              <a:ext uri="{FF2B5EF4-FFF2-40B4-BE49-F238E27FC236}">
                <a16:creationId xmlns:a16="http://schemas.microsoft.com/office/drawing/2014/main" id="{32F06B55-191B-B0C3-2862-0093A333D6A5}"/>
              </a:ext>
            </a:extLst>
          </p:cNvPr>
          <p:cNvSpPr/>
          <p:nvPr/>
        </p:nvSpPr>
        <p:spPr>
          <a:xfrm>
            <a:off x="10612071" y="5584971"/>
            <a:ext cx="1143702"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82E73-D62B-2765-CD39-436879A95338}"/>
              </a:ext>
            </a:extLst>
          </p:cNvPr>
          <p:cNvSpPr txBox="1"/>
          <p:nvPr/>
        </p:nvSpPr>
        <p:spPr>
          <a:xfrm>
            <a:off x="10612071" y="5654439"/>
            <a:ext cx="1255251" cy="307777"/>
          </a:xfrm>
          <a:prstGeom prst="rect">
            <a:avLst/>
          </a:prstGeom>
          <a:noFill/>
        </p:spPr>
        <p:txBody>
          <a:bodyPr wrap="square" rtlCol="0">
            <a:spAutoFit/>
          </a:bodyPr>
          <a:lstStyle/>
          <a:p>
            <a:r>
              <a:rPr lang="en-US" sz="1400" dirty="0">
                <a:solidFill>
                  <a:srgbClr val="C00000"/>
                </a:solidFill>
                <a:latin typeface="Segoe"/>
              </a:rPr>
              <a:t>3 emergency</a:t>
            </a:r>
            <a:endParaRPr lang="en-US" dirty="0">
              <a:solidFill>
                <a:srgbClr val="C00000"/>
              </a:solidFill>
              <a:latin typeface="Segoe"/>
            </a:endParaRPr>
          </a:p>
        </p:txBody>
      </p:sp>
      <p:sp>
        <p:nvSpPr>
          <p:cNvPr id="20" name="TextBox 19">
            <a:extLst>
              <a:ext uri="{FF2B5EF4-FFF2-40B4-BE49-F238E27FC236}">
                <a16:creationId xmlns:a16="http://schemas.microsoft.com/office/drawing/2014/main" id="{E6B59479-BF7E-892C-6FD0-AD26C43DC8CD}"/>
              </a:ext>
            </a:extLst>
          </p:cNvPr>
          <p:cNvSpPr txBox="1"/>
          <p:nvPr/>
        </p:nvSpPr>
        <p:spPr>
          <a:xfrm>
            <a:off x="436227" y="1617469"/>
            <a:ext cx="2108163" cy="4062651"/>
          </a:xfrm>
          <a:prstGeom prst="rect">
            <a:avLst/>
          </a:prstGeom>
          <a:solidFill>
            <a:schemeClr val="accent5"/>
          </a:solidFill>
          <a:ln w="38100">
            <a:solidFill>
              <a:schemeClr val="bg1">
                <a:lumMod val="50000"/>
              </a:schemeClr>
            </a:solidFill>
          </a:ln>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Instructions: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panose="020B0606030504020204" pitchFamily="34" charset="0"/>
                <a:ea typeface="Open Sans" panose="020B0606030504020204" pitchFamily="34" charset="0"/>
                <a:cs typeface="Open Sans" panose="020B0606030504020204" pitchFamily="34" charset="0"/>
              </a:rPr>
              <a:t>For your country-level presentation, ensure that the strategy statements presented (in grey) are updated with your final module.</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panose="020B0606030504020204" pitchFamily="34" charset="0"/>
                <a:ea typeface="Open Sans" panose="020B0606030504020204" pitchFamily="34" charset="0"/>
                <a:cs typeface="Open Sans" panose="020B0606030504020204" pitchFamily="34" charset="0"/>
              </a:rPr>
              <a:t>Refer to the available materials on the </a:t>
            </a:r>
            <a:r>
              <a:rPr lang="en-US" sz="16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VAM Resource Centre</a:t>
            </a:r>
            <a:r>
              <a:rPr lang="en-US" sz="1600" b="1" dirty="0">
                <a:latin typeface="Open Sans" panose="020B0606030504020204" pitchFamily="34" charset="0"/>
                <a:ea typeface="Open Sans" panose="020B0606030504020204" pitchFamily="34" charset="0"/>
                <a:cs typeface="Open Sans" panose="020B0606030504020204" pitchFamily="34" charset="0"/>
              </a:rPr>
              <a:t>.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Table 21">
            <a:extLst>
              <a:ext uri="{FF2B5EF4-FFF2-40B4-BE49-F238E27FC236}">
                <a16:creationId xmlns:a16="http://schemas.microsoft.com/office/drawing/2014/main" id="{F5687CE1-06D4-B153-87B8-B3090F7B7E82}"/>
              </a:ext>
            </a:extLst>
          </p:cNvPr>
          <p:cNvGraphicFramePr>
            <a:graphicFrameLocks noGrp="1"/>
          </p:cNvGraphicFramePr>
          <p:nvPr>
            <p:extLst>
              <p:ext uri="{D42A27DB-BD31-4B8C-83A1-F6EECF244321}">
                <p14:modId xmlns:p14="http://schemas.microsoft.com/office/powerpoint/2010/main" val="708324021"/>
              </p:ext>
            </p:extLst>
          </p:nvPr>
        </p:nvGraphicFramePr>
        <p:xfrm>
          <a:off x="2627017" y="1607474"/>
          <a:ext cx="7709483" cy="4774327"/>
        </p:xfrm>
        <a:graphic>
          <a:graphicData uri="http://schemas.openxmlformats.org/drawingml/2006/table">
            <a:tbl>
              <a:tblPr/>
              <a:tblGrid>
                <a:gridCol w="2883190">
                  <a:extLst>
                    <a:ext uri="{9D8B030D-6E8A-4147-A177-3AD203B41FA5}">
                      <a16:colId xmlns:a16="http://schemas.microsoft.com/office/drawing/2014/main" val="20487821"/>
                    </a:ext>
                  </a:extLst>
                </a:gridCol>
                <a:gridCol w="2277445">
                  <a:extLst>
                    <a:ext uri="{9D8B030D-6E8A-4147-A177-3AD203B41FA5}">
                      <a16:colId xmlns:a16="http://schemas.microsoft.com/office/drawing/2014/main" val="1579870510"/>
                    </a:ext>
                  </a:extLst>
                </a:gridCol>
                <a:gridCol w="1274424">
                  <a:extLst>
                    <a:ext uri="{9D8B030D-6E8A-4147-A177-3AD203B41FA5}">
                      <a16:colId xmlns:a16="http://schemas.microsoft.com/office/drawing/2014/main" val="4194993987"/>
                    </a:ext>
                  </a:extLst>
                </a:gridCol>
                <a:gridCol w="1274424">
                  <a:extLst>
                    <a:ext uri="{9D8B030D-6E8A-4147-A177-3AD203B41FA5}">
                      <a16:colId xmlns:a16="http://schemas.microsoft.com/office/drawing/2014/main" val="758318216"/>
                    </a:ext>
                  </a:extLst>
                </a:gridCol>
              </a:tblGrid>
              <a:tr h="1544552">
                <a:tc>
                  <a:txBody>
                    <a:bodyPr/>
                    <a:lstStyle/>
                    <a:p>
                      <a:pPr marL="0" marR="0">
                        <a:lnSpc>
                          <a:spcPct val="115000"/>
                        </a:lnSpc>
                        <a:spcBef>
                          <a:spcPts val="0"/>
                        </a:spcBef>
                        <a:spcAft>
                          <a:spcPts val="0"/>
                        </a:spcAft>
                      </a:pP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During the past </a:t>
                      </a:r>
                      <a:r>
                        <a:rPr lang="en-GB" sz="800" b="1"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30 days</a:t>
                      </a: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 </a:t>
                      </a:r>
                      <a:r>
                        <a:rPr lang="en-GB" sz="800"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did anyone in your household have to engage in any of the following activities </a:t>
                      </a:r>
                      <a:r>
                        <a:rPr lang="en-GB" sz="800" b="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or money to buy it?</a:t>
                      </a:r>
                      <a:endParaRPr lang="en-US" sz="11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10 = </a:t>
                      </a: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No because we did not need to</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20 = </a:t>
                      </a: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No because we already sold those assets or have engaged in this activity within the last 12 months and cannot continue to do it</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fr-FR"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30= Yes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fr-FR"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9999=</a:t>
                      </a:r>
                      <a:r>
                        <a:rPr lang="fr-FR"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a:t>
                      </a: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Not applicable (don’t have access to this strategy)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Indicative severity of the strategy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(Country office to attribute the relevant severity, the following is just an example)</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p>
                      <a:pPr marL="0" marR="0" algn="ctr">
                        <a:lnSpc>
                          <a:spcPct val="115000"/>
                        </a:lnSpc>
                        <a:spcBef>
                          <a:spcPts val="0"/>
                        </a:spcBef>
                        <a:spcAft>
                          <a:spcPts val="0"/>
                        </a:spcAft>
                      </a:pPr>
                      <a:r>
                        <a:rPr lang="en-GB" sz="8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Variable names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0000576"/>
                  </a:ext>
                </a:extLst>
              </a:tr>
              <a:tr h="273975">
                <a:tc>
                  <a:txBody>
                    <a:bodyPr/>
                    <a:lstStyle/>
                    <a:p>
                      <a:pPr marL="0" marR="0" algn="l">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1.1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Sold household assets/goods (radio, furniture, television, jewellery, etc.)</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 due to a lack of food </a:t>
                      </a: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Lcs_stress_DomAsset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36641"/>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1.2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Borrow money to cover food needs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a:t>
                      </a:r>
                      <a:r>
                        <a:rPr lang="en-GB" sz="800" kern="12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stress_BorrowCash</a:t>
                      </a:r>
                      <a:endParaRPr lang="en-US" sz="800" kern="1200">
                        <a:solidFill>
                          <a:schemeClr val="accent1">
                            <a:lumMod val="50000"/>
                          </a:schemeClr>
                        </a:solidFill>
                        <a:effectLst/>
                        <a:highlight>
                          <a:srgbClr val="C0C0C0"/>
                        </a:highlight>
                        <a:latin typeface="Calibri" panose="020F050202020403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0834"/>
                  </a:ext>
                </a:extLst>
              </a:tr>
              <a:tr h="199299">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1.3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Spent savings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Lcs_stress_Saving</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156396"/>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1.4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Sent household members to eat elsewhere</a:t>
                      </a:r>
                      <a:r>
                        <a:rPr lang="en-GB" sz="800" i="1">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Stress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Lcs_stress_EatOut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23477"/>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1.5 </a:t>
                      </a:r>
                      <a:r>
                        <a:rPr lang="en-GB" sz="80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Sold productive assets or means of transport (sewing machine, wheelbarrow, bicycle, car, etc.)</a:t>
                      </a:r>
                      <a:r>
                        <a:rPr lang="en-GB" sz="800" i="1">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 </a:t>
                      </a:r>
                      <a:r>
                        <a:rPr lang="en-GB" sz="8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Crisis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Lcs_crisis_ProdAssets</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402958"/>
                  </a:ext>
                </a:extLst>
              </a:tr>
              <a:tr h="273975">
                <a:tc>
                  <a:txBody>
                    <a:bodyPr/>
                    <a:lstStyle/>
                    <a:p>
                      <a:pPr marL="0" marR="0">
                        <a:lnSpc>
                          <a:spcPct val="100000"/>
                        </a:lnSpc>
                        <a:spcBef>
                          <a:spcPts val="0"/>
                        </a:spcBef>
                        <a:spcAft>
                          <a:spcPts val="0"/>
                        </a:spcAft>
                      </a:pPr>
                      <a:r>
                        <a:rPr lang="en-GB" sz="800"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1.6 </a:t>
                      </a:r>
                      <a:r>
                        <a:rPr lang="en-GB" sz="800" dirty="0">
                          <a:solidFill>
                            <a:schemeClr val="accent1">
                              <a:lumMod val="50000"/>
                            </a:schemeClr>
                          </a:solidFill>
                          <a:effectLst/>
                          <a:highlight>
                            <a:srgbClr val="C0C0C0"/>
                          </a:highlight>
                          <a:latin typeface="Calibri" panose="020F0502020204030204" pitchFamily="34" charset="0"/>
                          <a:ea typeface="Times New Roman" panose="02020603050405020304" pitchFamily="18" charset="0"/>
                          <a:cs typeface="Arial" panose="020B0604020202020204" pitchFamily="34" charset="0"/>
                        </a:rPr>
                        <a:t>Reduced expenses on essential health (including medicines) </a:t>
                      </a:r>
                      <a:r>
                        <a:rPr lang="en-GB" sz="800" i="1" dirty="0">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Crisis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Lcs_crisis_Health</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0953"/>
                  </a:ext>
                </a:extLst>
              </a:tr>
              <a:tr h="273975">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1.7 </a:t>
                      </a:r>
                      <a:r>
                        <a:rPr lang="en-GB" sz="8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Withdrew children from school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Crisis</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Lcs_crisis_OutSchool</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697943"/>
                  </a:ext>
                </a:extLst>
              </a:tr>
              <a:tr h="415150">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1.8 </a:t>
                      </a:r>
                      <a:r>
                        <a:rPr lang="en-GB" sz="8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Mortgaged/sold the house where the household was permanently living or land </a:t>
                      </a:r>
                      <a:r>
                        <a:rPr lang="en-GB" sz="800" i="1">
                          <a:solidFill>
                            <a:schemeClr val="accent1">
                              <a:lumMod val="50000"/>
                            </a:schemeClr>
                          </a:solidFill>
                          <a:effectLst/>
                          <a:latin typeface="Calibri" panose="020F0502020204030204" pitchFamily="34" charset="0"/>
                          <a:ea typeface="Times New Roman" panose="02020603050405020304" pitchFamily="18" charset="0"/>
                          <a:cs typeface="Arial" panose="020B0604020202020204" pitchFamily="34" charset="0"/>
                        </a:rPr>
                        <a:t>due to a lack of food</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Lcs_em_ResAsset</a:t>
                      </a:r>
                      <a:endParaRPr lang="en-US" sz="110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82550"/>
                  </a:ext>
                </a:extLst>
              </a:tr>
              <a:tr h="273975">
                <a:tc>
                  <a:txBody>
                    <a:bodyPr/>
                    <a:lstStyle/>
                    <a:p>
                      <a:pPr marL="0" marR="0">
                        <a:lnSpc>
                          <a:spcPct val="100000"/>
                        </a:lnSpc>
                        <a:spcBef>
                          <a:spcPts val="0"/>
                        </a:spcBef>
                        <a:spcAft>
                          <a:spcPts val="0"/>
                        </a:spcAft>
                      </a:pP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1.9 </a:t>
                      </a:r>
                      <a:r>
                        <a:rPr lang="en-GB" sz="800" dirty="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Begged (asked strangers for money/food on the streets) or scavenged </a:t>
                      </a:r>
                      <a:r>
                        <a:rPr lang="en-GB" sz="8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a:t>
                      </a:r>
                      <a:r>
                        <a:rPr lang="en-GB" sz="800" i="1"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 to a lack of food </a:t>
                      </a:r>
                      <a:endParaRPr lang="en-US" sz="1100" dirty="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Lcs_em_Begged</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761339"/>
                  </a:ext>
                </a:extLst>
              </a:tr>
              <a:tr h="556326">
                <a:tc>
                  <a:txBody>
                    <a:bodyPr/>
                    <a:lstStyle/>
                    <a:p>
                      <a:pPr marL="0" marR="0">
                        <a:lnSpc>
                          <a:spcPct val="100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1.10 </a:t>
                      </a:r>
                      <a:r>
                        <a:rPr lang="en-US" sz="800" kern="1200">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Engage in socially degrading, high-risk, exploitive or life-threatening jobs or income-generating activities (e.g., smuggling, theft, joining armed groups, prostitution) </a:t>
                      </a:r>
                      <a:r>
                        <a:rPr lang="en-GB" sz="800" i="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due to a lack of food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Verdana" panose="020B0604030504040204" pitchFamily="34" charset="0"/>
                          <a:ea typeface="Calibri" panose="020F0502020204030204" pitchFamily="34" charset="0"/>
                          <a:cs typeface="Arial" panose="020B0604020202020204" pitchFamily="34" charset="0"/>
                        </a:rPr>
                        <a:t>| __ |</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Emergency</a:t>
                      </a:r>
                      <a:endParaRPr lang="en-US" sz="1100">
                        <a:solidFill>
                          <a:schemeClr val="accent1">
                            <a:lumMod val="50000"/>
                          </a:schemeClr>
                        </a:solidFill>
                        <a:effectLs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800" dirty="0" err="1">
                          <a:solidFill>
                            <a:schemeClr val="accent1">
                              <a:lumMod val="50000"/>
                            </a:schemeClr>
                          </a:solidFill>
                          <a:effectLst/>
                          <a:highlight>
                            <a:srgbClr val="C0C0C0"/>
                          </a:highlight>
                          <a:latin typeface="Calibri" panose="020F0502020204030204" pitchFamily="34" charset="0"/>
                          <a:ea typeface="Calibri" panose="020F0502020204030204" pitchFamily="34" charset="0"/>
                          <a:cs typeface="Arial" panose="020B0604020202020204" pitchFamily="34" charset="0"/>
                        </a:rPr>
                        <a:t>Lcs_em_IllegalAct</a:t>
                      </a:r>
                      <a:endParaRPr lang="en-US" sz="1100" dirty="0">
                        <a:solidFill>
                          <a:schemeClr val="accent1">
                            <a:lumMod val="50000"/>
                          </a:schemeClr>
                        </a:solidFill>
                        <a:effectLst/>
                        <a:highlight>
                          <a:srgbClr val="C0C0C0"/>
                        </a:highlight>
                        <a:latin typeface="Open Sans" panose="020B0606030504020204" pitchFamily="34" charset="0"/>
                        <a:ea typeface="MS Mincho" panose="02020609040205080304" pitchFamily="49" charset="-128"/>
                        <a:cs typeface="Arial" panose="020B0604020202020204" pitchFamily="34" charset="0"/>
                      </a:endParaRPr>
                    </a:p>
                  </a:txBody>
                  <a:tcPr marL="67190" marR="671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906726"/>
                  </a:ext>
                </a:extLst>
              </a:tr>
            </a:tbl>
          </a:graphicData>
        </a:graphic>
      </p:graphicFrame>
    </p:spTree>
    <p:extLst>
      <p:ext uri="{BB962C8B-B14F-4D97-AF65-F5344CB8AC3E}">
        <p14:creationId xmlns:p14="http://schemas.microsoft.com/office/powerpoint/2010/main" val="3885395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severity - Stress</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585178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spc="60" dirty="0">
                <a:latin typeface="Open Sans"/>
                <a:ea typeface="Open Sans"/>
                <a:cs typeface="Open Sans"/>
              </a:rPr>
              <a:t>The first action a household would take when faced with a shock or stressor is the gradual disposal of assets - for example, spending of savings, selling simple assets, or borrowing money. </a:t>
            </a:r>
            <a:endParaRPr lang="en-US" sz="2400" dirty="0"/>
          </a:p>
          <a:p>
            <a:pPr marL="0" indent="0">
              <a:buNone/>
            </a:pPr>
            <a:endParaRPr lang="en-US" dirty="0"/>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54695"/>
            <a:ext cx="2993994" cy="1385517"/>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Stress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indicates a reduced ability to deal with future shocks due to a current reduction in resources or increase in debts.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8104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severity – Crisis </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5757192"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spc="60" dirty="0"/>
              <a:t>If the situation persists or worsens, then the household would resort to crisis coping strategies, and when, for example, productive assets are sold or essential healthcare/ medication expenditures are reduced, it becomes more difficult for the person or household to return to a pre-crisis state. </a:t>
            </a:r>
          </a:p>
          <a:p>
            <a:pPr marL="0" indent="0">
              <a:buNone/>
            </a:pPr>
            <a:endParaRPr lang="en-US" dirty="0"/>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40396"/>
            <a:ext cx="2993994" cy="1385517"/>
          </a:xfrm>
          <a:prstGeom prst="rect">
            <a:avLst/>
          </a:prstGeom>
          <a:solidFill>
            <a:srgbClr val="FFC000">
              <a:lumMod val="60000"/>
              <a:lumOff val="40000"/>
            </a:srgbClr>
          </a:solidFill>
        </p:spPr>
        <p:txBody>
          <a:bodyPr wrap="square" rtlCol="0">
            <a:noAutofit/>
          </a:bodyPr>
          <a:lstStyle/>
          <a:p>
            <a:pPr algn="ctr">
              <a:defRPr/>
            </a:pPr>
            <a:r>
              <a:rPr lang="en-GB" sz="1400" b="1" kern="0" dirty="0">
                <a:solidFill>
                  <a:srgbClr val="3B3838"/>
                </a:solidFill>
                <a:latin typeface="Open Sans" panose="020B0606030504020204" pitchFamily="34" charset="0"/>
                <a:cs typeface="Arial" panose="020B0604020202020204" pitchFamily="34" charset="0"/>
              </a:rPr>
              <a:t>Stress</a:t>
            </a:r>
            <a:endParaRPr lang="en-US" sz="1400" b="1" kern="0" dirty="0">
              <a:solidFill>
                <a:srgbClr val="3B3838"/>
              </a:solidFill>
              <a:latin typeface="Open Sans" panose="020B0606030504020204" pitchFamily="34" charset="0"/>
              <a:cs typeface="Arial" panose="020B0604020202020204" pitchFamily="34" charset="0"/>
            </a:endParaRPr>
          </a:p>
          <a:p>
            <a:pPr algn="ctr">
              <a:defRPr/>
            </a:pPr>
            <a:r>
              <a:rPr lang="en-GB" sz="1400" kern="0" dirty="0">
                <a:solidFill>
                  <a:srgbClr val="3B3838"/>
                </a:solidFill>
                <a:latin typeface="Open Sans" panose="020B0606030504020204" pitchFamily="34" charset="0"/>
                <a:cs typeface="Arial" panose="020B0604020202020204" pitchFamily="34" charset="0"/>
              </a:rPr>
              <a:t>indicates a reduced ability to deal with future shocks due to a current reduction in resources or increase in debts.</a:t>
            </a:r>
            <a:endParaRPr lang="en-US" sz="1400" kern="0" dirty="0">
              <a:solidFill>
                <a:srgbClr val="3B3838"/>
              </a:solidFill>
              <a:latin typeface="Open Sans" panose="020B0606030504020204" pitchFamily="34" charset="0"/>
              <a:cs typeface="Arial" panose="020B0604020202020204" pitchFamily="34" charset="0"/>
            </a:endParaRPr>
          </a:p>
        </p:txBody>
      </p:sp>
      <p:sp>
        <p:nvSpPr>
          <p:cNvPr id="3" name="TextBox 6">
            <a:extLst>
              <a:ext uri="{FF2B5EF4-FFF2-40B4-BE49-F238E27FC236}">
                <a16:creationId xmlns:a16="http://schemas.microsoft.com/office/drawing/2014/main" id="{8DE45853-2242-0EB9-6D69-4FDA34967032}"/>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Crisis</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directly reduces future productivity, including human capital formation</a:t>
            </a:r>
            <a:r>
              <a:rPr kumimoji="0" lang="en-GB" sz="1400" b="0" i="0" u="none" strike="noStrike" kern="0" cap="none" spc="0" normalizeH="0" baseline="0" noProof="0">
                <a:ln>
                  <a:noFill/>
                </a:ln>
                <a:solidFill>
                  <a:srgbClr val="3B3838"/>
                </a:solidFill>
                <a:effectLst/>
                <a:uLnTx/>
                <a:uFillTx/>
                <a:ea typeface="Calibri" panose="020F0502020204030204" pitchFamily="34" charset="0"/>
                <a:cs typeface="Arial" panose="020B0604020202020204" pitchFamily="34" charset="0"/>
              </a:rPr>
              <a:t>.</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FDFB484-FD58-E971-E177-4F1AC060D7FA}"/>
              </a:ext>
            </a:extLst>
          </p:cNvPr>
          <p:cNvSpPr/>
          <p:nvPr/>
        </p:nvSpPr>
        <p:spPr>
          <a:xfrm>
            <a:off x="8775190" y="1340396"/>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045751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severity – Emergency </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6040286"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spc="60" dirty="0"/>
              <a:t>Finally, the household may resort to selling their only house/land, beg or scavenge, sell their last productive female animal which reduces future productivity and difficult to reverse or they are humiliating and dramatic in nature.  </a:t>
            </a:r>
          </a:p>
          <a:p>
            <a:pPr marL="0" indent="0">
              <a:buNone/>
            </a:pPr>
            <a:endParaRPr lang="en-US" dirty="0"/>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40396"/>
            <a:ext cx="2993994" cy="1385517"/>
          </a:xfrm>
          <a:prstGeom prst="rect">
            <a:avLst/>
          </a:prstGeom>
          <a:solidFill>
            <a:srgbClr val="FFC000">
              <a:lumMod val="60000"/>
              <a:lumOff val="40000"/>
            </a:srgbClr>
          </a:solidFill>
        </p:spPr>
        <p:txBody>
          <a:bodyPr wrap="square" rtlCol="0">
            <a:noAutofit/>
          </a:bodyPr>
          <a:lstStyle/>
          <a:p>
            <a:pPr marR="0" lvl="0" indent="0" algn="ctr" fontAlgn="auto">
              <a:lnSpc>
                <a:spcPct val="100000"/>
              </a:lnSpc>
              <a:spcBef>
                <a:spcPts val="0"/>
              </a:spcBef>
              <a:spcAft>
                <a:spcPts val="0"/>
              </a:spcAft>
              <a:buClrTx/>
              <a:buSzTx/>
              <a:buFontTx/>
              <a:buNone/>
              <a:tabLst/>
              <a:defRPr/>
            </a:pPr>
            <a:r>
              <a:rPr lang="en-GB" sz="1400" b="1" kern="0" dirty="0">
                <a:solidFill>
                  <a:srgbClr val="3B3838"/>
                </a:solidFill>
                <a:latin typeface="Open Sans" panose="020B0606030504020204" pitchFamily="34" charset="0"/>
                <a:cs typeface="Arial" panose="020B0604020202020204" pitchFamily="34" charset="0"/>
              </a:rPr>
              <a:t>Stress</a:t>
            </a:r>
            <a:endParaRPr lang="en-US" sz="1400" b="1" kern="0" dirty="0">
              <a:solidFill>
                <a:srgbClr val="3B3838"/>
              </a:solidFill>
              <a:latin typeface="Open Sans" panose="020B0606030504020204" pitchFamily="34" charset="0"/>
              <a:cs typeface="Arial" panose="020B0604020202020204" pitchFamily="34" charset="0"/>
            </a:endParaRPr>
          </a:p>
          <a:p>
            <a:pPr marR="0" lvl="0" indent="0" algn="ctr" fontAlgn="auto">
              <a:lnSpc>
                <a:spcPct val="100000"/>
              </a:lnSpc>
              <a:spcBef>
                <a:spcPts val="0"/>
              </a:spcBef>
              <a:spcAft>
                <a:spcPts val="0"/>
              </a:spcAft>
              <a:buClrTx/>
              <a:buSzTx/>
              <a:buFontTx/>
              <a:buNone/>
              <a:tabLst/>
              <a:defRPr/>
            </a:pPr>
            <a:r>
              <a:rPr lang="en-GB" sz="1400" kern="0" dirty="0">
                <a:solidFill>
                  <a:srgbClr val="3B3838"/>
                </a:solidFill>
                <a:latin typeface="Open Sans" panose="020B0606030504020204" pitchFamily="34" charset="0"/>
                <a:cs typeface="Arial" panose="020B0604020202020204" pitchFamily="34" charset="0"/>
              </a:rPr>
              <a:t>indicates a reduced ability to deal with future shocks due to a current reduction in resources or increase in debts.</a:t>
            </a:r>
            <a:endParaRPr lang="en-US" sz="1400" kern="0" dirty="0">
              <a:solidFill>
                <a:srgbClr val="3B3838"/>
              </a:solidFill>
              <a:latin typeface="Open Sans" panose="020B0606030504020204" pitchFamily="34" charset="0"/>
              <a:cs typeface="Arial" panose="020B0604020202020204" pitchFamily="34" charset="0"/>
            </a:endParaRPr>
          </a:p>
        </p:txBody>
      </p:sp>
      <p:sp>
        <p:nvSpPr>
          <p:cNvPr id="3" name="TextBox 6">
            <a:extLst>
              <a:ext uri="{FF2B5EF4-FFF2-40B4-BE49-F238E27FC236}">
                <a16:creationId xmlns:a16="http://schemas.microsoft.com/office/drawing/2014/main" id="{8DE45853-2242-0EB9-6D69-4FDA34967032}"/>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algn="ctr">
              <a:defRPr/>
            </a:pPr>
            <a:r>
              <a:rPr lang="en-GB" sz="1400" b="1" kern="0" dirty="0">
                <a:solidFill>
                  <a:srgbClr val="3B3838"/>
                </a:solidFill>
                <a:latin typeface="Open Sans" panose="020B0606030504020204" pitchFamily="34" charset="0"/>
                <a:cs typeface="Arial" panose="020B0604020202020204" pitchFamily="34" charset="0"/>
              </a:rPr>
              <a:t>Crisis</a:t>
            </a:r>
            <a:endParaRPr lang="en-US" sz="1400" b="1" kern="0" dirty="0">
              <a:solidFill>
                <a:srgbClr val="3B3838"/>
              </a:solidFill>
              <a:latin typeface="Open Sans" panose="020B0606030504020204" pitchFamily="34" charset="0"/>
              <a:cs typeface="Arial" panose="020B0604020202020204" pitchFamily="34" charset="0"/>
            </a:endParaRPr>
          </a:p>
          <a:p>
            <a:pPr algn="ctr">
              <a:defRPr/>
            </a:pPr>
            <a:r>
              <a:rPr lang="en-GB" sz="1400" kern="0" dirty="0">
                <a:solidFill>
                  <a:srgbClr val="3B3838"/>
                </a:solidFill>
                <a:latin typeface="Open Sans" panose="020B0606030504020204" pitchFamily="34" charset="0"/>
                <a:cs typeface="Arial" panose="020B0604020202020204" pitchFamily="34" charset="0"/>
              </a:rPr>
              <a:t>directly reduces future productivity, including human capital formation.</a:t>
            </a:r>
            <a:endParaRPr lang="en-US" sz="1400" kern="0" dirty="0">
              <a:solidFill>
                <a:srgbClr val="3B3838"/>
              </a:solidFill>
              <a:latin typeface="Open Sans" panose="020B0606030504020204" pitchFamily="34" charset="0"/>
              <a:cs typeface="Arial" panose="020B0604020202020204" pitchFamily="34" charset="0"/>
            </a:endParaRPr>
          </a:p>
        </p:txBody>
      </p:sp>
      <p:sp>
        <p:nvSpPr>
          <p:cNvPr id="5" name="TextBox 7">
            <a:extLst>
              <a:ext uri="{FF2B5EF4-FFF2-40B4-BE49-F238E27FC236}">
                <a16:creationId xmlns:a16="http://schemas.microsoft.com/office/drawing/2014/main" id="{FAA82E55-A464-5D30-44B3-3F78C5C86F75}"/>
              </a:ext>
            </a:extLst>
          </p:cNvPr>
          <p:cNvSpPr txBox="1"/>
          <p:nvPr/>
        </p:nvSpPr>
        <p:spPr>
          <a:xfrm>
            <a:off x="8775189" y="4649428"/>
            <a:ext cx="2993994" cy="1383591"/>
          </a:xfrm>
          <a:prstGeom prst="rect">
            <a:avLst/>
          </a:prstGeom>
          <a:solidFill>
            <a:srgbClr val="C00000"/>
          </a:solidFill>
        </p:spPr>
        <p:txBody>
          <a:bodyPr wrap="square" rtlCol="0">
            <a:noAutofit/>
          </a:bodyPr>
          <a:lstStyle/>
          <a:p>
            <a:pPr algn="ctr"/>
            <a:r>
              <a:rPr lang="en-GB" sz="1400" b="1">
                <a:solidFill>
                  <a:srgbClr val="FFFFFF"/>
                </a:solidFill>
                <a:latin typeface="Open Sans" panose="020B0606030504020204" pitchFamily="34" charset="0"/>
                <a:ea typeface="Calibri" panose="020F0502020204030204" pitchFamily="34" charset="0"/>
                <a:cs typeface="Arial" panose="020B0604020202020204" pitchFamily="34" charset="0"/>
              </a:rPr>
              <a:t>Emergency </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a:p>
            <a:pPr algn="ctr"/>
            <a:r>
              <a:rPr lang="en-GB" sz="1400">
                <a:solidFill>
                  <a:srgbClr val="FFFFFF"/>
                </a:solidFill>
                <a:latin typeface="Open Sans" panose="020B0606030504020204" pitchFamily="34" charset="0"/>
                <a:ea typeface="Calibri" panose="020F0502020204030204" pitchFamily="34" charset="0"/>
                <a:cs typeface="Arial" panose="020B0604020202020204" pitchFamily="34" charset="0"/>
              </a:rPr>
              <a:t>affects future productivity but are more difficult to reverse or more dramatic in nature.</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4BC0B5A-F29F-D5B1-0ED7-9C051973630F}"/>
              </a:ext>
            </a:extLst>
          </p:cNvPr>
          <p:cNvSpPr/>
          <p:nvPr/>
        </p:nvSpPr>
        <p:spPr>
          <a:xfrm>
            <a:off x="8775190" y="1340396"/>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B3EAFDD9-679D-C59B-FA57-97EF7AEB3297}"/>
              </a:ext>
            </a:extLst>
          </p:cNvPr>
          <p:cNvSpPr/>
          <p:nvPr/>
        </p:nvSpPr>
        <p:spPr>
          <a:xfrm>
            <a:off x="8775189" y="2969449"/>
            <a:ext cx="2993994" cy="1436441"/>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264526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Lcs-FS: severity LEVELS</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6398324"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3600" spc="60"/>
          </a:p>
          <a:p>
            <a:pPr marL="0" indent="0">
              <a:buNone/>
            </a:pPr>
            <a:r>
              <a:rPr lang="en-US" sz="2800" spc="60"/>
              <a:t>The adoption of stress, crisis and emergency livelihood coping strategies occurs in a sequence form, rather than simultaneously. </a:t>
            </a:r>
          </a:p>
          <a:p>
            <a:pPr marL="0" indent="0">
              <a:buNone/>
            </a:pPr>
            <a:endParaRPr lang="en-US"/>
          </a:p>
        </p:txBody>
      </p:sp>
      <p:sp>
        <p:nvSpPr>
          <p:cNvPr id="2" name="TextBox 5">
            <a:extLst>
              <a:ext uri="{FF2B5EF4-FFF2-40B4-BE49-F238E27FC236}">
                <a16:creationId xmlns:a16="http://schemas.microsoft.com/office/drawing/2014/main" id="{73BECF91-AA4C-CC66-6BAF-E5B8D6273610}"/>
              </a:ext>
            </a:extLst>
          </p:cNvPr>
          <p:cNvSpPr txBox="1"/>
          <p:nvPr/>
        </p:nvSpPr>
        <p:spPr>
          <a:xfrm>
            <a:off x="8775189" y="1354695"/>
            <a:ext cx="2993994" cy="1385517"/>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Stress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indicates a reduced ability to deal with future shocks due to a current reduction in resources or increase in debts.</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3" name="TextBox 6">
            <a:extLst>
              <a:ext uri="{FF2B5EF4-FFF2-40B4-BE49-F238E27FC236}">
                <a16:creationId xmlns:a16="http://schemas.microsoft.com/office/drawing/2014/main" id="{5CF725C7-C122-6590-357E-37FAC15A2A53}"/>
              </a:ext>
            </a:extLst>
          </p:cNvPr>
          <p:cNvSpPr txBox="1"/>
          <p:nvPr/>
        </p:nvSpPr>
        <p:spPr>
          <a:xfrm>
            <a:off x="8775189" y="2995873"/>
            <a:ext cx="2993994" cy="1383595"/>
          </a:xfrm>
          <a:prstGeom prst="rect">
            <a:avLst/>
          </a:prstGeom>
          <a:solidFill>
            <a:srgbClr val="ED7D31">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Crisis</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directly reduces future productivity, including human capital formation</a:t>
            </a:r>
            <a:r>
              <a:rPr kumimoji="0" lang="en-GB" sz="1400" b="0" i="0" u="none" strike="noStrike" kern="0" cap="none" spc="0" normalizeH="0" baseline="0" noProof="0">
                <a:ln>
                  <a:noFill/>
                </a:ln>
                <a:solidFill>
                  <a:srgbClr val="3B3838"/>
                </a:solidFill>
                <a:effectLst/>
                <a:uLnTx/>
                <a:uFillTx/>
                <a:ea typeface="Calibri" panose="020F0502020204030204" pitchFamily="34" charset="0"/>
                <a:cs typeface="Arial" panose="020B0604020202020204" pitchFamily="34" charset="0"/>
              </a:rPr>
              <a:t>.</a:t>
            </a:r>
            <a:endParaRPr kumimoji="0" lang="en-US" sz="14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7">
            <a:extLst>
              <a:ext uri="{FF2B5EF4-FFF2-40B4-BE49-F238E27FC236}">
                <a16:creationId xmlns:a16="http://schemas.microsoft.com/office/drawing/2014/main" id="{2FF846DE-1EEC-C7A2-760B-E6AF4180B11B}"/>
              </a:ext>
            </a:extLst>
          </p:cNvPr>
          <p:cNvSpPr txBox="1"/>
          <p:nvPr/>
        </p:nvSpPr>
        <p:spPr>
          <a:xfrm>
            <a:off x="8775189" y="4649428"/>
            <a:ext cx="2993994" cy="1383591"/>
          </a:xfrm>
          <a:prstGeom prst="rect">
            <a:avLst/>
          </a:prstGeom>
          <a:solidFill>
            <a:srgbClr val="C00000"/>
          </a:solidFill>
        </p:spPr>
        <p:txBody>
          <a:bodyPr wrap="square" rtlCol="0">
            <a:noAutofit/>
          </a:bodyPr>
          <a:lstStyle/>
          <a:p>
            <a:pPr algn="ctr"/>
            <a:r>
              <a:rPr lang="en-GB" sz="1400" b="1">
                <a:solidFill>
                  <a:srgbClr val="FFFFFF"/>
                </a:solidFill>
                <a:latin typeface="Open Sans" panose="020B0606030504020204" pitchFamily="34" charset="0"/>
                <a:ea typeface="Calibri" panose="020F0502020204030204" pitchFamily="34" charset="0"/>
                <a:cs typeface="Arial" panose="020B0604020202020204" pitchFamily="34" charset="0"/>
              </a:rPr>
              <a:t>Emergency </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a:p>
            <a:pPr algn="ctr"/>
            <a:r>
              <a:rPr lang="en-GB" sz="1400">
                <a:solidFill>
                  <a:srgbClr val="FFFFFF"/>
                </a:solidFill>
                <a:latin typeface="Open Sans" panose="020B0606030504020204" pitchFamily="34" charset="0"/>
                <a:ea typeface="Calibri" panose="020F0502020204030204" pitchFamily="34" charset="0"/>
                <a:cs typeface="Arial" panose="020B0604020202020204" pitchFamily="34" charset="0"/>
              </a:rPr>
              <a:t>affects future productivity but are more difficult to reverse or more dramatic in nature.</a:t>
            </a:r>
            <a:endParaRPr lang="en-US" sz="1400">
              <a:solidFill>
                <a:srgbClr val="FFFFFF"/>
              </a:solidFill>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5403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How do they all come together?</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classification of households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15790" y="1658618"/>
            <a:ext cx="8477065"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If a household had relied on </a:t>
            </a:r>
            <a:r>
              <a:rPr lang="en-US" sz="2000" b="1" spc="60">
                <a:latin typeface="Open Sans" charset="0"/>
                <a:ea typeface="Open Sans" charset="0"/>
                <a:cs typeface="Open Sans" charset="0"/>
              </a:rPr>
              <a:t>one or more stress coping</a:t>
            </a:r>
            <a:r>
              <a:rPr lang="en-US" sz="2000" spc="60">
                <a:latin typeface="Open Sans" charset="0"/>
                <a:ea typeface="Open Sans" charset="0"/>
                <a:cs typeface="Open Sans" charset="0"/>
              </a:rPr>
              <a:t> strategy (</a:t>
            </a:r>
            <a:r>
              <a:rPr lang="en-US" sz="2000" spc="60" err="1">
                <a:latin typeface="Open Sans" charset="0"/>
                <a:ea typeface="Open Sans" charset="0"/>
                <a:cs typeface="Open Sans" charset="0"/>
              </a:rPr>
              <a:t>ies</a:t>
            </a:r>
            <a:r>
              <a:rPr lang="en-US" sz="2000" spc="60">
                <a:latin typeface="Open Sans" charset="0"/>
                <a:ea typeface="Open Sans" charset="0"/>
                <a:cs typeface="Open Sans" charset="0"/>
              </a:rPr>
              <a:t>) in the last 30 days or had exhausted this strategy(</a:t>
            </a:r>
            <a:r>
              <a:rPr lang="en-US" sz="2000" spc="60" err="1">
                <a:latin typeface="Open Sans" charset="0"/>
                <a:ea typeface="Open Sans" charset="0"/>
                <a:cs typeface="Open Sans" charset="0"/>
              </a:rPr>
              <a:t>ies</a:t>
            </a:r>
            <a:r>
              <a:rPr lang="en-US" sz="2000" spc="60">
                <a:latin typeface="Open Sans" charset="0"/>
                <a:ea typeface="Open Sans" charset="0"/>
                <a:cs typeface="Open Sans" charset="0"/>
              </a:rPr>
              <a:t>) in the previous 12 months</a:t>
            </a:r>
          </a:p>
        </p:txBody>
      </p:sp>
      <p:sp>
        <p:nvSpPr>
          <p:cNvPr id="2" name="TextBox 1">
            <a:extLst>
              <a:ext uri="{FF2B5EF4-FFF2-40B4-BE49-F238E27FC236}">
                <a16:creationId xmlns:a16="http://schemas.microsoft.com/office/drawing/2014/main" id="{88C38D19-A9CC-4E61-8A8E-C504FCB1761B}"/>
              </a:ext>
            </a:extLst>
          </p:cNvPr>
          <p:cNvSpPr txBox="1"/>
          <p:nvPr/>
        </p:nvSpPr>
        <p:spPr>
          <a:xfrm>
            <a:off x="815790" y="2861593"/>
            <a:ext cx="8168721"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If the same household had relied on </a:t>
            </a:r>
            <a:r>
              <a:rPr lang="en-US" sz="2000" b="1" spc="60">
                <a:latin typeface="Open Sans" charset="0"/>
                <a:ea typeface="Open Sans" charset="0"/>
                <a:cs typeface="Open Sans" charset="0"/>
              </a:rPr>
              <a:t>one or more crisis coping </a:t>
            </a:r>
            <a:r>
              <a:rPr lang="en-US" sz="2000" spc="60">
                <a:latin typeface="Open Sans" charset="0"/>
                <a:ea typeface="Open Sans" charset="0"/>
                <a:cs typeface="Open Sans" charset="0"/>
              </a:rPr>
              <a:t>strategy (</a:t>
            </a:r>
            <a:r>
              <a:rPr lang="en-US" sz="2000" spc="60" err="1">
                <a:latin typeface="Open Sans" charset="0"/>
                <a:ea typeface="Open Sans" charset="0"/>
                <a:cs typeface="Open Sans" charset="0"/>
              </a:rPr>
              <a:t>ies</a:t>
            </a:r>
            <a:r>
              <a:rPr lang="en-US" sz="2000" spc="60">
                <a:latin typeface="Open Sans" charset="0"/>
                <a:ea typeface="Open Sans" charset="0"/>
                <a:cs typeface="Open Sans" charset="0"/>
              </a:rPr>
              <a:t>) in the last 30 days or had exhausted this (or these) </a:t>
            </a:r>
            <a:r>
              <a:rPr lang="en-US" sz="2000" spc="60" err="1">
                <a:latin typeface="Open Sans" charset="0"/>
                <a:ea typeface="Open Sans" charset="0"/>
                <a:cs typeface="Open Sans" charset="0"/>
              </a:rPr>
              <a:t>strateg</a:t>
            </a:r>
            <a:r>
              <a:rPr lang="en-US" sz="2000" spc="60">
                <a:latin typeface="Open Sans" charset="0"/>
                <a:ea typeface="Open Sans" charset="0"/>
                <a:cs typeface="Open Sans" charset="0"/>
              </a:rPr>
              <a:t>(</a:t>
            </a:r>
            <a:r>
              <a:rPr lang="en-US" sz="2000" spc="60" err="1">
                <a:latin typeface="Open Sans" charset="0"/>
                <a:ea typeface="Open Sans" charset="0"/>
                <a:cs typeface="Open Sans" charset="0"/>
              </a:rPr>
              <a:t>ies</a:t>
            </a:r>
            <a:r>
              <a:rPr lang="en-US" sz="2000" spc="60">
                <a:latin typeface="Open Sans" charset="0"/>
                <a:ea typeface="Open Sans" charset="0"/>
                <a:cs typeface="Open Sans" charset="0"/>
              </a:rPr>
              <a:t>) in the previous 12 months </a:t>
            </a:r>
          </a:p>
        </p:txBody>
      </p:sp>
      <p:sp>
        <p:nvSpPr>
          <p:cNvPr id="3" name="TextBox 2">
            <a:extLst>
              <a:ext uri="{FF2B5EF4-FFF2-40B4-BE49-F238E27FC236}">
                <a16:creationId xmlns:a16="http://schemas.microsoft.com/office/drawing/2014/main" id="{CAF45603-21B3-314C-6118-8D176AB09249}"/>
              </a:ext>
            </a:extLst>
          </p:cNvPr>
          <p:cNvSpPr txBox="1"/>
          <p:nvPr/>
        </p:nvSpPr>
        <p:spPr>
          <a:xfrm>
            <a:off x="815790" y="4146390"/>
            <a:ext cx="8477064" cy="92333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If the same household had relied on </a:t>
            </a:r>
            <a:r>
              <a:rPr lang="en-US" sz="2000" b="1" spc="60">
                <a:latin typeface="Open Sans" charset="0"/>
                <a:ea typeface="Open Sans" charset="0"/>
                <a:cs typeface="Open Sans" charset="0"/>
              </a:rPr>
              <a:t>one or more emergency coping</a:t>
            </a:r>
            <a:r>
              <a:rPr lang="en-US" sz="2000" spc="60">
                <a:latin typeface="Open Sans" charset="0"/>
                <a:ea typeface="Open Sans" charset="0"/>
                <a:cs typeface="Open Sans" charset="0"/>
              </a:rPr>
              <a:t> strategy(</a:t>
            </a:r>
            <a:r>
              <a:rPr lang="en-US" sz="2000" spc="60" err="1">
                <a:latin typeface="Open Sans" charset="0"/>
                <a:ea typeface="Open Sans" charset="0"/>
                <a:cs typeface="Open Sans" charset="0"/>
              </a:rPr>
              <a:t>ies</a:t>
            </a:r>
            <a:r>
              <a:rPr lang="en-US" sz="2000" spc="60">
                <a:latin typeface="Open Sans" charset="0"/>
                <a:ea typeface="Open Sans" charset="0"/>
                <a:cs typeface="Open Sans" charset="0"/>
              </a:rPr>
              <a:t>) in the last 30 days or had exhausted this (or these) strategy(</a:t>
            </a:r>
            <a:r>
              <a:rPr lang="en-US" sz="2000" spc="60" err="1">
                <a:latin typeface="Open Sans" charset="0"/>
                <a:ea typeface="Open Sans" charset="0"/>
                <a:cs typeface="Open Sans" charset="0"/>
              </a:rPr>
              <a:t>ies</a:t>
            </a:r>
            <a:r>
              <a:rPr lang="en-US" sz="2000" spc="60">
                <a:latin typeface="Open Sans" charset="0"/>
                <a:ea typeface="Open Sans" charset="0"/>
                <a:cs typeface="Open Sans" charset="0"/>
              </a:rPr>
              <a:t>) in the previous 12 months </a:t>
            </a:r>
            <a:r>
              <a:rPr lang="en-US" sz="2000" spc="60">
                <a:latin typeface="Open Sans" charset="0"/>
                <a:ea typeface="Open Sans" charset="0"/>
                <a:cs typeface="Open Sans" charset="0"/>
                <a:sym typeface="Wingdings" panose="05000000000000000000" pitchFamily="2" charset="2"/>
              </a:rPr>
              <a:t>		</a:t>
            </a:r>
          </a:p>
        </p:txBody>
      </p:sp>
      <p:sp>
        <p:nvSpPr>
          <p:cNvPr id="4" name="TextBox 5">
            <a:extLst>
              <a:ext uri="{FF2B5EF4-FFF2-40B4-BE49-F238E27FC236}">
                <a16:creationId xmlns:a16="http://schemas.microsoft.com/office/drawing/2014/main" id="{FE6072B8-0635-29DF-AC83-9A0EA8F5F887}"/>
              </a:ext>
            </a:extLst>
          </p:cNvPr>
          <p:cNvSpPr txBox="1"/>
          <p:nvPr/>
        </p:nvSpPr>
        <p:spPr>
          <a:xfrm>
            <a:off x="9688961" y="1640744"/>
            <a:ext cx="1687248" cy="758385"/>
          </a:xfrm>
          <a:prstGeom prst="rect">
            <a:avLst/>
          </a:prstGeom>
          <a:solidFill>
            <a:srgbClr val="FFC000">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Household is applying stress coping</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5" name="TextBox 5">
            <a:extLst>
              <a:ext uri="{FF2B5EF4-FFF2-40B4-BE49-F238E27FC236}">
                <a16:creationId xmlns:a16="http://schemas.microsoft.com/office/drawing/2014/main" id="{91B4C8EE-C2C7-119F-DD79-484F843D69AA}"/>
              </a:ext>
            </a:extLst>
          </p:cNvPr>
          <p:cNvSpPr txBox="1"/>
          <p:nvPr/>
        </p:nvSpPr>
        <p:spPr>
          <a:xfrm>
            <a:off x="9688961" y="2877949"/>
            <a:ext cx="1687248" cy="758385"/>
          </a:xfrm>
          <a:prstGeom prst="rect">
            <a:avLst/>
          </a:prstGeom>
          <a:solidFill>
            <a:srgbClr val="F4B183"/>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3B3838"/>
                </a:solidFill>
                <a:effectLst/>
                <a:uLnTx/>
                <a:uFillTx/>
                <a:latin typeface="Open Sans" panose="020B0606030504020204" pitchFamily="34" charset="0"/>
                <a:ea typeface="Calibri" panose="020F0502020204030204" pitchFamily="34" charset="0"/>
                <a:cs typeface="Arial" panose="020B0604020202020204" pitchFamily="34" charset="0"/>
              </a:rPr>
              <a:t>Household is applying crisis coping</a:t>
            </a:r>
            <a:endParaRPr kumimoji="0" lang="en-US" sz="1800" b="0" i="0" u="none" strike="noStrike" kern="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endParaRPr>
          </a:p>
        </p:txBody>
      </p:sp>
      <p:sp>
        <p:nvSpPr>
          <p:cNvPr id="7" name="TextBox 5">
            <a:extLst>
              <a:ext uri="{FF2B5EF4-FFF2-40B4-BE49-F238E27FC236}">
                <a16:creationId xmlns:a16="http://schemas.microsoft.com/office/drawing/2014/main" id="{F96F7253-DEBC-51D6-093F-B7B62645CEA6}"/>
              </a:ext>
            </a:extLst>
          </p:cNvPr>
          <p:cNvSpPr txBox="1"/>
          <p:nvPr/>
        </p:nvSpPr>
        <p:spPr>
          <a:xfrm>
            <a:off x="9688961" y="4082989"/>
            <a:ext cx="1687248" cy="986731"/>
          </a:xfrm>
          <a:prstGeom prst="rect">
            <a:avLst/>
          </a:prstGeom>
          <a:solidFill>
            <a:srgbClr val="C00000"/>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Open Sans" panose="020B0606030504020204" pitchFamily="34" charset="0"/>
                <a:ea typeface="Calibri" panose="020F0502020204030204" pitchFamily="34" charset="0"/>
                <a:cs typeface="Arial" panose="020B0604020202020204" pitchFamily="34" charset="0"/>
              </a:rPr>
              <a:t>Household is applying emergency coping</a:t>
            </a:r>
            <a:endParaRPr kumimoji="0" lang="en-US" sz="1800" b="0" i="0" u="none" strike="noStrike" kern="0" cap="none" spc="0" normalizeH="0" baseline="0" noProof="0">
              <a:ln>
                <a:noFill/>
              </a:ln>
              <a:solidFill>
                <a:srgbClr val="FFFFFF"/>
              </a:solidFill>
              <a:effectLst/>
              <a:uLnTx/>
              <a:uFillTx/>
              <a:latin typeface="Verdana" panose="020B0604030504040204" pitchFamily="34" charset="0"/>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A22BC186-D106-33D7-0B7B-48D5819B435B}"/>
              </a:ext>
            </a:extLst>
          </p:cNvPr>
          <p:cNvCxnSpPr>
            <a:cxnSpLocks/>
            <a:stCxn id="4" idx="2"/>
          </p:cNvCxnSpPr>
          <p:nvPr/>
        </p:nvCxnSpPr>
        <p:spPr>
          <a:xfrm>
            <a:off x="10532585" y="2399129"/>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F43E232-4471-8596-9828-2F952872254E}"/>
              </a:ext>
            </a:extLst>
          </p:cNvPr>
          <p:cNvCxnSpPr/>
          <p:nvPr/>
        </p:nvCxnSpPr>
        <p:spPr>
          <a:xfrm>
            <a:off x="10532585" y="3636334"/>
            <a:ext cx="0" cy="37596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2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
                                            <p:txEl>
                                              <p:pRg st="0" end="0"/>
                                            </p:txEl>
                                          </p:spTgt>
                                        </p:tgtEl>
                                        <p:attrNameLst>
                                          <p:attrName>style.color</p:attrName>
                                        </p:attrNameLst>
                                      </p:cBhvr>
                                      <p:to>
                                        <a:srgbClr val="DD490E"/>
                                      </p:to>
                                    </p:animClr>
                                    <p:animClr clrSpc="rgb" dir="cw">
                                      <p:cBhvr>
                                        <p:cTn id="14" dur="500" fill="hold"/>
                                        <p:tgtEl>
                                          <p:spTgt spid="2">
                                            <p:txEl>
                                              <p:pRg st="0" end="0"/>
                                            </p:txEl>
                                          </p:spTgt>
                                        </p:tgtEl>
                                        <p:attrNameLst>
                                          <p:attrName>fillcolor</p:attrName>
                                        </p:attrNameLst>
                                      </p:cBhvr>
                                      <p:to>
                                        <a:srgbClr val="DD490E"/>
                                      </p:to>
                                    </p:animClr>
                                    <p:set>
                                      <p:cBhvr>
                                        <p:cTn id="15" dur="500" fill="hold"/>
                                        <p:tgtEl>
                                          <p:spTgt spid="2">
                                            <p:txEl>
                                              <p:pRg st="0" end="0"/>
                                            </p:txEl>
                                          </p:spTgt>
                                        </p:tgtEl>
                                        <p:attrNameLst>
                                          <p:attrName>fill.type</p:attrName>
                                        </p:attrNameLst>
                                      </p:cBhvr>
                                      <p:to>
                                        <p:strVal val="solid"/>
                                      </p:to>
                                    </p:set>
                                    <p:set>
                                      <p:cBhvr>
                                        <p:cTn id="16" dur="500" fill="hold"/>
                                        <p:tgtEl>
                                          <p:spTgt spid="2">
                                            <p:txEl>
                                              <p:pRg st="0" end="0"/>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xEl>
                                              <p:pRg st="0" end="0"/>
                                            </p:txEl>
                                          </p:spTgt>
                                        </p:tgtEl>
                                        <p:attrNameLst>
                                          <p:attrName>style.color</p:attrName>
                                        </p:attrNameLst>
                                      </p:cBhvr>
                                      <p:to>
                                        <a:srgbClr val="C00000"/>
                                      </p:to>
                                    </p:animClr>
                                    <p:animClr clrSpc="rgb" dir="cw">
                                      <p:cBhvr>
                                        <p:cTn id="21" dur="500" fill="hold"/>
                                        <p:tgtEl>
                                          <p:spTgt spid="3">
                                            <p:txEl>
                                              <p:pRg st="0" end="0"/>
                                            </p:txEl>
                                          </p:spTgt>
                                        </p:tgtEl>
                                        <p:attrNameLst>
                                          <p:attrName>fillcolor</p:attrName>
                                        </p:attrNameLst>
                                      </p:cBhvr>
                                      <p:to>
                                        <a:srgbClr val="C00000"/>
                                      </p:to>
                                    </p:animClr>
                                    <p:set>
                                      <p:cBhvr>
                                        <p:cTn id="22" dur="500" fill="hold"/>
                                        <p:tgtEl>
                                          <p:spTgt spid="3">
                                            <p:txEl>
                                              <p:pRg st="0" end="0"/>
                                            </p:txEl>
                                          </p:spTgt>
                                        </p:tgtEl>
                                        <p:attrNameLst>
                                          <p:attrName>fill.type</p:attrName>
                                        </p:attrNameLst>
                                      </p:cBhvr>
                                      <p:to>
                                        <p:strVal val="solid"/>
                                      </p:to>
                                    </p:set>
                                    <p:set>
                                      <p:cBhvr>
                                        <p:cTn id="23"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rPr>
              <a:t>The livelihood coping strategies</a:t>
            </a:r>
            <a:endParaRPr lang="en-GB" b="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39958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000" y="1047694"/>
            <a:ext cx="11052000" cy="4100053"/>
          </a:xfrm>
        </p:spPr>
        <p:txBody>
          <a:bodyPr vert="horz" lIns="91440" tIns="45720" rIns="91440" bIns="45720" rtlCol="0" anchor="t">
            <a:noAutofit/>
          </a:bodyPr>
          <a:lstStyle/>
          <a:p>
            <a:pPr marL="0" indent="0">
              <a:lnSpc>
                <a:spcPts val="2700"/>
              </a:lnSpc>
              <a:buNone/>
            </a:pPr>
            <a:endParaRPr lang="en-US" spc="60" dirty="0"/>
          </a:p>
          <a:p>
            <a:pPr>
              <a:lnSpc>
                <a:spcPts val="2700"/>
              </a:lnSpc>
              <a:buFont typeface="Wingdings" panose="05000000000000000000" pitchFamily="2" charset="2"/>
              <a:buChar char="v"/>
            </a:pPr>
            <a:r>
              <a:rPr lang="en-GB" sz="2400" spc="60" dirty="0">
                <a:latin typeface="Open Sans"/>
                <a:ea typeface="Open Sans"/>
                <a:cs typeface="Open Sans"/>
              </a:rPr>
              <a:t>Depending on the time available for the enumerator training, it is suggested to review each of the list of strategies and potential lookouts and verification examples. </a:t>
            </a:r>
          </a:p>
          <a:p>
            <a:pPr>
              <a:lnSpc>
                <a:spcPts val="2700"/>
              </a:lnSpc>
              <a:buFont typeface="Wingdings" panose="05000000000000000000" pitchFamily="2" charset="2"/>
              <a:buChar char="v"/>
            </a:pPr>
            <a:r>
              <a:rPr lang="en-GB" sz="2400" spc="60" dirty="0">
                <a:latin typeface="Open Sans"/>
                <a:ea typeface="Open Sans"/>
                <a:cs typeface="Open Sans"/>
              </a:rPr>
              <a:t>Review the </a:t>
            </a:r>
            <a:r>
              <a:rPr lang="en-US" sz="24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list of strategies</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to include the tables with the 10+ relevant strategies selected for your country context as individual slides (see the following three slides as examples)</a:t>
            </a:r>
          </a:p>
          <a:p>
            <a:pPr>
              <a:lnSpc>
                <a:spcPts val="2700"/>
              </a:lnSpc>
              <a:buFont typeface="Wingdings" panose="05000000000000000000" pitchFamily="2" charset="2"/>
              <a:buChar char="v"/>
            </a:pPr>
            <a:r>
              <a:rPr lang="en-US" sz="2400" spc="60" dirty="0">
                <a:latin typeface="Open Sans" panose="020B0606030504020204" pitchFamily="34" charset="0"/>
                <a:ea typeface="Open Sans" panose="020B0606030504020204" pitchFamily="34" charset="0"/>
                <a:cs typeface="Open Sans" panose="020B0606030504020204" pitchFamily="34" charset="0"/>
              </a:rPr>
              <a:t>Be sure to highlight key elements, including what each of the response options mean for each question and verification examples and probing strategies. </a:t>
            </a:r>
          </a:p>
          <a:p>
            <a:pPr>
              <a:lnSpc>
                <a:spcPts val="2700"/>
              </a:lnSpc>
              <a:buFont typeface="Wingdings" panose="05000000000000000000" pitchFamily="2" charset="2"/>
              <a:buChar char="v"/>
            </a:pPr>
            <a:r>
              <a:rPr lang="en-US" sz="2400" spc="60" dirty="0">
                <a:latin typeface="Open Sans" panose="020B0606030504020204" pitchFamily="34" charset="0"/>
                <a:ea typeface="Open Sans" panose="020B0606030504020204" pitchFamily="34" charset="0"/>
                <a:cs typeface="Open Sans" panose="020B0606030504020204" pitchFamily="34" charset="0"/>
              </a:rPr>
              <a:t>Note that if time does not allow for this, then the information should at least be included in the enumerator training manual. </a:t>
            </a:r>
            <a:endParaRPr lang="en-GB" sz="24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LCS-fs: training instructions 3</a:t>
            </a:r>
          </a:p>
        </p:txBody>
      </p:sp>
    </p:spTree>
    <p:extLst>
      <p:ext uri="{BB962C8B-B14F-4D97-AF65-F5344CB8AC3E}">
        <p14:creationId xmlns:p14="http://schemas.microsoft.com/office/powerpoint/2010/main" val="285195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Guidance Note for LCS-FS</a:t>
            </a:r>
          </a:p>
        </p:txBody>
      </p:sp>
      <p:sp>
        <p:nvSpPr>
          <p:cNvPr id="3" name="Rectangle 2">
            <a:extLst>
              <a:ext uri="{FF2B5EF4-FFF2-40B4-BE49-F238E27FC236}">
                <a16:creationId xmlns:a16="http://schemas.microsoft.com/office/drawing/2014/main" id="{235DEB8A-F8AE-EAE6-B8BE-A7A791F4CA78}"/>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8">
            <a:extLst>
              <a:ext uri="{FF2B5EF4-FFF2-40B4-BE49-F238E27FC236}">
                <a16:creationId xmlns:a16="http://schemas.microsoft.com/office/drawing/2014/main" id="{E414F211-9914-ECC0-BBE0-72A13F9DDB57}"/>
              </a:ext>
            </a:extLst>
          </p:cNvPr>
          <p:cNvPicPr>
            <a:picLocks noGrp="1" noChangeAspect="1"/>
          </p:cNvPicPr>
          <p:nvPr>
            <p:ph idx="1"/>
          </p:nvPr>
        </p:nvPicPr>
        <p:blipFill>
          <a:blip r:embed="rId3"/>
          <a:srcRect/>
          <a:stretch/>
        </p:blipFill>
        <p:spPr>
          <a:xfrm>
            <a:off x="952351" y="1542749"/>
            <a:ext cx="3780813" cy="4900043"/>
          </a:xfrm>
          <a:ln>
            <a:solidFill>
              <a:schemeClr val="accent1">
                <a:lumMod val="50000"/>
              </a:schemeClr>
            </a:solidFill>
          </a:ln>
        </p:spPr>
      </p:pic>
      <p:sp>
        <p:nvSpPr>
          <p:cNvPr id="5" name="TextBox 4">
            <a:extLst>
              <a:ext uri="{FF2B5EF4-FFF2-40B4-BE49-F238E27FC236}">
                <a16:creationId xmlns:a16="http://schemas.microsoft.com/office/drawing/2014/main" id="{10945F5E-A943-F556-D5AF-EECA8444D62F}"/>
              </a:ext>
            </a:extLst>
          </p:cNvPr>
          <p:cNvSpPr txBox="1"/>
          <p:nvPr/>
        </p:nvSpPr>
        <p:spPr>
          <a:xfrm>
            <a:off x="5528947" y="1407447"/>
            <a:ext cx="4746624" cy="2523768"/>
          </a:xfrm>
          <a:prstGeom prst="rect">
            <a:avLst/>
          </a:prstGeom>
          <a:noFill/>
        </p:spPr>
        <p:txBody>
          <a:bodyPr wrap="square" rtlCol="0">
            <a:spAutoFit/>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Please refer to the </a:t>
            </a:r>
            <a:r>
              <a:rPr lang="en-US" sz="2000" b="1" i="1"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guidance note</a:t>
            </a:r>
            <a:r>
              <a:rPr lang="en-US" sz="2000" b="1" i="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and </a:t>
            </a:r>
            <a:r>
              <a:rPr lang="en-US" sz="2000" b="1" i="1"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list of strategies</a:t>
            </a:r>
            <a:r>
              <a:rPr lang="en-US" sz="2000" b="1" i="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to explore the livelihood coping strategies for food security, as well as their explanations and relevance.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37096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0DF0-FAFF-35E1-45E3-E0E454D38A03}"/>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EXAMPLE DESCRIPTION OF A STRESS COPING STRATEGY</a:t>
            </a:r>
          </a:p>
        </p:txBody>
      </p:sp>
      <p:sp>
        <p:nvSpPr>
          <p:cNvPr id="7" name="TextBox 6">
            <a:extLst>
              <a:ext uri="{FF2B5EF4-FFF2-40B4-BE49-F238E27FC236}">
                <a16:creationId xmlns:a16="http://schemas.microsoft.com/office/drawing/2014/main" id="{0F4B508C-53C7-574B-4DBB-F91508BEAFD6}"/>
              </a:ext>
            </a:extLst>
          </p:cNvPr>
          <p:cNvSpPr txBox="1"/>
          <p:nvPr/>
        </p:nvSpPr>
        <p:spPr>
          <a:xfrm>
            <a:off x="736453" y="1727914"/>
            <a:ext cx="11133969" cy="276999"/>
          </a:xfrm>
          <a:prstGeom prst="rect">
            <a:avLst/>
          </a:prstGeom>
          <a:noFill/>
        </p:spPr>
        <p:txBody>
          <a:bodyPr wrap="square" rtlCol="0">
            <a:spAutoFit/>
          </a:bodyPr>
          <a:lstStyle/>
          <a:p>
            <a:r>
              <a:rPr lang="en-GB" sz="1200" b="1" i="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(Variable name: </a:t>
            </a:r>
            <a:r>
              <a:rPr lang="en-GB" sz="1200" b="1" i="1" err="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Lcs_stress_Saving</a:t>
            </a:r>
            <a:r>
              <a:rPr lang="en-GB" sz="1200" b="1" i="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 </a:t>
            </a:r>
            <a:r>
              <a:rPr lang="en-GB" sz="1200" i="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During the past 30 days, did anyone in your household have to</a:t>
            </a:r>
            <a:r>
              <a:rPr lang="en-GB" sz="1200" i="1">
                <a:solidFill>
                  <a:srgbClr val="133048"/>
                </a:solidFill>
                <a:effectLst/>
                <a:latin typeface="Calibri Light" panose="020F0302020204030204" pitchFamily="34" charset="0"/>
                <a:ea typeface="Yu Gothic Light" panose="020B0300000000000000" pitchFamily="34" charset="-128"/>
                <a:cs typeface="Open Sans" panose="020B0606030504020204" pitchFamily="34" charset="0"/>
              </a:rPr>
              <a:t> </a:t>
            </a:r>
            <a:r>
              <a:rPr lang="en-GB" sz="1200" b="1" i="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spend savings </a:t>
            </a:r>
            <a:r>
              <a:rPr lang="en-GB" sz="1200" i="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due to a lack of food or money to buy it?</a:t>
            </a:r>
            <a:endParaRPr lang="en-US" sz="1200" i="1">
              <a:solidFill>
                <a:srgbClr val="133048"/>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8" name="Rectangle 7">
            <a:extLst>
              <a:ext uri="{FF2B5EF4-FFF2-40B4-BE49-F238E27FC236}">
                <a16:creationId xmlns:a16="http://schemas.microsoft.com/office/drawing/2014/main" id="{0D0870A7-C994-58A4-5E27-BB9B3A2DF4E0}"/>
              </a:ext>
            </a:extLst>
          </p:cNvPr>
          <p:cNvSpPr/>
          <p:nvPr/>
        </p:nvSpPr>
        <p:spPr>
          <a:xfrm>
            <a:off x="10826257" y="182599"/>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BACB61-E858-68B8-E2ED-C0774A70DD24}"/>
              </a:ext>
            </a:extLst>
          </p:cNvPr>
          <p:cNvSpPr txBox="1"/>
          <p:nvPr/>
        </p:nvSpPr>
        <p:spPr>
          <a:xfrm>
            <a:off x="10991510" y="252067"/>
            <a:ext cx="751101" cy="307777"/>
          </a:xfrm>
          <a:prstGeom prst="rect">
            <a:avLst/>
          </a:prstGeom>
          <a:noFill/>
        </p:spPr>
        <p:txBody>
          <a:bodyPr wrap="square" rtlCol="0">
            <a:spAutoFit/>
          </a:bodyPr>
          <a:lstStyle/>
          <a:p>
            <a:pPr algn="ctr"/>
            <a:r>
              <a:rPr lang="en-US" sz="1400" b="1">
                <a:solidFill>
                  <a:schemeClr val="accent5">
                    <a:lumMod val="50000"/>
                  </a:schemeClr>
                </a:solidFill>
              </a:rPr>
              <a:t>Stress</a:t>
            </a:r>
            <a:endParaRPr lang="en-US" b="1">
              <a:solidFill>
                <a:schemeClr val="accent5">
                  <a:lumMod val="50000"/>
                </a:schemeClr>
              </a:solidFill>
            </a:endParaRPr>
          </a:p>
        </p:txBody>
      </p:sp>
      <p:graphicFrame>
        <p:nvGraphicFramePr>
          <p:cNvPr id="5" name="Content Placeholder 4">
            <a:extLst>
              <a:ext uri="{FF2B5EF4-FFF2-40B4-BE49-F238E27FC236}">
                <a16:creationId xmlns:a16="http://schemas.microsoft.com/office/drawing/2014/main" id="{E182801E-DC83-1EE2-2C0D-2202876D5671}"/>
              </a:ext>
            </a:extLst>
          </p:cNvPr>
          <p:cNvGraphicFramePr>
            <a:graphicFrameLocks noGrp="1"/>
          </p:cNvGraphicFramePr>
          <p:nvPr>
            <p:ph idx="1"/>
            <p:extLst>
              <p:ext uri="{D42A27DB-BD31-4B8C-83A1-F6EECF244321}">
                <p14:modId xmlns:p14="http://schemas.microsoft.com/office/powerpoint/2010/main" val="2167162411"/>
              </p:ext>
            </p:extLst>
          </p:nvPr>
        </p:nvGraphicFramePr>
        <p:xfrm>
          <a:off x="824473" y="2211341"/>
          <a:ext cx="10542587" cy="3104925"/>
        </p:xfrm>
        <a:graphic>
          <a:graphicData uri="http://schemas.openxmlformats.org/drawingml/2006/table">
            <a:tbl>
              <a:tblPr firstRow="1" firstCol="1" bandRow="1"/>
              <a:tblGrid>
                <a:gridCol w="3858587">
                  <a:extLst>
                    <a:ext uri="{9D8B030D-6E8A-4147-A177-3AD203B41FA5}">
                      <a16:colId xmlns:a16="http://schemas.microsoft.com/office/drawing/2014/main" val="473549370"/>
                    </a:ext>
                  </a:extLst>
                </a:gridCol>
                <a:gridCol w="3649844">
                  <a:extLst>
                    <a:ext uri="{9D8B030D-6E8A-4147-A177-3AD203B41FA5}">
                      <a16:colId xmlns:a16="http://schemas.microsoft.com/office/drawing/2014/main" val="2904643634"/>
                    </a:ext>
                  </a:extLst>
                </a:gridCol>
                <a:gridCol w="3034156">
                  <a:extLst>
                    <a:ext uri="{9D8B030D-6E8A-4147-A177-3AD203B41FA5}">
                      <a16:colId xmlns:a16="http://schemas.microsoft.com/office/drawing/2014/main" val="2025257531"/>
                    </a:ext>
                  </a:extLst>
                </a:gridCol>
              </a:tblGrid>
              <a:tr h="332594">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Rationale/Use</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What does each response option mean?</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Verification examples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559406196"/>
                  </a:ext>
                </a:extLst>
              </a:tr>
              <a:tr h="764275">
                <a:tc rowSpan="4">
                  <a:txBody>
                    <a:bodyPr/>
                    <a:lstStyle/>
                    <a:p>
                      <a:pPr marL="0" marR="0" algn="l">
                        <a:lnSpc>
                          <a:spcPct val="115000"/>
                        </a:lnSpc>
                        <a:spcBef>
                          <a:spcPts val="0"/>
                        </a:spcBef>
                        <a:spcAft>
                          <a:spcPts val="600"/>
                        </a:spcAft>
                      </a:pPr>
                      <a:r>
                        <a:rPr lang="en-US" sz="9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Rationale: </a:t>
                      </a:r>
                      <a:r>
                        <a:rPr lang="en-US"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Spending savings weakens the ability of households to fall back on readily available cash, unlike assets that require liquidation. </a:t>
                      </a:r>
                    </a:p>
                    <a:p>
                      <a:pPr marL="0" marR="0" algn="l">
                        <a:lnSpc>
                          <a:spcPct val="115000"/>
                        </a:lnSpc>
                        <a:spcBef>
                          <a:spcPts val="0"/>
                        </a:spcBef>
                        <a:spcAft>
                          <a:spcPts val="600"/>
                        </a:spcAft>
                      </a:pPr>
                      <a:r>
                        <a:rPr lang="en-GB"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Savings are understood as money or other valuables (i.e., gold jewellery) put aside for future use/consumption. For example, cash that is put aside for household emergencies, ceremonies, schooling, or other large expenditures. Savings could be also intended for future investments (e.g., family business, buying land livestock etc.).</a:t>
                      </a:r>
                      <a:endParaRPr lang="en-US"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lnSpc>
                          <a:spcPct val="115000"/>
                        </a:lnSpc>
                        <a:spcBef>
                          <a:spcPts val="0"/>
                        </a:spcBef>
                        <a:spcAft>
                          <a:spcPts val="600"/>
                        </a:spcAft>
                      </a:pPr>
                      <a:r>
                        <a:rPr lang="en-US" sz="9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Lookouts: </a:t>
                      </a:r>
                      <a:r>
                        <a:rPr lang="en-GB"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It is vital to ask about the spending of savings, rather than the spending of the household’s income. </a:t>
                      </a:r>
                      <a:r>
                        <a:rPr lang="en-US"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Be careful about the use of this strategy in a protracted displacement setting, as most of the households would have exhausted this strategy more than 12 months ago; thus, this strategy would not apply to most households. Note that for the case of gold </a:t>
                      </a:r>
                      <a:r>
                        <a:rPr lang="en-US" sz="900" kern="60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jewellery</a:t>
                      </a:r>
                      <a:r>
                        <a:rPr lang="en-US"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there can be some overlap with </a:t>
                      </a:r>
                      <a:r>
                        <a:rPr lang="en-GB"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t>
                      </a:r>
                      <a:r>
                        <a:rPr lang="en-GB" sz="900" kern="600" err="1">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DomAsset</a:t>
                      </a:r>
                      <a:r>
                        <a:rPr lang="en-GB"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&amp; “Pawn,” thus, it is advised to avoid using more than one of these strategies in the same module. </a:t>
                      </a:r>
                      <a:endParaRPr lang="en-US"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lnSpc>
                          <a:spcPct val="115000"/>
                        </a:lnSpc>
                        <a:spcBef>
                          <a:spcPts val="0"/>
                        </a:spcBef>
                        <a:spcAft>
                          <a:spcPts val="600"/>
                        </a:spcAft>
                      </a:pPr>
                      <a:r>
                        <a:rPr lang="en-US" sz="9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Severity: </a:t>
                      </a:r>
                      <a:r>
                        <a:rPr lang="en-US" sz="9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Almost always has a stress severity. </a:t>
                      </a: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No, there was no need to spend savings because the household did not face food shortages or lack money to buy it or had applied another livelihood coping strategy.</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Probing is needed to ensure the selection of the most appropriate response.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1) does your household have savings?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2) why did you not spend the savings (or not)?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785500098"/>
                  </a:ext>
                </a:extLst>
              </a:tr>
              <a:tr h="599296">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Yes, the household needed to spend savings in the last 30 days due to a lack of food or money to buy it.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Ensure that the household spent savings to be able to afford food, and not for other reasons.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336917542"/>
                  </a:ext>
                </a:extLst>
              </a:tr>
              <a:tr h="769547">
                <a:tc vMerge="1">
                  <a:txBody>
                    <a:bodyPr/>
                    <a:lstStyle/>
                    <a:p>
                      <a:pPr rtl="1"/>
                      <a:endParaRPr lang="ar-SY"/>
                    </a:p>
                  </a:txBody>
                  <a:tcPr/>
                </a:tc>
                <a:tc>
                  <a:txBody>
                    <a:bodyPr/>
                    <a:lstStyle/>
                    <a:p>
                      <a:pPr marL="0" marR="0" algn="l">
                        <a:lnSpc>
                          <a:spcPct val="115000"/>
                        </a:lnSpc>
                        <a:spcBef>
                          <a:spcPts val="0"/>
                        </a:spcBef>
                        <a:spcAft>
                          <a:spcPts val="600"/>
                        </a:spcAf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No, because the household had already spent its savings within the last 12 months, and now the household ran out of savings.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If the household responds, “we used to have savings but had to spend them before the past 30 days but within the last year” then the appropriate response option is “no because it had already been exhausted in the last 12 months”.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553712626"/>
                  </a:ext>
                </a:extLst>
              </a:tr>
              <a:tr h="613667">
                <a:tc vMerge="1">
                  <a:txBody>
                    <a:bodyPr/>
                    <a:lstStyle/>
                    <a:p>
                      <a:pPr rtl="1"/>
                      <a:endParaRPr lang="ar-SY"/>
                    </a:p>
                  </a:txBody>
                  <a:tcPr/>
                </a:tc>
                <a:tc>
                  <a:txBody>
                    <a:bodyPr/>
                    <a:lstStyle/>
                    <a:p>
                      <a:pPr marL="0" marR="0" algn="l">
                        <a:lnSpc>
                          <a:spcPct val="115000"/>
                        </a:lnSpc>
                        <a:spcBef>
                          <a:spcPts val="0"/>
                        </a:spcBef>
                        <a:spcAft>
                          <a:spcPts val="600"/>
                        </a:spcAft>
                      </a:pPr>
                      <a:r>
                        <a:rPr lang="en-GB" sz="900" kern="600">
                          <a:effectLst/>
                          <a:latin typeface="Open Sans" panose="020B0606030504020204" pitchFamily="34" charset="0"/>
                          <a:ea typeface="MS Mincho" panose="02020609040205080304" pitchFamily="49" charset="-128"/>
                          <a:cs typeface="Open Sans" panose="020B0606030504020204" pitchFamily="34" charset="0"/>
                        </a:rPr>
                        <a:t>Not applicable as the household has not had savings in over 12 months.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If the household responds, “we do not have savings and did not have savings in the last year, as our income barely covers our expenditures” then the appropriate response choice is “not applicable”.</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792275405"/>
                  </a:ext>
                </a:extLst>
              </a:tr>
            </a:tbl>
          </a:graphicData>
        </a:graphic>
      </p:graphicFrame>
      <p:sp>
        <p:nvSpPr>
          <p:cNvPr id="10" name="Rectangle 9">
            <a:extLst>
              <a:ext uri="{FF2B5EF4-FFF2-40B4-BE49-F238E27FC236}">
                <a16:creationId xmlns:a16="http://schemas.microsoft.com/office/drawing/2014/main" id="{39274704-8D01-B54E-B52C-C9A2312E620E}"/>
              </a:ext>
            </a:extLst>
          </p:cNvPr>
          <p:cNvSpPr/>
          <p:nvPr/>
        </p:nvSpPr>
        <p:spPr>
          <a:xfrm>
            <a:off x="8293637" y="3291840"/>
            <a:ext cx="3073423" cy="58293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14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36453" y="1727914"/>
            <a:ext cx="11133969" cy="503728"/>
          </a:xfrm>
          <a:prstGeom prst="rect">
            <a:avLst/>
          </a:prstGeom>
          <a:noFill/>
        </p:spPr>
        <p:txBody>
          <a:bodyPr wrap="square" rtlCol="0">
            <a:spAutoFit/>
          </a:bodyPr>
          <a:lstStyle/>
          <a:p>
            <a:pPr marL="0" marR="0">
              <a:lnSpc>
                <a:spcPct val="115000"/>
              </a:lnSpc>
              <a:spcBef>
                <a:spcPts val="200"/>
              </a:spcBef>
              <a:spcAft>
                <a:spcPts val="0"/>
              </a:spcAft>
            </a:pPr>
            <a:r>
              <a:rPr lang="en-GB"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(Variable name: </a:t>
            </a:r>
            <a:r>
              <a:rPr lang="en-GB" sz="1200" b="1" i="1"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Lcs_crisis_OutSchool</a:t>
            </a:r>
            <a:r>
              <a:rPr lang="en-GB"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a:t>
            </a:r>
            <a:r>
              <a:rPr lang="en-GB" sz="1200" i="1">
                <a:solidFill>
                  <a:srgbClr val="007DBC"/>
                </a:solidFill>
                <a:latin typeface="Open Sans" panose="020B0606030504020204" pitchFamily="34" charset="0"/>
                <a:cs typeface="Times New Roman" panose="02020603050405020304" pitchFamily="18" charset="0"/>
              </a:rPr>
              <a:t>During the past 30 days, did your household have to </a:t>
            </a:r>
            <a:r>
              <a:rPr lang="en-GB" sz="1200" b="1" i="0">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withdraw children from school</a:t>
            </a:r>
            <a:r>
              <a:rPr lang="en-GB" sz="1200" b="1" i="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GB" sz="1200" b="1">
                <a:solidFill>
                  <a:srgbClr val="007DBC"/>
                </a:solidFill>
                <a:effectLst/>
                <a:latin typeface="Open Sans" panose="020B0606030504020204" pitchFamily="34" charset="0"/>
                <a:ea typeface="Times New Roman" panose="02020603050405020304" pitchFamily="18" charset="0"/>
                <a:cs typeface="Times New Roman" panose="02020603050405020304" pitchFamily="18" charset="0"/>
              </a:rPr>
              <a:t>(compulsory education) </a:t>
            </a:r>
            <a:r>
              <a:rPr lang="en-GB" sz="1200" i="1">
                <a:solidFill>
                  <a:srgbClr val="007DBC"/>
                </a:solidFill>
                <a:latin typeface="Open Sans" panose="020B0606030504020204" pitchFamily="34" charset="0"/>
                <a:cs typeface="Times New Roman" panose="02020603050405020304" pitchFamily="18" charset="0"/>
              </a:rPr>
              <a:t>due to a lack of food or money to buy it</a:t>
            </a:r>
            <a:endParaRPr lang="en-US" sz="1200" i="1">
              <a:solidFill>
                <a:srgbClr val="007DBC"/>
              </a:solidFill>
              <a:latin typeface="Open Sans" panose="020B0606030504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6BFBA4B-A6AF-7DCF-133E-7F3FEACCB8F7}"/>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pitchFamily="2" charset="0"/>
              </a:rPr>
              <a:t>EXAMPLE DESCRIPTION OF A CRISIS COPING STRATEGY</a:t>
            </a:r>
          </a:p>
        </p:txBody>
      </p:sp>
      <p:sp>
        <p:nvSpPr>
          <p:cNvPr id="9" name="Rectangle 8">
            <a:extLst>
              <a:ext uri="{FF2B5EF4-FFF2-40B4-BE49-F238E27FC236}">
                <a16:creationId xmlns:a16="http://schemas.microsoft.com/office/drawing/2014/main" id="{E84FE43A-9221-3061-C503-0B4524345370}"/>
              </a:ext>
            </a:extLst>
          </p:cNvPr>
          <p:cNvSpPr/>
          <p:nvPr/>
        </p:nvSpPr>
        <p:spPr>
          <a:xfrm>
            <a:off x="10922463" y="235057"/>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8CCF7D-36C8-AD69-6A2E-FA841D4D6EB4}"/>
              </a:ext>
            </a:extLst>
          </p:cNvPr>
          <p:cNvSpPr txBox="1"/>
          <p:nvPr/>
        </p:nvSpPr>
        <p:spPr>
          <a:xfrm>
            <a:off x="11087717" y="304525"/>
            <a:ext cx="694334" cy="307777"/>
          </a:xfrm>
          <a:prstGeom prst="rect">
            <a:avLst/>
          </a:prstGeom>
          <a:noFill/>
        </p:spPr>
        <p:txBody>
          <a:bodyPr wrap="square" rtlCol="0">
            <a:spAutoFit/>
          </a:bodyPr>
          <a:lstStyle/>
          <a:p>
            <a:pPr algn="ctr"/>
            <a:r>
              <a:rPr lang="en-US" sz="1400" b="1">
                <a:solidFill>
                  <a:schemeClr val="accent6">
                    <a:lumMod val="75000"/>
                  </a:schemeClr>
                </a:solidFill>
              </a:rPr>
              <a:t>Crisis</a:t>
            </a:r>
            <a:endParaRPr lang="en-US" b="1">
              <a:solidFill>
                <a:schemeClr val="accent6">
                  <a:lumMod val="75000"/>
                </a:schemeClr>
              </a:solidFill>
            </a:endParaRPr>
          </a:p>
        </p:txBody>
      </p:sp>
      <p:graphicFrame>
        <p:nvGraphicFramePr>
          <p:cNvPr id="4" name="Content Placeholder 3">
            <a:extLst>
              <a:ext uri="{FF2B5EF4-FFF2-40B4-BE49-F238E27FC236}">
                <a16:creationId xmlns:a16="http://schemas.microsoft.com/office/drawing/2014/main" id="{224D3591-10E0-27C5-799E-B32FFC514336}"/>
              </a:ext>
            </a:extLst>
          </p:cNvPr>
          <p:cNvGraphicFramePr>
            <a:graphicFrameLocks noGrp="1"/>
          </p:cNvGraphicFramePr>
          <p:nvPr>
            <p:ph idx="1"/>
            <p:extLst>
              <p:ext uri="{D42A27DB-BD31-4B8C-83A1-F6EECF244321}">
                <p14:modId xmlns:p14="http://schemas.microsoft.com/office/powerpoint/2010/main" val="1014117250"/>
              </p:ext>
            </p:extLst>
          </p:nvPr>
        </p:nvGraphicFramePr>
        <p:xfrm>
          <a:off x="846138" y="2038744"/>
          <a:ext cx="10542587" cy="3861599"/>
        </p:xfrm>
        <a:graphic>
          <a:graphicData uri="http://schemas.openxmlformats.org/drawingml/2006/table">
            <a:tbl>
              <a:tblPr firstRow="1" firstCol="1" bandRow="1"/>
              <a:tblGrid>
                <a:gridCol w="3858587">
                  <a:extLst>
                    <a:ext uri="{9D8B030D-6E8A-4147-A177-3AD203B41FA5}">
                      <a16:colId xmlns:a16="http://schemas.microsoft.com/office/drawing/2014/main" val="4187562312"/>
                    </a:ext>
                  </a:extLst>
                </a:gridCol>
                <a:gridCol w="3649844">
                  <a:extLst>
                    <a:ext uri="{9D8B030D-6E8A-4147-A177-3AD203B41FA5}">
                      <a16:colId xmlns:a16="http://schemas.microsoft.com/office/drawing/2014/main" val="1333469589"/>
                    </a:ext>
                  </a:extLst>
                </a:gridCol>
                <a:gridCol w="3034156">
                  <a:extLst>
                    <a:ext uri="{9D8B030D-6E8A-4147-A177-3AD203B41FA5}">
                      <a16:colId xmlns:a16="http://schemas.microsoft.com/office/drawing/2014/main" val="1023560360"/>
                    </a:ext>
                  </a:extLst>
                </a:gridCol>
              </a:tblGrid>
              <a:tr h="332594">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Rationale/Use</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What does each response option mean?</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10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Verification examples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2892423452"/>
                  </a:ext>
                </a:extLst>
              </a:tr>
              <a:tr h="798475">
                <a:tc rowSpan="4">
                  <a:txBody>
                    <a:bodyPr/>
                    <a:lstStyle/>
                    <a:p>
                      <a:pPr marL="0" marR="0" algn="l">
                        <a:lnSpc>
                          <a:spcPct val="115000"/>
                        </a:lnSpc>
                        <a:spcBef>
                          <a:spcPts val="0"/>
                        </a:spcBef>
                        <a:spcAft>
                          <a:spcPts val="600"/>
                        </a:spcAft>
                      </a:pPr>
                      <a:r>
                        <a:rPr lang="en-GB" sz="9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Rationale: </a:t>
                      </a:r>
                      <a:r>
                        <a:rPr lang="en-GB" sz="900" kern="600">
                          <a:effectLst/>
                          <a:latin typeface="Open Sans" panose="020B0606030504020204" pitchFamily="34" charset="0"/>
                          <a:ea typeface="MS Mincho" panose="02020609040205080304" pitchFamily="49" charset="-128"/>
                          <a:cs typeface="Open Sans" panose="020B0606030504020204" pitchFamily="34" charset="0"/>
                        </a:rPr>
                        <a:t>This decreases human capital, so is considered a crisis strategy, removing children from school will have a huge influence on their future productivity and it is a violation of their right to education.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US" sz="9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Lookouts and use:</a:t>
                      </a:r>
                      <a:r>
                        <a:rPr lang="en-GB" sz="900" kern="600">
                          <a:effectLst/>
                          <a:latin typeface="Open Sans" panose="020B0606030504020204" pitchFamily="34" charset="0"/>
                          <a:ea typeface="MS Mincho" panose="02020609040205080304" pitchFamily="49" charset="-128"/>
                          <a:cs typeface="Open Sans" panose="020B0606030504020204" pitchFamily="34" charset="0"/>
                        </a:rPr>
                        <a:t> This strategy is relevant for households with children who are of school age for compulsory education (normally this is ages 6-16). If a household withdrew children from high school or vocational high education to contribute to household income, this is not considered under this coping strategy.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US" sz="9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Severity: </a:t>
                      </a:r>
                      <a:r>
                        <a:rPr lang="en-GB" sz="900" kern="600">
                          <a:effectLst/>
                          <a:latin typeface="Open Sans" panose="020B0606030504020204" pitchFamily="34" charset="0"/>
                          <a:ea typeface="MS Mincho" panose="02020609040205080304" pitchFamily="49" charset="-128"/>
                          <a:cs typeface="Open Sans" panose="020B0606030504020204" pitchFamily="34" charset="0"/>
                        </a:rPr>
                        <a:t>Normally the severity is ‘crisis’ for this strategy, but in certain contexts, it could be considered ‘emergency’ severity level.</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GB" sz="900" kern="600">
                          <a:solidFill>
                            <a:srgbClr val="FF0000"/>
                          </a:solidFill>
                          <a:effectLst/>
                          <a:latin typeface="Open Sans" panose="020B0606030504020204" pitchFamily="34" charset="0"/>
                          <a:ea typeface="Times New Roman" panose="02020603050405020304" pitchFamily="18" charset="0"/>
                          <a:cs typeface="Open Sans" panose="020B0606030504020204" pitchFamily="34" charset="0"/>
                        </a:rPr>
                        <a:t>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No, there was no need to withdraw children from school because the household did not face food shortages or lack of money to buy it or had applied another livelihood coping strategy.</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Probing is needed to ensure the selection of the most appropriate response.</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1) do you have any school-aged children?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2) why did you need to apply this strategy (or not)?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53943935"/>
                  </a:ext>
                </a:extLst>
              </a:tr>
              <a:tr h="599296">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Yes, the household needed to withdraw children from school in the last 30 days due to a lack of food or money to buy it.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Ensure that they withdrew children from school due to lack of food or lack of money to buy it.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740989858"/>
                  </a:ext>
                </a:extLst>
              </a:tr>
              <a:tr h="599296">
                <a:tc vMerge="1">
                  <a:txBody>
                    <a:bodyPr/>
                    <a:lstStyle/>
                    <a:p>
                      <a:pPr rtl="1"/>
                      <a:endParaRPr lang="ar-SY"/>
                    </a:p>
                  </a:txBody>
                  <a:tcPr/>
                </a:tc>
                <a:tc>
                  <a:txBody>
                    <a:bodyPr/>
                    <a:lstStyle/>
                    <a:p>
                      <a:pPr marL="0" marR="0" algn="l">
                        <a:lnSpc>
                          <a:spcPct val="115000"/>
                        </a:lnSpc>
                        <a:spcBef>
                          <a:spcPts val="0"/>
                        </a:spcBef>
                        <a:spcAft>
                          <a:spcPts val="600"/>
                        </a:spcAf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No, because the household had already withdrawn children from school within the last 12 months.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a:effectLst/>
                          <a:latin typeface="Open Sans" panose="020B0606030504020204" pitchFamily="34" charset="0"/>
                          <a:ea typeface="MS Mincho" panose="02020609040205080304" pitchFamily="49" charset="-128"/>
                          <a:cs typeface="Open Sans" panose="020B0606030504020204" pitchFamily="34" charset="0"/>
                        </a:rPr>
                        <a:t>If the household already withdrew all their school-aged children from school due to lack of money before the 30 days, and within the last 12 months.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593326550"/>
                  </a:ext>
                </a:extLst>
              </a:tr>
              <a:tr h="1531938">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US" sz="900" kern="600">
                          <a:effectLst/>
                          <a:latin typeface="Open Sans" panose="020B0606030504020204" pitchFamily="34" charset="0"/>
                          <a:ea typeface="MS Mincho" panose="02020609040205080304" pitchFamily="49" charset="-128"/>
                          <a:cs typeface="Open Sans" panose="020B0606030504020204" pitchFamily="34" charset="0"/>
                        </a:rPr>
                        <a:t>Not applicable as the household does not have school-aged children and did not in the last 12 months. It is also possible that the household has school-aged children who have never been enrolled in school or have withdrawn from school more than 12 months ago.</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The not applicable response is only relevant if the household:</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1) does not have children within the school-age category.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2) never enrolled their children in school or the children were withdrawn more than 12 months prior to the interview.</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900" kern="600" dirty="0">
                          <a:effectLst/>
                          <a:latin typeface="Open Sans" panose="020B0606030504020204" pitchFamily="34" charset="0"/>
                          <a:ea typeface="MS Mincho" panose="02020609040205080304" pitchFamily="49" charset="-128"/>
                          <a:cs typeface="Open Sans" panose="020B0606030504020204" pitchFamily="34" charset="0"/>
                        </a:rPr>
                        <a:t>3) there are no schools around.</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781454394"/>
                  </a:ext>
                </a:extLst>
              </a:tr>
            </a:tbl>
          </a:graphicData>
        </a:graphic>
      </p:graphicFrame>
      <p:sp>
        <p:nvSpPr>
          <p:cNvPr id="6" name="Rectangle 5">
            <a:extLst>
              <a:ext uri="{FF2B5EF4-FFF2-40B4-BE49-F238E27FC236}">
                <a16:creationId xmlns:a16="http://schemas.microsoft.com/office/drawing/2014/main" id="{C135EE7C-3A37-669D-2240-E3D07F52AF7C}"/>
              </a:ext>
            </a:extLst>
          </p:cNvPr>
          <p:cNvSpPr/>
          <p:nvPr/>
        </p:nvSpPr>
        <p:spPr>
          <a:xfrm>
            <a:off x="4606290" y="4343400"/>
            <a:ext cx="6892120" cy="167181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EC7EB4-CB24-2658-FD86-75D0BE339041}"/>
              </a:ext>
            </a:extLst>
          </p:cNvPr>
          <p:cNvSpPr/>
          <p:nvPr/>
        </p:nvSpPr>
        <p:spPr>
          <a:xfrm>
            <a:off x="8293637" y="2346517"/>
            <a:ext cx="3169630" cy="81164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3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B508C-53C7-574B-4DBB-F91508BEAFD6}"/>
              </a:ext>
            </a:extLst>
          </p:cNvPr>
          <p:cNvSpPr txBox="1"/>
          <p:nvPr/>
        </p:nvSpPr>
        <p:spPr>
          <a:xfrm>
            <a:off x="736453" y="1642978"/>
            <a:ext cx="11133969" cy="503728"/>
          </a:xfrm>
          <a:prstGeom prst="rect">
            <a:avLst/>
          </a:prstGeom>
          <a:noFill/>
        </p:spPr>
        <p:txBody>
          <a:bodyPr wrap="square" rtlCol="0">
            <a:spAutoFit/>
          </a:bodyPr>
          <a:lstStyle/>
          <a:p>
            <a:pPr marL="0" marR="0">
              <a:lnSpc>
                <a:spcPct val="115000"/>
              </a:lnSpc>
              <a:spcBef>
                <a:spcPts val="200"/>
              </a:spcBef>
              <a:spcAft>
                <a:spcPts val="0"/>
              </a:spcAft>
            </a:pPr>
            <a:r>
              <a:rPr lang="en-US"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(Variable name: </a:t>
            </a:r>
            <a:r>
              <a:rPr lang="en-US" sz="1200" b="1" i="1" err="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Lcs_em_IllegalAct</a:t>
            </a:r>
            <a:r>
              <a:rPr lang="en-US" sz="1200" b="1" i="1">
                <a:solidFill>
                  <a:srgbClr val="133048"/>
                </a:solidFill>
                <a:latin typeface="Calibri Light" panose="020F0302020204030204" pitchFamily="34" charset="0"/>
                <a:ea typeface="Yu Gothic Light" panose="020B0300000000000000" pitchFamily="34" charset="-128"/>
                <a:cs typeface="Open Sans" panose="020B0606030504020204" pitchFamily="34" charset="0"/>
              </a:rPr>
              <a:t>) </a:t>
            </a:r>
            <a:r>
              <a:rPr lang="en-US" sz="1200" i="1">
                <a:solidFill>
                  <a:srgbClr val="007DBC"/>
                </a:solidFill>
                <a:latin typeface="Open Sans" panose="020B0606030504020204" pitchFamily="34" charset="0"/>
                <a:cs typeface="Times New Roman" panose="02020603050405020304" pitchFamily="18" charset="0"/>
              </a:rPr>
              <a:t>During the past 30 days, did anyone in your household have to </a:t>
            </a:r>
            <a:r>
              <a:rPr lang="en-US" sz="1200" b="1">
                <a:solidFill>
                  <a:srgbClr val="007DBC"/>
                </a:solidFill>
                <a:effectLst/>
                <a:latin typeface="Open Sans" panose="020B0606030504020204" pitchFamily="34" charset="0"/>
                <a:ea typeface="Times New Roman" panose="02020603050405020304" pitchFamily="18" charset="0"/>
              </a:rPr>
              <a:t>engage in socially degrading, high-risk, exploitive or life-threatening jobs or income-generating activities (e.g., smuggling, theft, joining armed groups, prostitution) </a:t>
            </a:r>
            <a:r>
              <a:rPr lang="en-US" sz="1200" i="1">
                <a:solidFill>
                  <a:srgbClr val="007DBC"/>
                </a:solidFill>
                <a:latin typeface="Open Sans" panose="020B0606030504020204" pitchFamily="34" charset="0"/>
                <a:cs typeface="Times New Roman" panose="02020603050405020304" pitchFamily="18" charset="0"/>
              </a:rPr>
              <a:t>due to a lack of food or money to buy it?</a:t>
            </a:r>
          </a:p>
        </p:txBody>
      </p:sp>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dirty="0">
                <a:solidFill>
                  <a:schemeClr val="tx1"/>
                </a:solidFill>
                <a:latin typeface="HALDEN SOLID" pitchFamily="2" charset="0"/>
              </a:rPr>
              <a:t>EXAMPLE DESCRIPTION OF AN EMERGENCY COPING STRATEGY</a:t>
            </a:r>
          </a:p>
        </p:txBody>
      </p:sp>
      <p:sp>
        <p:nvSpPr>
          <p:cNvPr id="10" name="Rectangle 9">
            <a:extLst>
              <a:ext uri="{FF2B5EF4-FFF2-40B4-BE49-F238E27FC236}">
                <a16:creationId xmlns:a16="http://schemas.microsoft.com/office/drawing/2014/main" id="{CB7AA0B8-6693-374D-0CE7-FB52B452DCBC}"/>
              </a:ext>
            </a:extLst>
          </p:cNvPr>
          <p:cNvSpPr/>
          <p:nvPr/>
        </p:nvSpPr>
        <p:spPr>
          <a:xfrm>
            <a:off x="10888907" y="165668"/>
            <a:ext cx="1081609" cy="44671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373285-331B-B856-48C7-71A840F5FCBD}"/>
              </a:ext>
            </a:extLst>
          </p:cNvPr>
          <p:cNvSpPr txBox="1"/>
          <p:nvPr/>
        </p:nvSpPr>
        <p:spPr>
          <a:xfrm>
            <a:off x="10851155" y="235136"/>
            <a:ext cx="1157111" cy="307777"/>
          </a:xfrm>
          <a:prstGeom prst="rect">
            <a:avLst/>
          </a:prstGeom>
          <a:noFill/>
        </p:spPr>
        <p:txBody>
          <a:bodyPr wrap="square" rtlCol="0">
            <a:spAutoFit/>
          </a:bodyPr>
          <a:lstStyle/>
          <a:p>
            <a:pPr algn="ctr"/>
            <a:r>
              <a:rPr lang="en-US" sz="1400" b="1">
                <a:solidFill>
                  <a:srgbClr val="C00000"/>
                </a:solidFill>
              </a:rPr>
              <a:t>Emergency</a:t>
            </a:r>
            <a:endParaRPr lang="en-US" b="1">
              <a:solidFill>
                <a:srgbClr val="C00000"/>
              </a:solidFill>
            </a:endParaRPr>
          </a:p>
        </p:txBody>
      </p:sp>
      <p:graphicFrame>
        <p:nvGraphicFramePr>
          <p:cNvPr id="4" name="Content Placeholder 3">
            <a:extLst>
              <a:ext uri="{FF2B5EF4-FFF2-40B4-BE49-F238E27FC236}">
                <a16:creationId xmlns:a16="http://schemas.microsoft.com/office/drawing/2014/main" id="{5A521623-4A9B-BF45-EF9F-CC1152358744}"/>
              </a:ext>
            </a:extLst>
          </p:cNvPr>
          <p:cNvGraphicFramePr>
            <a:graphicFrameLocks noGrp="1"/>
          </p:cNvGraphicFramePr>
          <p:nvPr>
            <p:ph idx="1"/>
            <p:extLst>
              <p:ext uri="{D42A27DB-BD31-4B8C-83A1-F6EECF244321}">
                <p14:modId xmlns:p14="http://schemas.microsoft.com/office/powerpoint/2010/main" val="2310391213"/>
              </p:ext>
            </p:extLst>
          </p:nvPr>
        </p:nvGraphicFramePr>
        <p:xfrm>
          <a:off x="887123" y="2179270"/>
          <a:ext cx="10542587" cy="4342392"/>
        </p:xfrm>
        <a:graphic>
          <a:graphicData uri="http://schemas.openxmlformats.org/drawingml/2006/table">
            <a:tbl>
              <a:tblPr firstRow="1" firstCol="1" bandRow="1"/>
              <a:tblGrid>
                <a:gridCol w="3858587">
                  <a:extLst>
                    <a:ext uri="{9D8B030D-6E8A-4147-A177-3AD203B41FA5}">
                      <a16:colId xmlns:a16="http://schemas.microsoft.com/office/drawing/2014/main" val="3592757116"/>
                    </a:ext>
                  </a:extLst>
                </a:gridCol>
                <a:gridCol w="3649844">
                  <a:extLst>
                    <a:ext uri="{9D8B030D-6E8A-4147-A177-3AD203B41FA5}">
                      <a16:colId xmlns:a16="http://schemas.microsoft.com/office/drawing/2014/main" val="2206734367"/>
                    </a:ext>
                  </a:extLst>
                </a:gridCol>
                <a:gridCol w="3034156">
                  <a:extLst>
                    <a:ext uri="{9D8B030D-6E8A-4147-A177-3AD203B41FA5}">
                      <a16:colId xmlns:a16="http://schemas.microsoft.com/office/drawing/2014/main" val="3305966542"/>
                    </a:ext>
                  </a:extLst>
                </a:gridCol>
              </a:tblGrid>
              <a:tr h="146028">
                <a:tc>
                  <a:txBody>
                    <a:bodyPr/>
                    <a:lstStyle/>
                    <a:p>
                      <a:pPr marL="0" marR="0" algn="l">
                        <a:lnSpc>
                          <a:spcPct val="115000"/>
                        </a:lnSpc>
                        <a:spcBef>
                          <a:spcPts val="0"/>
                        </a:spcBef>
                        <a:spcAft>
                          <a:spcPts val="600"/>
                        </a:spcAft>
                        <a:tabLst>
                          <a:tab pos="3329940" algn="l"/>
                        </a:tabLst>
                      </a:pPr>
                      <a:r>
                        <a:rPr lang="en-GB" sz="9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Rationale/Use</a:t>
                      </a:r>
                    </a:p>
                    <a:p>
                      <a:pPr marL="0" marR="0" algn="l">
                        <a:lnSpc>
                          <a:spcPct val="115000"/>
                        </a:lnSpc>
                        <a:spcBef>
                          <a:spcPts val="0"/>
                        </a:spcBef>
                        <a:spcAft>
                          <a:spcPts val="600"/>
                        </a:spcAft>
                        <a:tabLst>
                          <a:tab pos="3329940" algn="l"/>
                        </a:tabLst>
                      </a:pP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What does each response option mean?</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tc>
                  <a:txBody>
                    <a:bodyPr/>
                    <a:lstStyle/>
                    <a:p>
                      <a:pPr marL="0" marR="0" algn="l">
                        <a:lnSpc>
                          <a:spcPct val="115000"/>
                        </a:lnSpc>
                        <a:spcBef>
                          <a:spcPts val="0"/>
                        </a:spcBef>
                        <a:spcAft>
                          <a:spcPts val="600"/>
                        </a:spcAft>
                        <a:tabLst>
                          <a:tab pos="3329940" algn="l"/>
                        </a:tabLst>
                      </a:pPr>
                      <a:r>
                        <a:rPr lang="en-GB" sz="900" kern="600">
                          <a:solidFill>
                            <a:srgbClr val="FFFFFF"/>
                          </a:solidFill>
                          <a:effectLst/>
                          <a:latin typeface="Open Sans" panose="020B0606030504020204" pitchFamily="34" charset="0"/>
                          <a:ea typeface="Times New Roman" panose="02020603050405020304" pitchFamily="18" charset="0"/>
                          <a:cs typeface="Open Sans" panose="020B0606030504020204" pitchFamily="34" charset="0"/>
                        </a:rPr>
                        <a:t>Verification examples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003E5E"/>
                    </a:solidFill>
                  </a:tcPr>
                </a:tc>
                <a:extLst>
                  <a:ext uri="{0D108BD9-81ED-4DB2-BD59-A6C34878D82A}">
                    <a16:rowId xmlns:a16="http://schemas.microsoft.com/office/drawing/2014/main" val="4288007536"/>
                  </a:ext>
                </a:extLst>
              </a:tr>
              <a:tr h="1832716">
                <a:tc rowSpan="4">
                  <a:txBody>
                    <a:bodyPr/>
                    <a:lstStyle/>
                    <a:p>
                      <a:pPr marL="0" marR="0" algn="l">
                        <a:lnSpc>
                          <a:spcPct val="115000"/>
                        </a:lnSpc>
                        <a:spcBef>
                          <a:spcPts val="0"/>
                        </a:spcBef>
                        <a:spcAft>
                          <a:spcPts val="600"/>
                        </a:spcAft>
                        <a:tabLst>
                          <a:tab pos="3329940" algn="l"/>
                        </a:tabLst>
                      </a:pPr>
                      <a:r>
                        <a:rPr lang="en-GB" sz="800" kern="600">
                          <a:solidFill>
                            <a:srgbClr val="000000"/>
                          </a:solidFill>
                          <a:effectLst/>
                          <a:latin typeface="Open Sans" panose="020B0606030504020204" pitchFamily="34" charset="0"/>
                          <a:ea typeface="MS Mincho" panose="02020609040205080304" pitchFamily="49" charset="-128"/>
                          <a:cs typeface="Open Sans" panose="020B0606030504020204" pitchFamily="34" charset="0"/>
                        </a:rPr>
                        <a:t>Rationale:  </a:t>
                      </a:r>
                      <a:r>
                        <a:rPr lang="en-GB" sz="8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This coping strategy is referring to income-generating activities that are high risk or socially degrading - thus, leading to loss of human dignity and posing protection risks to involved household members.</a:t>
                      </a:r>
                      <a:endParaRPr lang="en-US" sz="800" kern="60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lnSpc>
                          <a:spcPct val="115000"/>
                        </a:lnSpc>
                        <a:spcBef>
                          <a:spcPts val="0"/>
                        </a:spcBef>
                        <a:spcAft>
                          <a:spcPts val="600"/>
                        </a:spcAft>
                        <a:tabLst>
                          <a:tab pos="3329940" algn="l"/>
                        </a:tabLst>
                      </a:pPr>
                      <a:r>
                        <a:rPr lang="en-US" sz="800" kern="60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Lookouts and use:</a:t>
                      </a:r>
                      <a:r>
                        <a:rPr lang="en-US" sz="800" kern="600">
                          <a:effectLst/>
                          <a:latin typeface="Open Sans" panose="020B0606030504020204" pitchFamily="34" charset="0"/>
                          <a:ea typeface="MS Mincho" panose="02020609040205080304" pitchFamily="49" charset="-128"/>
                          <a:cs typeface="Open Sans" panose="020B0606030504020204" pitchFamily="34" charset="0"/>
                        </a:rPr>
                        <a:t> </a:t>
                      </a:r>
                      <a:r>
                        <a:rPr lang="en-GB" sz="800" kern="600">
                          <a:effectLst/>
                          <a:latin typeface="Open Sans" panose="020B0606030504020204" pitchFamily="34" charset="0"/>
                          <a:ea typeface="MS Mincho" panose="02020609040205080304" pitchFamily="49" charset="-128"/>
                          <a:cs typeface="Open Sans" panose="020B0606030504020204" pitchFamily="34" charset="0"/>
                        </a:rPr>
                        <a:t>Need to emphasise the reasons for engaging in illegal activities: often it could be financially rewarding (e.g., smuggling, selling drugs) and people do it because of that, not because they are desperate or in need of food. Avoid using this strategy in contexts where households would be fearful of reporting such activities.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Some activities are illegal by law, but they are still considered normal activities such as charcoal production, or refugees who are by law not allowed to work outside camps. Given that these activities are regularly accepted, they would not be qualified as an emergency strategy.</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pPr>
                      <a:r>
                        <a:rPr lang="en-US" sz="800" kern="1200">
                          <a:solidFill>
                            <a:srgbClr val="333333"/>
                          </a:solidFill>
                          <a:effectLst/>
                          <a:latin typeface="Segoe UI" panose="020B0502040204020203" pitchFamily="34" charset="0"/>
                          <a:ea typeface="MS Mincho" panose="02020609040205080304" pitchFamily="49" charset="-128"/>
                          <a:cs typeface="Arial" panose="020B0604020202020204" pitchFamily="34" charset="0"/>
                        </a:rPr>
                        <a:t>Severity: </a:t>
                      </a:r>
                      <a:r>
                        <a:rPr lang="en-GB" sz="800" kern="600">
                          <a:effectLst/>
                          <a:latin typeface="Open Sans" panose="020B0606030504020204" pitchFamily="34" charset="0"/>
                          <a:ea typeface="MS Mincho" panose="02020609040205080304" pitchFamily="49" charset="-128"/>
                          <a:cs typeface="Open Sans" panose="020B0606030504020204" pitchFamily="34" charset="0"/>
                        </a:rPr>
                        <a:t>The severity of this strategy is almost always ‘emergency’.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pPr>
                      <a:r>
                        <a:rPr lang="en-GB" sz="800" kern="600">
                          <a:effectLst/>
                          <a:latin typeface="Open Sans" panose="020B0606030504020204" pitchFamily="34" charset="0"/>
                          <a:ea typeface="MS Mincho" panose="02020609040205080304" pitchFamily="49" charset="-128"/>
                          <a:cs typeface="Open Sans" panose="020B0606030504020204" pitchFamily="34" charset="0"/>
                        </a:rPr>
                        <a:t>No, there was no need to engage in socially degrading, high-risk, exploitive or life-threatening jobs or income-generating activities because the household did not face food shortages or lack of money to buy it or had applied another livelihood coping strategy.</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dirty="0">
                          <a:solidFill>
                            <a:srgbClr val="FFFFFF"/>
                          </a:solidFill>
                          <a:effectLst/>
                          <a:highlight>
                            <a:srgbClr val="008B8B"/>
                          </a:highlight>
                          <a:latin typeface="Open Sans" panose="020B0606030504020204" pitchFamily="34" charset="0"/>
                          <a:ea typeface="MS Mincho" panose="02020609040205080304" pitchFamily="49" charset="-128"/>
                          <a:cs typeface="Open Sans" panose="020B0606030504020204" pitchFamily="34" charset="0"/>
                        </a:rPr>
                        <a:t>Probing is needed to ensure the selection of the most appropriate response. </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800" kern="600" dirty="0">
                          <a:effectLst/>
                          <a:latin typeface="Open Sans" panose="020B0606030504020204" pitchFamily="34" charset="0"/>
                          <a:ea typeface="MS Mincho" panose="02020609040205080304" pitchFamily="49" charset="-128"/>
                          <a:cs typeface="Open Sans" panose="020B0606030504020204" pitchFamily="34" charset="0"/>
                        </a:rPr>
                        <a:t>Probing should be context-specific and refer to commonly used socially degrading, risky or exploitative activities. For example, if smuggling is a common activity for vulnerable households, then probing should focus on this, among others. Different terms can be used to describe these activities to soften the language. For example, smuggling can be rephrased as crossing the border with unregistered goods. Another example: joining armed groups could be reformulated as participating in groups to protect their families/communities.</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3685380965"/>
                  </a:ext>
                </a:extLst>
              </a:tr>
              <a:tr h="507739">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Yes, the household needed to engage in socially degrading, high-risk, exploitive or life-threatening jobs or income-generating activities in the last 30 days due to a lack of food or money to buy it.</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Ensure that this strategy was applied due to lack of food or money to buy it. </a:t>
                      </a:r>
                      <a:endParaRPr lang="en-US" sz="1000">
                        <a:effectLst/>
                        <a:latin typeface="Open Sans" panose="020B0606030504020204" pitchFamily="34" charset="0"/>
                        <a:ea typeface="MS Mincho" panose="02020609040205080304" pitchFamily="49" charset="-128"/>
                        <a:cs typeface="Arial" panose="020B0604020202020204" pitchFamily="34" charset="0"/>
                      </a:endParaRPr>
                    </a:p>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1892073228"/>
                  </a:ext>
                </a:extLst>
              </a:tr>
              <a:tr h="579655">
                <a:tc vMerge="1">
                  <a:txBody>
                    <a:bodyPr/>
                    <a:lstStyle/>
                    <a:p>
                      <a:pPr rtl="1"/>
                      <a:endParaRPr lang="ar-SY"/>
                    </a:p>
                  </a:txBody>
                  <a:tcPr/>
                </a:tc>
                <a:tc>
                  <a:txBody>
                    <a:bodyPr/>
                    <a:lstStyle/>
                    <a:p>
                      <a:pPr marL="0" marR="0" algn="l">
                        <a:lnSpc>
                          <a:spcPct val="115000"/>
                        </a:lnSpc>
                        <a:spcBef>
                          <a:spcPts val="0"/>
                        </a:spcBef>
                        <a:spcAft>
                          <a:spcPts val="600"/>
                        </a:spcAft>
                      </a:pPr>
                      <a:r>
                        <a:rPr lang="en-GB" sz="800" kern="600">
                          <a:effectLst/>
                          <a:latin typeface="Open Sans" panose="020B0606030504020204" pitchFamily="34" charset="0"/>
                          <a:ea typeface="MS Mincho" panose="02020609040205080304" pitchFamily="49" charset="-128"/>
                          <a:cs typeface="Open Sans" panose="020B0606030504020204" pitchFamily="34" charset="0"/>
                        </a:rPr>
                        <a:t>No, because the household has already engaged in socially degrading, high-risk, exploitive or life-threatening jobs or income-generating activities within the last 12 months and this strategy has been exhausted as continuation would have more severe consequences.</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lnSpc>
                          <a:spcPct val="115000"/>
                        </a:lnSpc>
                        <a:spcBef>
                          <a:spcPts val="0"/>
                        </a:spcBef>
                        <a:spcAft>
                          <a:spcPts val="600"/>
                        </a:spcAft>
                        <a:tabLst>
                          <a:tab pos="3329940" algn="l"/>
                        </a:tabLst>
                      </a:pPr>
                      <a:r>
                        <a:rPr lang="en-GB" sz="800" kern="600">
                          <a:effectLst/>
                          <a:latin typeface="Open Sans" panose="020B0606030504020204" pitchFamily="34" charset="0"/>
                          <a:ea typeface="MS Mincho" panose="02020609040205080304" pitchFamily="49" charset="-128"/>
                          <a:cs typeface="Open Sans" panose="020B0606030504020204" pitchFamily="34" charset="0"/>
                        </a:rPr>
                        <a:t> </a:t>
                      </a:r>
                      <a:endParaRPr lang="en-US" sz="100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861540411"/>
                  </a:ext>
                </a:extLst>
              </a:tr>
              <a:tr h="1024137">
                <a:tc vMerge="1">
                  <a:txBody>
                    <a:bodyPr/>
                    <a:lstStyle/>
                    <a:p>
                      <a:pPr rtl="1"/>
                      <a:endParaRPr lang="ar-SY"/>
                    </a:p>
                  </a:txBody>
                  <a:tcPr/>
                </a:tc>
                <a:tc>
                  <a:txBody>
                    <a:bodyPr/>
                    <a:lstStyle/>
                    <a:p>
                      <a:pPr marL="0" marR="0" algn="l">
                        <a:lnSpc>
                          <a:spcPct val="115000"/>
                        </a:lnSpc>
                        <a:spcBef>
                          <a:spcPts val="0"/>
                        </a:spcBef>
                        <a:spcAft>
                          <a:spcPts val="600"/>
                        </a:spcAft>
                        <a:tabLst>
                          <a:tab pos="3329940" algn="l"/>
                        </a:tabLst>
                      </a:pPr>
                      <a:r>
                        <a:rPr lang="en-GB" sz="800" kern="600" dirty="0">
                          <a:solidFill>
                            <a:srgbClr val="DC480E"/>
                          </a:solidFill>
                          <a:effectLst/>
                          <a:latin typeface="Open Sans" panose="020B0606030504020204" pitchFamily="34" charset="0"/>
                          <a:ea typeface="MS Mincho" panose="02020609040205080304" pitchFamily="49" charset="-128"/>
                          <a:cs typeface="Open Sans" panose="020B0606030504020204" pitchFamily="34" charset="0"/>
                        </a:rPr>
                        <a:t>This response option does not apply to this specific strategy.</a:t>
                      </a:r>
                      <a:endParaRPr lang="en-US" sz="1000" dirty="0">
                        <a:effectLst/>
                        <a:latin typeface="Open Sans" panose="020B0606030504020204" pitchFamily="34" charset="0"/>
                        <a:ea typeface="MS Mincho" panose="02020609040205080304" pitchFamily="49" charset="-128"/>
                        <a:cs typeface="Arial" panose="020B0604020202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tc>
                  <a:txBody>
                    <a:bodyPr/>
                    <a:lstStyle/>
                    <a:p>
                      <a:pPr marL="0" marR="0" algn="l">
                        <a:spcBef>
                          <a:spcPts val="0"/>
                        </a:spcBef>
                        <a:spcAft>
                          <a:spcPts val="0"/>
                        </a:spcAft>
                      </a:pP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Not applicable' is not an option for this question because technically it could be applicable to all households if they are truly in need. </a:t>
                      </a:r>
                      <a:endParaRPr lang="en-US"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p>
                      <a:pPr marL="0" marR="0" algn="l">
                        <a:spcBef>
                          <a:spcPts val="0"/>
                        </a:spcBef>
                        <a:spcAft>
                          <a:spcPts val="0"/>
                        </a:spcAft>
                      </a:pPr>
                      <a:r>
                        <a:rPr lang="en-GB"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While households that apply this strategy might have concerns about responding to this question, it is necessary to ask in order to understand if they have reached a level of emergency and have employed such a strategy.</a:t>
                      </a:r>
                      <a:endParaRPr lang="en-US" sz="800" kern="600" dirty="0">
                        <a:solidFill>
                          <a:schemeClr val="tx1"/>
                        </a:solidFill>
                        <a:effectLst/>
                        <a:latin typeface="Open Sans" panose="020B0606030504020204" pitchFamily="34" charset="0"/>
                        <a:ea typeface="MS Mincho" panose="02020609040205080304" pitchFamily="49" charset="-128"/>
                        <a:cs typeface="Open Sans" panose="020B0606030504020204" pitchFamily="34" charset="0"/>
                      </a:endParaRPr>
                    </a:p>
                  </a:txBody>
                  <a:tcPr marL="67774" marR="67774" marT="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tcPr>
                </a:tc>
                <a:extLst>
                  <a:ext uri="{0D108BD9-81ED-4DB2-BD59-A6C34878D82A}">
                    <a16:rowId xmlns:a16="http://schemas.microsoft.com/office/drawing/2014/main" val="213664701"/>
                  </a:ext>
                </a:extLst>
              </a:tr>
            </a:tbl>
          </a:graphicData>
        </a:graphic>
      </p:graphicFrame>
      <p:sp>
        <p:nvSpPr>
          <p:cNvPr id="6" name="Rectangle 5">
            <a:extLst>
              <a:ext uri="{FF2B5EF4-FFF2-40B4-BE49-F238E27FC236}">
                <a16:creationId xmlns:a16="http://schemas.microsoft.com/office/drawing/2014/main" id="{1C2F5766-2428-187D-0D75-DCA278DB8A12}"/>
              </a:ext>
            </a:extLst>
          </p:cNvPr>
          <p:cNvSpPr/>
          <p:nvPr/>
        </p:nvSpPr>
        <p:spPr>
          <a:xfrm>
            <a:off x="4709160" y="5422704"/>
            <a:ext cx="6720550" cy="109895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2FE557C-5E3D-DB49-88C7-DE7C9CEDF719}"/>
              </a:ext>
            </a:extLst>
          </p:cNvPr>
          <p:cNvSpPr/>
          <p:nvPr/>
        </p:nvSpPr>
        <p:spPr>
          <a:xfrm>
            <a:off x="8343900" y="2466144"/>
            <a:ext cx="3169630" cy="192297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Module Design</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a:xfrm>
            <a:off x="846311" y="580980"/>
            <a:ext cx="10542124" cy="1152000"/>
          </a:xfrm>
        </p:spPr>
        <p:txBody>
          <a:bodyPr/>
          <a:lstStyle/>
          <a:p>
            <a:r>
              <a:rPr lang="en-US" sz="3600" b="0" kern="1400" spc="230">
                <a:solidFill>
                  <a:schemeClr val="tx1"/>
                </a:solidFill>
                <a:latin typeface="HALDEN SOLID" pitchFamily="2" charset="0"/>
              </a:rPr>
              <a:t>LCS-FS: Module design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a:xfrm>
            <a:off x="846311" y="1816870"/>
            <a:ext cx="10542124" cy="4100053"/>
          </a:xfrm>
        </p:spPr>
        <p:txBody>
          <a:bodyPr vert="horz" lIns="91440" tIns="45720" rIns="91440" bIns="45720" rtlCol="0" anchor="t">
            <a:noAutofit/>
          </a:bodyPr>
          <a:lstStyle/>
          <a:p>
            <a:pPr>
              <a:buFont typeface="Wingdings" panose="05000000000000000000" pitchFamily="2" charset="2"/>
              <a:buChar char="v"/>
            </a:pPr>
            <a:r>
              <a:rPr lang="en-US" sz="2200" spc="60" dirty="0">
                <a:latin typeface="Open Sans"/>
                <a:ea typeface="Open Sans"/>
                <a:cs typeface="Open Sans"/>
              </a:rPr>
              <a:t>When designing your questionnaire, including the LCS-FS module, please refer to the Survey Designer as it offers the WFP’s standard modules in </a:t>
            </a:r>
            <a:r>
              <a:rPr lang="en-US" sz="2200" spc="60" dirty="0" err="1">
                <a:latin typeface="Open Sans"/>
                <a:ea typeface="Open Sans"/>
                <a:cs typeface="Open Sans"/>
              </a:rPr>
              <a:t>XLSform</a:t>
            </a:r>
            <a:r>
              <a:rPr lang="en-US" sz="2200" spc="60" dirty="0">
                <a:latin typeface="Open Sans"/>
                <a:ea typeface="Open Sans"/>
                <a:cs typeface="Open Sans"/>
              </a:rPr>
              <a:t> and Word formats.</a:t>
            </a:r>
          </a:p>
          <a:p>
            <a:pPr>
              <a:buFont typeface="Wingdings" panose="05000000000000000000" pitchFamily="2" charset="2"/>
              <a:buChar char="v"/>
            </a:pPr>
            <a:endParaRPr lang="en-US" sz="1600" spc="60" dirty="0">
              <a:solidFill>
                <a:srgbClr val="FFC000"/>
              </a:solidFill>
            </a:endParaRPr>
          </a:p>
          <a:p>
            <a:pPr>
              <a:buFont typeface="Wingdings" panose="05000000000000000000" pitchFamily="2" charset="2"/>
              <a:buChar char="v"/>
            </a:pPr>
            <a:r>
              <a:rPr lang="en-US" sz="2200" spc="60" dirty="0">
                <a:latin typeface="Open Sans"/>
                <a:ea typeface="Open Sans"/>
                <a:cs typeface="Open Sans"/>
              </a:rPr>
              <a:t>Additional livelihood coping strategies can be included but the core module must reflect the standard main question and strategies. </a:t>
            </a:r>
          </a:p>
          <a:p>
            <a:pPr>
              <a:buFont typeface="Wingdings" panose="05000000000000000000" pitchFamily="2" charset="2"/>
              <a:buChar char="v"/>
            </a:pPr>
            <a:endParaRPr lang="en-US" sz="1800" spc="60" dirty="0">
              <a:solidFill>
                <a:srgbClr val="FFC000"/>
              </a:solidFill>
            </a:endParaRPr>
          </a:p>
          <a:p>
            <a:pPr>
              <a:buFont typeface="Wingdings" panose="05000000000000000000" pitchFamily="2" charset="2"/>
              <a:buChar char="v"/>
            </a:pPr>
            <a:r>
              <a:rPr lang="en-US" sz="2200" spc="60" dirty="0">
                <a:latin typeface="Open Sans"/>
                <a:ea typeface="Open Sans"/>
                <a:cs typeface="Open Sans"/>
              </a:rPr>
              <a:t>If you rely on data collection tools and platforms that do not support </a:t>
            </a:r>
            <a:r>
              <a:rPr lang="en-US" sz="2200" spc="60" dirty="0" err="1">
                <a:latin typeface="Open Sans"/>
                <a:ea typeface="Open Sans"/>
                <a:cs typeface="Open Sans"/>
              </a:rPr>
              <a:t>XLSforms</a:t>
            </a:r>
            <a:r>
              <a:rPr lang="en-US" sz="2200" spc="60" dirty="0">
                <a:latin typeface="Open Sans"/>
                <a:ea typeface="Open Sans"/>
                <a:cs typeface="Open Sans"/>
              </a:rPr>
              <a:t>, you must replicate the standard module correctly.</a:t>
            </a:r>
          </a:p>
        </p:txBody>
      </p:sp>
    </p:spTree>
    <p:extLst>
      <p:ext uri="{BB962C8B-B14F-4D97-AF65-F5344CB8AC3E}">
        <p14:creationId xmlns:p14="http://schemas.microsoft.com/office/powerpoint/2010/main" val="425461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E44A5-322C-D853-EC27-E9523926DAFE}"/>
              </a:ext>
            </a:extLst>
          </p:cNvPr>
          <p:cNvPicPr>
            <a:picLocks noChangeAspect="1"/>
          </p:cNvPicPr>
          <p:nvPr/>
        </p:nvPicPr>
        <p:blipFill>
          <a:blip r:embed="rId3"/>
          <a:srcRect/>
          <a:stretch/>
        </p:blipFill>
        <p:spPr>
          <a:xfrm>
            <a:off x="717181" y="1378973"/>
            <a:ext cx="5591363" cy="3724540"/>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LCS-FS: Survey Designer</a:t>
            </a:r>
          </a:p>
        </p:txBody>
      </p:sp>
      <p:sp>
        <p:nvSpPr>
          <p:cNvPr id="2" name="TextBox 1">
            <a:extLst>
              <a:ext uri="{FF2B5EF4-FFF2-40B4-BE49-F238E27FC236}">
                <a16:creationId xmlns:a16="http://schemas.microsoft.com/office/drawing/2014/main" id="{7129780E-FD5B-4550-664F-D7732B645BED}"/>
              </a:ext>
            </a:extLst>
          </p:cNvPr>
          <p:cNvSpPr txBox="1"/>
          <p:nvPr/>
        </p:nvSpPr>
        <p:spPr>
          <a:xfrm>
            <a:off x="7570380" y="716415"/>
            <a:ext cx="3157871" cy="338554"/>
          </a:xfrm>
          <a:prstGeom prst="rect">
            <a:avLst/>
          </a:prstGeom>
          <a:noFill/>
        </p:spPr>
        <p:txBody>
          <a:bodyPr wrap="square">
            <a:spAutoFit/>
          </a:bodyPr>
          <a:lstStyle/>
          <a:p>
            <a:pPr algn="ctr"/>
            <a:r>
              <a:rPr lang="en-G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LCS-FS (Survey Designer)</a:t>
            </a:r>
            <a:endParaRPr lang="en-G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D727484C-1861-252D-3ABD-BCA2C42DF8C9}"/>
              </a:ext>
            </a:extLst>
          </p:cNvPr>
          <p:cNvCxnSpPr>
            <a:cxnSpLocks/>
          </p:cNvCxnSpPr>
          <p:nvPr/>
        </p:nvCxnSpPr>
        <p:spPr>
          <a:xfrm flipH="1">
            <a:off x="2746239" y="4038600"/>
            <a:ext cx="617447" cy="22572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937F1B9F-0538-C9B2-251A-5D9FB35B269C}"/>
              </a:ext>
            </a:extLst>
          </p:cNvPr>
          <p:cNvCxnSpPr>
            <a:cxnSpLocks/>
          </p:cNvCxnSpPr>
          <p:nvPr/>
        </p:nvCxnSpPr>
        <p:spPr>
          <a:xfrm flipH="1">
            <a:off x="2998271" y="4264327"/>
            <a:ext cx="528700" cy="18775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592A4182-0180-B8F4-00CA-7BA2038AE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004" y="3663146"/>
            <a:ext cx="3219450" cy="2790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4E974B43-60F3-4439-B78F-587C4FF0BCA3}"/>
              </a:ext>
            </a:extLst>
          </p:cNvPr>
          <p:cNvSpPr txBox="1"/>
          <p:nvPr/>
        </p:nvSpPr>
        <p:spPr>
          <a:xfrm>
            <a:off x="6964329" y="1378973"/>
            <a:ext cx="4951030" cy="1815882"/>
          </a:xfrm>
          <a:prstGeom prst="rect">
            <a:avLst/>
          </a:prstGeom>
          <a:noFill/>
          <a:ln w="57150">
            <a:solidFill>
              <a:schemeClr val="bg1">
                <a:lumMod val="50000"/>
              </a:schemeClr>
            </a:solidFill>
          </a:ln>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spc="60" dirty="0">
                <a:latin typeface="Open Sans"/>
                <a:ea typeface="Open Sans"/>
                <a:cs typeface="Open Sans"/>
              </a:rPr>
              <a:t>Two steps: </a:t>
            </a:r>
            <a:endParaRPr lang="en-US" sz="1400" b="1" spc="60" dirty="0">
              <a:latin typeface="Open Sans" charset="0"/>
              <a:ea typeface="Open Sans" charset="0"/>
              <a:cs typeface="Open Sans" charset="0"/>
            </a:endParaRPr>
          </a:p>
          <a:p>
            <a:r>
              <a:rPr lang="en-US" sz="1400" spc="60" dirty="0">
                <a:latin typeface="Open Sans"/>
                <a:ea typeface="Open Sans"/>
                <a:cs typeface="Open Sans"/>
              </a:rPr>
              <a:t>1) Select the right LCS module </a:t>
            </a:r>
            <a:endParaRPr lang="en-US" sz="1400" spc="60" dirty="0">
              <a:latin typeface="Open Sans" charset="0"/>
              <a:ea typeface="Open Sans" charset="0"/>
              <a:cs typeface="Open Sans" charset="0"/>
            </a:endParaRPr>
          </a:p>
          <a:p>
            <a:r>
              <a:rPr lang="en-US" sz="1400" spc="60" dirty="0">
                <a:latin typeface="Open Sans"/>
                <a:ea typeface="Open Sans"/>
                <a:cs typeface="Open Sans"/>
              </a:rPr>
              <a:t>2) Choose the appropriate and relevant strategies for your context in each severity level</a:t>
            </a:r>
          </a:p>
          <a:p>
            <a:endParaRPr lang="en-US" sz="1400" spc="60" dirty="0">
              <a:latin typeface="Open Sans" charset="0"/>
              <a:ea typeface="Open Sans" charset="0"/>
              <a:cs typeface="Open Sans" charset="0"/>
            </a:endParaRPr>
          </a:p>
          <a:p>
            <a:r>
              <a:rPr lang="en-US" sz="1400" b="1" spc="60" dirty="0">
                <a:latin typeface="Open Sans"/>
                <a:ea typeface="Open Sans"/>
                <a:cs typeface="Open Sans"/>
              </a:rPr>
              <a:t>Important</a:t>
            </a:r>
            <a:r>
              <a:rPr lang="en-US" sz="1400" spc="60" dirty="0">
                <a:latin typeface="Open Sans"/>
                <a:ea typeface="Open Sans"/>
                <a:cs typeface="Open Sans"/>
              </a:rPr>
              <a:t>: ensure the inclusion of the minimum mandatory number of strategies: </a:t>
            </a:r>
            <a:r>
              <a:rPr lang="en-US" sz="1400" spc="60" dirty="0">
                <a:solidFill>
                  <a:srgbClr val="FFFFFF"/>
                </a:solidFill>
                <a:highlight>
                  <a:srgbClr val="982B56"/>
                </a:highlight>
                <a:latin typeface="Open Sans"/>
                <a:ea typeface="Open Sans"/>
                <a:cs typeface="Open Sans"/>
              </a:rPr>
              <a:t>4 stress</a:t>
            </a:r>
            <a:r>
              <a:rPr lang="en-US" sz="1400" spc="60" dirty="0">
                <a:latin typeface="Open Sans"/>
                <a:ea typeface="Open Sans"/>
                <a:cs typeface="Open Sans"/>
              </a:rPr>
              <a:t>, </a:t>
            </a:r>
            <a:r>
              <a:rPr lang="en-US" sz="1400" spc="60" dirty="0">
                <a:solidFill>
                  <a:srgbClr val="FFFFFF"/>
                </a:solidFill>
                <a:highlight>
                  <a:srgbClr val="982B56"/>
                </a:highlight>
                <a:latin typeface="Open Sans"/>
                <a:ea typeface="Open Sans"/>
                <a:cs typeface="Open Sans"/>
              </a:rPr>
              <a:t>3 crisis </a:t>
            </a:r>
            <a:r>
              <a:rPr lang="en-US" sz="1400" spc="60" dirty="0">
                <a:latin typeface="Open Sans"/>
                <a:ea typeface="Open Sans"/>
                <a:cs typeface="Open Sans"/>
              </a:rPr>
              <a:t>and </a:t>
            </a:r>
            <a:r>
              <a:rPr lang="en-US" sz="1400" spc="60" dirty="0">
                <a:solidFill>
                  <a:srgbClr val="FFFFFF"/>
                </a:solidFill>
                <a:highlight>
                  <a:srgbClr val="982B56"/>
                </a:highlight>
                <a:latin typeface="Open Sans"/>
                <a:ea typeface="Open Sans"/>
                <a:cs typeface="Open Sans"/>
              </a:rPr>
              <a:t>3 emergency</a:t>
            </a:r>
            <a:endParaRPr lang="en-US" sz="1400" spc="60" dirty="0">
              <a:latin typeface="Open Sans"/>
              <a:ea typeface="Open Sans"/>
              <a:cs typeface="Open Sans"/>
            </a:endParaRPr>
          </a:p>
        </p:txBody>
      </p:sp>
      <p:cxnSp>
        <p:nvCxnSpPr>
          <p:cNvPr id="13" name="Straight Arrow Connector 12">
            <a:extLst>
              <a:ext uri="{FF2B5EF4-FFF2-40B4-BE49-F238E27FC236}">
                <a16:creationId xmlns:a16="http://schemas.microsoft.com/office/drawing/2014/main" id="{65215D7F-3C15-126A-FC6E-AFD755C4103B}"/>
              </a:ext>
            </a:extLst>
          </p:cNvPr>
          <p:cNvCxnSpPr>
            <a:cxnSpLocks/>
          </p:cNvCxnSpPr>
          <p:nvPr/>
        </p:nvCxnSpPr>
        <p:spPr>
          <a:xfrm flipH="1" flipV="1">
            <a:off x="10463901" y="4740139"/>
            <a:ext cx="595985" cy="18334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8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Survey Designer</a:t>
            </a:r>
          </a:p>
        </p:txBody>
      </p:sp>
      <p:sp>
        <p:nvSpPr>
          <p:cNvPr id="2" name="TextBox 1">
            <a:extLst>
              <a:ext uri="{FF2B5EF4-FFF2-40B4-BE49-F238E27FC236}">
                <a16:creationId xmlns:a16="http://schemas.microsoft.com/office/drawing/2014/main" id="{649A4464-81EA-E517-A9B8-6846BD59B40B}"/>
              </a:ext>
            </a:extLst>
          </p:cNvPr>
          <p:cNvSpPr txBox="1"/>
          <p:nvPr/>
        </p:nvSpPr>
        <p:spPr>
          <a:xfrm>
            <a:off x="2334376" y="4714213"/>
            <a:ext cx="9052520" cy="738664"/>
          </a:xfrm>
          <a:prstGeom prst="rect">
            <a:avLst/>
          </a:prstGeom>
          <a:noFill/>
          <a:ln w="57150">
            <a:solidFill>
              <a:schemeClr val="bg1">
                <a:lumMod val="50000"/>
              </a:schemeClr>
            </a:solidFill>
          </a:ln>
        </p:spPr>
        <p:txBody>
          <a:bodyPr wrap="square" lIns="91440" tIns="45720" rIns="91440" bIns="45720" rtlCol="0" anchor="t">
            <a:spAutoFit/>
          </a:bodyPr>
          <a:lstStyle/>
          <a:p>
            <a:r>
              <a:rPr lang="en-US" sz="1400" spc="60">
                <a:latin typeface="Open Sans"/>
                <a:ea typeface="Open Sans"/>
                <a:cs typeface="Open Sans"/>
              </a:rPr>
              <a:t>After selecting a minimum of 4 stress, 3 crisis and 3 emergency coping strategies, relevant to your context, and adding the local language(s), you can move to the final step in the Survey Designer where the </a:t>
            </a:r>
            <a:r>
              <a:rPr lang="en-US" sz="1400" spc="60" err="1">
                <a:latin typeface="Open Sans"/>
                <a:ea typeface="Open Sans"/>
                <a:cs typeface="Open Sans"/>
              </a:rPr>
              <a:t>XLSForm</a:t>
            </a:r>
            <a:r>
              <a:rPr lang="en-US" sz="1400" spc="60">
                <a:latin typeface="Open Sans"/>
                <a:ea typeface="Open Sans"/>
                <a:cs typeface="Open Sans"/>
              </a:rPr>
              <a:t> can be generated. </a:t>
            </a:r>
            <a:endParaRPr lang="en-US" sz="1400" spc="60">
              <a:latin typeface="Open Sans" charset="0"/>
              <a:ea typeface="Open Sans" charset="0"/>
              <a:cs typeface="Open Sans" charset="0"/>
            </a:endParaRPr>
          </a:p>
        </p:txBody>
      </p:sp>
      <p:pic>
        <p:nvPicPr>
          <p:cNvPr id="12" name="Picture 11">
            <a:extLst>
              <a:ext uri="{FF2B5EF4-FFF2-40B4-BE49-F238E27FC236}">
                <a16:creationId xmlns:a16="http://schemas.microsoft.com/office/drawing/2014/main" id="{F0953585-8697-4A22-7089-8E5ED0F26364}"/>
              </a:ext>
            </a:extLst>
          </p:cNvPr>
          <p:cNvPicPr>
            <a:picLocks noChangeAspect="1"/>
          </p:cNvPicPr>
          <p:nvPr/>
        </p:nvPicPr>
        <p:blipFill>
          <a:blip r:embed="rId3"/>
          <a:stretch>
            <a:fillRect/>
          </a:stretch>
        </p:blipFill>
        <p:spPr>
          <a:xfrm>
            <a:off x="793634" y="1457932"/>
            <a:ext cx="10599248" cy="3121521"/>
          </a:xfrm>
          <a:prstGeom prst="rect">
            <a:avLst/>
          </a:prstGeom>
        </p:spPr>
      </p:pic>
      <p:sp>
        <p:nvSpPr>
          <p:cNvPr id="9" name="TextBox 8">
            <a:extLst>
              <a:ext uri="{FF2B5EF4-FFF2-40B4-BE49-F238E27FC236}">
                <a16:creationId xmlns:a16="http://schemas.microsoft.com/office/drawing/2014/main" id="{00419ADF-7E17-0ACD-1415-BA324AC777E3}"/>
              </a:ext>
            </a:extLst>
          </p:cNvPr>
          <p:cNvSpPr txBox="1"/>
          <p:nvPr/>
        </p:nvSpPr>
        <p:spPr>
          <a:xfrm>
            <a:off x="5153434" y="6506447"/>
            <a:ext cx="7038566" cy="584775"/>
          </a:xfrm>
          <a:prstGeom prst="rect">
            <a:avLst/>
          </a:prstGeom>
          <a:noFill/>
        </p:spPr>
        <p:txBody>
          <a:bodyPr wrap="square" lIns="91440" tIns="45720" rIns="91440" bIns="45720" anchor="t">
            <a:spAutoFit/>
          </a:bodyPr>
          <a:lstStyle/>
          <a:p>
            <a:r>
              <a:rPr lang="en-US" sz="1600" dirty="0">
                <a:solidFill>
                  <a:schemeClr val="tx1">
                    <a:lumMod val="75000"/>
                  </a:schemeClr>
                </a:solidFill>
                <a:latin typeface="Open Sans"/>
                <a:ea typeface="Open Sans"/>
                <a:cs typeface="Open Sans"/>
              </a:rPr>
              <a:t>Find the latest standard LCS-FS strategies in </a:t>
            </a:r>
            <a:r>
              <a:rPr lang="en-US" sz="1600" dirty="0" err="1">
                <a:solidFill>
                  <a:schemeClr val="tx1">
                    <a:lumMod val="75000"/>
                  </a:schemeClr>
                </a:solidFill>
                <a:latin typeface="Open Sans"/>
                <a:ea typeface="Open Sans"/>
                <a:cs typeface="Open Sans"/>
              </a:rPr>
              <a:t>XLSform</a:t>
            </a:r>
            <a:r>
              <a:rPr lang="en-US" sz="1600" dirty="0">
                <a:solidFill>
                  <a:schemeClr val="tx1">
                    <a:lumMod val="75000"/>
                  </a:schemeClr>
                </a:solidFill>
                <a:latin typeface="Open Sans"/>
                <a:ea typeface="Open Sans"/>
                <a:cs typeface="Open Sans"/>
              </a:rPr>
              <a:t>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tx1">
                    <a:lumMod val="75000"/>
                  </a:schemeClr>
                </a:solidFill>
                <a:latin typeface="Open Sans"/>
                <a:ea typeface="Open Sans"/>
                <a:cs typeface="Open Sans"/>
              </a:rPr>
              <a:t> </a:t>
            </a:r>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en-GB" sz="2900" b="0">
                <a:solidFill>
                  <a:srgbClr val="FFFFFE"/>
                </a:solidFill>
                <a:latin typeface="HALDEN SOLID"/>
                <a:ea typeface="Open Sans"/>
                <a:cs typeface="Open Sans"/>
              </a:rPr>
              <a:t>Contextualising the module</a:t>
            </a:r>
            <a:endParaRPr lang="en-GB" sz="2900" b="0">
              <a:solidFill>
                <a:srgbClr val="FFFFFE"/>
              </a:solidFill>
              <a:latin typeface="HALDEN SOLID"/>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8584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94D6CC-A87B-F1F6-8123-43818000098A}"/>
              </a:ext>
            </a:extLst>
          </p:cNvPr>
          <p:cNvPicPr>
            <a:picLocks noChangeAspect="1"/>
          </p:cNvPicPr>
          <p:nvPr/>
        </p:nvPicPr>
        <p:blipFill rotWithShape="1">
          <a:blip r:embed="rId3"/>
          <a:srcRect l="38090" t="35357" r="15141" b="16104"/>
          <a:stretch/>
        </p:blipFill>
        <p:spPr>
          <a:xfrm>
            <a:off x="2229492" y="1732941"/>
            <a:ext cx="8393986" cy="4900273"/>
          </a:xfrm>
          <a:prstGeom prst="rect">
            <a:avLst/>
          </a:prstGeom>
        </p:spPr>
      </p:pic>
      <p:sp>
        <p:nvSpPr>
          <p:cNvPr id="11" name="Title 1">
            <a:extLst>
              <a:ext uri="{FF2B5EF4-FFF2-40B4-BE49-F238E27FC236}">
                <a16:creationId xmlns:a16="http://schemas.microsoft.com/office/drawing/2014/main" id="{74A78C91-C86D-1087-1E42-3A1F9FAF5449}"/>
              </a:ext>
            </a:extLst>
          </p:cNvPr>
          <p:cNvSpPr>
            <a:spLocks noGrp="1"/>
          </p:cNvSpPr>
          <p:nvPr>
            <p:ph type="title"/>
          </p:nvPr>
        </p:nvSpPr>
        <p:spPr>
          <a:xfrm>
            <a:off x="846312" y="664870"/>
            <a:ext cx="10542124" cy="1152000"/>
          </a:xfrm>
        </p:spPr>
        <p:txBody>
          <a:bodyPr/>
          <a:lstStyle/>
          <a:p>
            <a:r>
              <a:rPr lang="en-US" sz="3600" b="0" kern="1400" spc="230">
                <a:solidFill>
                  <a:schemeClr val="tx1"/>
                </a:solidFill>
                <a:latin typeface="HALDEN SOLID" pitchFamily="2" charset="0"/>
              </a:rPr>
              <a:t>Developing new strategies </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402741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29D5F-C3EC-2DCF-4429-E3D071F66844}"/>
              </a:ext>
            </a:extLst>
          </p:cNvPr>
          <p:cNvSpPr/>
          <p:nvPr/>
        </p:nvSpPr>
        <p:spPr>
          <a:xfrm>
            <a:off x="285226" y="5553512"/>
            <a:ext cx="1761688" cy="1098958"/>
          </a:xfrm>
          <a:prstGeom prst="rect">
            <a:avLst/>
          </a:prstGeom>
          <a:solidFill>
            <a:srgbClr val="F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a:solidFill>
                  <a:schemeClr val="tx1"/>
                </a:solidFill>
                <a:latin typeface="HALDEN SOLID"/>
                <a:ea typeface="Open Sans Extrabold"/>
                <a:cs typeface="Open Sans Extrabold"/>
              </a:rPr>
              <a:t>STEP 1: Desk review  </a:t>
            </a:r>
            <a:endParaRPr lang="en-US" sz="3600" b="0" kern="1400" spc="230">
              <a:solidFill>
                <a:schemeClr val="tx1"/>
              </a:solidFill>
              <a:latin typeface="HALDEN SOLID" pitchFamily="2" charset="0"/>
            </a:endParaRPr>
          </a:p>
        </p:txBody>
      </p:sp>
      <p:sp>
        <p:nvSpPr>
          <p:cNvPr id="6" name="Freeform: Shape 5">
            <a:extLst>
              <a:ext uri="{FF2B5EF4-FFF2-40B4-BE49-F238E27FC236}">
                <a16:creationId xmlns:a16="http://schemas.microsoft.com/office/drawing/2014/main" id="{078F029A-AF58-E032-6CEF-FA9548F6F00D}"/>
              </a:ext>
            </a:extLst>
          </p:cNvPr>
          <p:cNvSpPr/>
          <p:nvPr/>
        </p:nvSpPr>
        <p:spPr>
          <a:xfrm>
            <a:off x="8004789" y="1845793"/>
            <a:ext cx="985478" cy="985478"/>
          </a:xfrm>
          <a:custGeom>
            <a:avLst/>
            <a:gdLst>
              <a:gd name="connsiteX0" fmla="*/ 86954 w 985478"/>
              <a:gd name="connsiteY0" fmla="*/ 0 h 985478"/>
              <a:gd name="connsiteX1" fmla="*/ 0 w 985478"/>
              <a:gd name="connsiteY1" fmla="*/ 0 h 985478"/>
              <a:gd name="connsiteX2" fmla="*/ 0 w 985478"/>
              <a:gd name="connsiteY2" fmla="*/ 985479 h 985478"/>
              <a:gd name="connsiteX3" fmla="*/ 985479 w 985478"/>
              <a:gd name="connsiteY3" fmla="*/ 985479 h 985478"/>
              <a:gd name="connsiteX4" fmla="*/ 985479 w 985478"/>
              <a:gd name="connsiteY4" fmla="*/ 898525 h 985478"/>
              <a:gd name="connsiteX5" fmla="*/ 86954 w 985478"/>
              <a:gd name="connsiteY5" fmla="*/ 898525 h 98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478" h="985478">
                <a:moveTo>
                  <a:pt x="86954" y="0"/>
                </a:moveTo>
                <a:lnTo>
                  <a:pt x="0" y="0"/>
                </a:lnTo>
                <a:lnTo>
                  <a:pt x="0" y="985479"/>
                </a:lnTo>
                <a:lnTo>
                  <a:pt x="985479" y="985479"/>
                </a:lnTo>
                <a:lnTo>
                  <a:pt x="985479" y="898525"/>
                </a:lnTo>
                <a:lnTo>
                  <a:pt x="86954" y="898525"/>
                </a:lnTo>
                <a:close/>
              </a:path>
            </a:pathLst>
          </a:custGeom>
          <a:solidFill>
            <a:schemeClr val="accent1">
              <a:lumMod val="75000"/>
            </a:schemeClr>
          </a:solidFill>
          <a:ln w="14486" cap="flat">
            <a:noFill/>
            <a:prstDash val="solid"/>
            <a:miter/>
          </a:ln>
        </p:spPr>
        <p:txBody>
          <a:bodyPr rtlCol="1" anchor="ctr"/>
          <a:lstStyle/>
          <a:p>
            <a:endParaRPr lang="ar-SY"/>
          </a:p>
        </p:txBody>
      </p:sp>
      <p:sp>
        <p:nvSpPr>
          <p:cNvPr id="7" name="Freeform: Shape 6">
            <a:extLst>
              <a:ext uri="{FF2B5EF4-FFF2-40B4-BE49-F238E27FC236}">
                <a16:creationId xmlns:a16="http://schemas.microsoft.com/office/drawing/2014/main" id="{8D7E54B6-AC7C-B03F-2BF0-1925A789D28C}"/>
              </a:ext>
            </a:extLst>
          </p:cNvPr>
          <p:cNvSpPr/>
          <p:nvPr/>
        </p:nvSpPr>
        <p:spPr>
          <a:xfrm>
            <a:off x="8178697" y="2150132"/>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0" name="Freeform: Shape 9">
            <a:extLst>
              <a:ext uri="{FF2B5EF4-FFF2-40B4-BE49-F238E27FC236}">
                <a16:creationId xmlns:a16="http://schemas.microsoft.com/office/drawing/2014/main" id="{F0387323-6C53-5F73-8E42-E2BBF03C736C}"/>
              </a:ext>
            </a:extLst>
          </p:cNvPr>
          <p:cNvSpPr/>
          <p:nvPr/>
        </p:nvSpPr>
        <p:spPr>
          <a:xfrm>
            <a:off x="8396082" y="1845793"/>
            <a:ext cx="159415" cy="811570"/>
          </a:xfrm>
          <a:custGeom>
            <a:avLst/>
            <a:gdLst>
              <a:gd name="connsiteX0" fmla="*/ 0 w 159415"/>
              <a:gd name="connsiteY0" fmla="*/ 0 h 811570"/>
              <a:gd name="connsiteX1" fmla="*/ 159416 w 159415"/>
              <a:gd name="connsiteY1" fmla="*/ 0 h 811570"/>
              <a:gd name="connsiteX2" fmla="*/ 159416 w 159415"/>
              <a:gd name="connsiteY2" fmla="*/ 811571 h 811570"/>
              <a:gd name="connsiteX3" fmla="*/ 0 w 159415"/>
              <a:gd name="connsiteY3" fmla="*/ 811571 h 811570"/>
            </a:gdLst>
            <a:ahLst/>
            <a:cxnLst>
              <a:cxn ang="0">
                <a:pos x="connsiteX0" y="connsiteY0"/>
              </a:cxn>
              <a:cxn ang="0">
                <a:pos x="connsiteX1" y="connsiteY1"/>
              </a:cxn>
              <a:cxn ang="0">
                <a:pos x="connsiteX2" y="connsiteY2"/>
              </a:cxn>
              <a:cxn ang="0">
                <a:pos x="connsiteX3" y="connsiteY3"/>
              </a:cxn>
            </a:cxnLst>
            <a:rect l="l" t="t" r="r" b="b"/>
            <a:pathLst>
              <a:path w="159415" h="811570">
                <a:moveTo>
                  <a:pt x="0" y="0"/>
                </a:moveTo>
                <a:lnTo>
                  <a:pt x="159416" y="0"/>
                </a:lnTo>
                <a:lnTo>
                  <a:pt x="159416" y="811571"/>
                </a:lnTo>
                <a:lnTo>
                  <a:pt x="0" y="811571"/>
                </a:lnTo>
                <a:close/>
              </a:path>
            </a:pathLst>
          </a:custGeom>
          <a:solidFill>
            <a:schemeClr val="accent4">
              <a:lumMod val="75000"/>
            </a:schemeClr>
          </a:solidFill>
          <a:ln w="14486" cap="flat">
            <a:noFill/>
            <a:prstDash val="solid"/>
            <a:miter/>
          </a:ln>
        </p:spPr>
        <p:txBody>
          <a:bodyPr rtlCol="1" anchor="ctr"/>
          <a:lstStyle/>
          <a:p>
            <a:endParaRPr lang="ar-SY"/>
          </a:p>
        </p:txBody>
      </p:sp>
      <p:sp>
        <p:nvSpPr>
          <p:cNvPr id="11" name="Freeform: Shape 10">
            <a:extLst>
              <a:ext uri="{FF2B5EF4-FFF2-40B4-BE49-F238E27FC236}">
                <a16:creationId xmlns:a16="http://schemas.microsoft.com/office/drawing/2014/main" id="{830E09DE-BA1E-321A-A6AB-B0DB31A28015}"/>
              </a:ext>
            </a:extLst>
          </p:cNvPr>
          <p:cNvSpPr/>
          <p:nvPr/>
        </p:nvSpPr>
        <p:spPr>
          <a:xfrm>
            <a:off x="8613467" y="2150132"/>
            <a:ext cx="159415" cy="507231"/>
          </a:xfrm>
          <a:custGeom>
            <a:avLst/>
            <a:gdLst>
              <a:gd name="connsiteX0" fmla="*/ 0 w 159415"/>
              <a:gd name="connsiteY0" fmla="*/ 0 h 507231"/>
              <a:gd name="connsiteX1" fmla="*/ 159416 w 159415"/>
              <a:gd name="connsiteY1" fmla="*/ 0 h 507231"/>
              <a:gd name="connsiteX2" fmla="*/ 159416 w 159415"/>
              <a:gd name="connsiteY2" fmla="*/ 507232 h 507231"/>
              <a:gd name="connsiteX3" fmla="*/ 0 w 159415"/>
              <a:gd name="connsiteY3" fmla="*/ 507232 h 507231"/>
            </a:gdLst>
            <a:ahLst/>
            <a:cxnLst>
              <a:cxn ang="0">
                <a:pos x="connsiteX0" y="connsiteY0"/>
              </a:cxn>
              <a:cxn ang="0">
                <a:pos x="connsiteX1" y="connsiteY1"/>
              </a:cxn>
              <a:cxn ang="0">
                <a:pos x="connsiteX2" y="connsiteY2"/>
              </a:cxn>
              <a:cxn ang="0">
                <a:pos x="connsiteX3" y="connsiteY3"/>
              </a:cxn>
            </a:cxnLst>
            <a:rect l="l" t="t" r="r" b="b"/>
            <a:pathLst>
              <a:path w="159415" h="507231">
                <a:moveTo>
                  <a:pt x="0" y="0"/>
                </a:moveTo>
                <a:lnTo>
                  <a:pt x="159416" y="0"/>
                </a:lnTo>
                <a:lnTo>
                  <a:pt x="159416" y="507232"/>
                </a:lnTo>
                <a:lnTo>
                  <a:pt x="0" y="50723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2" name="Freeform: Shape 11">
            <a:extLst>
              <a:ext uri="{FF2B5EF4-FFF2-40B4-BE49-F238E27FC236}">
                <a16:creationId xmlns:a16="http://schemas.microsoft.com/office/drawing/2014/main" id="{41928C3B-61F5-131D-B479-C6E38074B0C9}"/>
              </a:ext>
            </a:extLst>
          </p:cNvPr>
          <p:cNvSpPr/>
          <p:nvPr/>
        </p:nvSpPr>
        <p:spPr>
          <a:xfrm>
            <a:off x="8830852" y="2396501"/>
            <a:ext cx="159415" cy="260862"/>
          </a:xfrm>
          <a:custGeom>
            <a:avLst/>
            <a:gdLst>
              <a:gd name="connsiteX0" fmla="*/ 0 w 159415"/>
              <a:gd name="connsiteY0" fmla="*/ 0 h 260862"/>
              <a:gd name="connsiteX1" fmla="*/ 159416 w 159415"/>
              <a:gd name="connsiteY1" fmla="*/ 0 h 260862"/>
              <a:gd name="connsiteX2" fmla="*/ 159416 w 159415"/>
              <a:gd name="connsiteY2" fmla="*/ 260862 h 260862"/>
              <a:gd name="connsiteX3" fmla="*/ 0 w 159415"/>
              <a:gd name="connsiteY3" fmla="*/ 260862 h 260862"/>
            </a:gdLst>
            <a:ahLst/>
            <a:cxnLst>
              <a:cxn ang="0">
                <a:pos x="connsiteX0" y="connsiteY0"/>
              </a:cxn>
              <a:cxn ang="0">
                <a:pos x="connsiteX1" y="connsiteY1"/>
              </a:cxn>
              <a:cxn ang="0">
                <a:pos x="connsiteX2" y="connsiteY2"/>
              </a:cxn>
              <a:cxn ang="0">
                <a:pos x="connsiteX3" y="connsiteY3"/>
              </a:cxn>
            </a:cxnLst>
            <a:rect l="l" t="t" r="r" b="b"/>
            <a:pathLst>
              <a:path w="159415" h="260862">
                <a:moveTo>
                  <a:pt x="0" y="0"/>
                </a:moveTo>
                <a:lnTo>
                  <a:pt x="159416" y="0"/>
                </a:lnTo>
                <a:lnTo>
                  <a:pt x="159416" y="260862"/>
                </a:lnTo>
                <a:lnTo>
                  <a:pt x="0" y="260862"/>
                </a:lnTo>
                <a:close/>
              </a:path>
            </a:pathLst>
          </a:custGeom>
          <a:solidFill>
            <a:schemeClr val="accent4">
              <a:lumMod val="75000"/>
            </a:schemeClr>
          </a:solidFill>
          <a:ln w="14486" cap="flat">
            <a:noFill/>
            <a:prstDash val="solid"/>
            <a:miter/>
          </a:ln>
        </p:spPr>
        <p:txBody>
          <a:bodyPr rtlCol="1" anchor="ctr"/>
          <a:lstStyle/>
          <a:p>
            <a:endParaRPr lang="ar-SY"/>
          </a:p>
        </p:txBody>
      </p:sp>
      <p:sp>
        <p:nvSpPr>
          <p:cNvPr id="16" name="Freeform: Shape 15">
            <a:extLst>
              <a:ext uri="{FF2B5EF4-FFF2-40B4-BE49-F238E27FC236}">
                <a16:creationId xmlns:a16="http://schemas.microsoft.com/office/drawing/2014/main" id="{1FF99598-14B4-C1F7-8197-D23C1C47AFEA}"/>
              </a:ext>
            </a:extLst>
          </p:cNvPr>
          <p:cNvSpPr/>
          <p:nvPr/>
        </p:nvSpPr>
        <p:spPr>
          <a:xfrm>
            <a:off x="8379347" y="5384436"/>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3084"/>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7" name="Freeform: Shape 16">
            <a:extLst>
              <a:ext uri="{FF2B5EF4-FFF2-40B4-BE49-F238E27FC236}">
                <a16:creationId xmlns:a16="http://schemas.microsoft.com/office/drawing/2014/main" id="{3DD01F56-C319-CE47-88A0-F73640774DFE}"/>
              </a:ext>
            </a:extLst>
          </p:cNvPr>
          <p:cNvSpPr/>
          <p:nvPr/>
        </p:nvSpPr>
        <p:spPr>
          <a:xfrm>
            <a:off x="8756336" y="5438292"/>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8" name="Freeform: Shape 17">
            <a:extLst>
              <a:ext uri="{FF2B5EF4-FFF2-40B4-BE49-F238E27FC236}">
                <a16:creationId xmlns:a16="http://schemas.microsoft.com/office/drawing/2014/main" id="{C840BC92-6C0B-813D-2F6F-AAACED0783CC}"/>
              </a:ext>
            </a:extLst>
          </p:cNvPr>
          <p:cNvSpPr/>
          <p:nvPr/>
        </p:nvSpPr>
        <p:spPr>
          <a:xfrm>
            <a:off x="8002358" y="5438292"/>
            <a:ext cx="188494" cy="188494"/>
          </a:xfrm>
          <a:custGeom>
            <a:avLst/>
            <a:gdLst>
              <a:gd name="connsiteX0" fmla="*/ 188495 w 188494"/>
              <a:gd name="connsiteY0" fmla="*/ 94247 h 188494"/>
              <a:gd name="connsiteX1" fmla="*/ 94247 w 188494"/>
              <a:gd name="connsiteY1" fmla="*/ 188495 h 188494"/>
              <a:gd name="connsiteX2" fmla="*/ 0 w 188494"/>
              <a:gd name="connsiteY2" fmla="*/ 94247 h 188494"/>
              <a:gd name="connsiteX3" fmla="*/ 94247 w 188494"/>
              <a:gd name="connsiteY3" fmla="*/ 0 h 188494"/>
              <a:gd name="connsiteX4" fmla="*/ 188495 w 188494"/>
              <a:gd name="connsiteY4" fmla="*/ 94247 h 1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94" h="188494">
                <a:moveTo>
                  <a:pt x="188495" y="94247"/>
                </a:moveTo>
                <a:cubicBezTo>
                  <a:pt x="188495" y="146756"/>
                  <a:pt x="146756" y="188495"/>
                  <a:pt x="94247" y="188495"/>
                </a:cubicBezTo>
                <a:cubicBezTo>
                  <a:pt x="41738" y="188495"/>
                  <a:pt x="0" y="146756"/>
                  <a:pt x="0" y="94247"/>
                </a:cubicBezTo>
                <a:cubicBezTo>
                  <a:pt x="0" y="41738"/>
                  <a:pt x="41738" y="0"/>
                  <a:pt x="94247" y="0"/>
                </a:cubicBezTo>
                <a:cubicBezTo>
                  <a:pt x="146756" y="0"/>
                  <a:pt x="188495" y="41738"/>
                  <a:pt x="188495" y="94247"/>
                </a:cubicBezTo>
              </a:path>
            </a:pathLst>
          </a:custGeom>
          <a:solidFill>
            <a:schemeClr val="accent1">
              <a:lumMod val="75000"/>
            </a:schemeClr>
          </a:solidFill>
          <a:ln w="13395" cap="flat">
            <a:noFill/>
            <a:prstDash val="solid"/>
            <a:miter/>
          </a:ln>
        </p:spPr>
        <p:txBody>
          <a:bodyPr rtlCol="1" anchor="ctr"/>
          <a:lstStyle/>
          <a:p>
            <a:endParaRPr lang="ar-SY"/>
          </a:p>
        </p:txBody>
      </p:sp>
      <p:sp>
        <p:nvSpPr>
          <p:cNvPr id="19" name="Freeform: Shape 18">
            <a:extLst>
              <a:ext uri="{FF2B5EF4-FFF2-40B4-BE49-F238E27FC236}">
                <a16:creationId xmlns:a16="http://schemas.microsoft.com/office/drawing/2014/main" id="{A2DBC955-2933-702A-DD1E-6EB37B898A70}"/>
              </a:ext>
            </a:extLst>
          </p:cNvPr>
          <p:cNvSpPr/>
          <p:nvPr/>
        </p:nvSpPr>
        <p:spPr>
          <a:xfrm>
            <a:off x="7943117" y="5785660"/>
            <a:ext cx="1060955" cy="355446"/>
          </a:xfrm>
          <a:custGeom>
            <a:avLst/>
            <a:gdLst>
              <a:gd name="connsiteX0" fmla="*/ 0 w 1060955"/>
              <a:gd name="connsiteY0" fmla="*/ 355447 h 355446"/>
              <a:gd name="connsiteX1" fmla="*/ 530478 w 1060955"/>
              <a:gd name="connsiteY1" fmla="*/ 0 h 355446"/>
              <a:gd name="connsiteX2" fmla="*/ 1060955 w 1060955"/>
              <a:gd name="connsiteY2" fmla="*/ 355447 h 355446"/>
              <a:gd name="connsiteX3" fmla="*/ 0 w 1060955"/>
              <a:gd name="connsiteY3" fmla="*/ 355447 h 355446"/>
            </a:gdLst>
            <a:ahLst/>
            <a:cxnLst>
              <a:cxn ang="0">
                <a:pos x="connsiteX0" y="connsiteY0"/>
              </a:cxn>
              <a:cxn ang="0">
                <a:pos x="connsiteX1" y="connsiteY1"/>
              </a:cxn>
              <a:cxn ang="0">
                <a:pos x="connsiteX2" y="connsiteY2"/>
              </a:cxn>
              <a:cxn ang="0">
                <a:pos x="connsiteX3" y="connsiteY3"/>
              </a:cxn>
            </a:cxnLst>
            <a:rect l="l" t="t" r="r" b="b"/>
            <a:pathLst>
              <a:path w="1060955" h="355446">
                <a:moveTo>
                  <a:pt x="0" y="355447"/>
                </a:moveTo>
                <a:cubicBezTo>
                  <a:pt x="0" y="158874"/>
                  <a:pt x="236965" y="0"/>
                  <a:pt x="530478" y="0"/>
                </a:cubicBezTo>
                <a:cubicBezTo>
                  <a:pt x="822644" y="0"/>
                  <a:pt x="1060955" y="158874"/>
                  <a:pt x="1060955" y="355447"/>
                </a:cubicBezTo>
                <a:lnTo>
                  <a:pt x="0" y="355447"/>
                </a:lnTo>
                <a:close/>
              </a:path>
            </a:pathLst>
          </a:custGeom>
          <a:solidFill>
            <a:schemeClr val="accent4">
              <a:lumMod val="75000"/>
            </a:schemeClr>
          </a:solidFill>
          <a:ln w="13395" cap="flat">
            <a:noFill/>
            <a:prstDash val="solid"/>
            <a:miter/>
          </a:ln>
        </p:spPr>
        <p:txBody>
          <a:bodyPr rtlCol="1" anchor="ctr"/>
          <a:lstStyle/>
          <a:p>
            <a:endParaRPr lang="ar-SY"/>
          </a:p>
        </p:txBody>
      </p:sp>
      <p:sp>
        <p:nvSpPr>
          <p:cNvPr id="20" name="Freeform: Shape 19">
            <a:extLst>
              <a:ext uri="{FF2B5EF4-FFF2-40B4-BE49-F238E27FC236}">
                <a16:creationId xmlns:a16="http://schemas.microsoft.com/office/drawing/2014/main" id="{3AA93E7D-F69A-F3C5-C290-B111EB17871E}"/>
              </a:ext>
            </a:extLst>
          </p:cNvPr>
          <p:cNvSpPr/>
          <p:nvPr/>
        </p:nvSpPr>
        <p:spPr>
          <a:xfrm>
            <a:off x="7935039" y="5654216"/>
            <a:ext cx="323133" cy="309167"/>
          </a:xfrm>
          <a:custGeom>
            <a:avLst/>
            <a:gdLst>
              <a:gd name="connsiteX0" fmla="*/ 129253 w 323133"/>
              <a:gd name="connsiteY0" fmla="*/ 181260 h 309167"/>
              <a:gd name="connsiteX1" fmla="*/ 323134 w 323133"/>
              <a:gd name="connsiteY1" fmla="*/ 95091 h 309167"/>
              <a:gd name="connsiteX2" fmla="*/ 323134 w 323133"/>
              <a:gd name="connsiteY2" fmla="*/ 80281 h 309167"/>
              <a:gd name="connsiteX3" fmla="*/ 306977 w 323133"/>
              <a:gd name="connsiteY3" fmla="*/ 41236 h 309167"/>
              <a:gd name="connsiteX4" fmla="*/ 281395 w 323133"/>
              <a:gd name="connsiteY4" fmla="*/ 26425 h 309167"/>
              <a:gd name="connsiteX5" fmla="*/ 44431 w 323133"/>
              <a:gd name="connsiteY5" fmla="*/ 25079 h 309167"/>
              <a:gd name="connsiteX6" fmla="*/ 14810 w 323133"/>
              <a:gd name="connsiteY6" fmla="*/ 41236 h 309167"/>
              <a:gd name="connsiteX7" fmla="*/ 0 w 323133"/>
              <a:gd name="connsiteY7" fmla="*/ 80281 h 309167"/>
              <a:gd name="connsiteX8" fmla="*/ 0 w 323133"/>
              <a:gd name="connsiteY8" fmla="*/ 309167 h 309167"/>
              <a:gd name="connsiteX9" fmla="*/ 129253 w 323133"/>
              <a:gd name="connsiteY9" fmla="*/ 181260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33" h="309167">
                <a:moveTo>
                  <a:pt x="129253" y="181260"/>
                </a:moveTo>
                <a:cubicBezTo>
                  <a:pt x="185802" y="143561"/>
                  <a:pt x="251775" y="113941"/>
                  <a:pt x="323134" y="95091"/>
                </a:cubicBezTo>
                <a:lnTo>
                  <a:pt x="323134" y="80281"/>
                </a:lnTo>
                <a:cubicBezTo>
                  <a:pt x="323134" y="65471"/>
                  <a:pt x="316402" y="50660"/>
                  <a:pt x="306977" y="41236"/>
                </a:cubicBezTo>
                <a:cubicBezTo>
                  <a:pt x="302938" y="37197"/>
                  <a:pt x="293513" y="31811"/>
                  <a:pt x="281395" y="26425"/>
                </a:cubicBezTo>
                <a:cubicBezTo>
                  <a:pt x="207344" y="-8581"/>
                  <a:pt x="119829" y="-8581"/>
                  <a:pt x="44431" y="25079"/>
                </a:cubicBezTo>
                <a:cubicBezTo>
                  <a:pt x="30967" y="30465"/>
                  <a:pt x="20196" y="37197"/>
                  <a:pt x="14810" y="41236"/>
                </a:cubicBezTo>
                <a:cubicBezTo>
                  <a:pt x="6732" y="50660"/>
                  <a:pt x="0" y="65471"/>
                  <a:pt x="0" y="80281"/>
                </a:cubicBezTo>
                <a:lnTo>
                  <a:pt x="0" y="309167"/>
                </a:lnTo>
                <a:cubicBezTo>
                  <a:pt x="30967" y="262044"/>
                  <a:pt x="74051" y="217613"/>
                  <a:pt x="129253" y="181260"/>
                </a:cubicBezTo>
              </a:path>
            </a:pathLst>
          </a:custGeom>
          <a:solidFill>
            <a:schemeClr val="accent1">
              <a:lumMod val="75000"/>
            </a:schemeClr>
          </a:solidFill>
          <a:ln w="13395" cap="flat">
            <a:noFill/>
            <a:prstDash val="solid"/>
            <a:miter/>
          </a:ln>
        </p:spPr>
        <p:txBody>
          <a:bodyPr rtlCol="1" anchor="ctr"/>
          <a:lstStyle/>
          <a:p>
            <a:endParaRPr lang="ar-SY"/>
          </a:p>
        </p:txBody>
      </p:sp>
      <p:sp>
        <p:nvSpPr>
          <p:cNvPr id="21" name="Freeform: Shape 20">
            <a:extLst>
              <a:ext uri="{FF2B5EF4-FFF2-40B4-BE49-F238E27FC236}">
                <a16:creationId xmlns:a16="http://schemas.microsoft.com/office/drawing/2014/main" id="{F5724DEC-B727-20EC-4B25-8E505FE51335}"/>
              </a:ext>
            </a:extLst>
          </p:cNvPr>
          <p:cNvSpPr/>
          <p:nvPr/>
        </p:nvSpPr>
        <p:spPr>
          <a:xfrm>
            <a:off x="8310681" y="5600361"/>
            <a:ext cx="324479" cy="135482"/>
          </a:xfrm>
          <a:custGeom>
            <a:avLst/>
            <a:gdLst>
              <a:gd name="connsiteX0" fmla="*/ 324480 w 324479"/>
              <a:gd name="connsiteY0" fmla="*/ 135483 h 135482"/>
              <a:gd name="connsiteX1" fmla="*/ 324480 w 324479"/>
              <a:gd name="connsiteY1" fmla="*/ 80281 h 135482"/>
              <a:gd name="connsiteX2" fmla="*/ 308323 w 324479"/>
              <a:gd name="connsiteY2" fmla="*/ 41236 h 135482"/>
              <a:gd name="connsiteX3" fmla="*/ 282742 w 324479"/>
              <a:gd name="connsiteY3" fmla="*/ 26425 h 135482"/>
              <a:gd name="connsiteX4" fmla="*/ 45777 w 324479"/>
              <a:gd name="connsiteY4" fmla="*/ 25079 h 135482"/>
              <a:gd name="connsiteX5" fmla="*/ 16157 w 324479"/>
              <a:gd name="connsiteY5" fmla="*/ 41236 h 135482"/>
              <a:gd name="connsiteX6" fmla="*/ 0 w 324479"/>
              <a:gd name="connsiteY6" fmla="*/ 80281 h 135482"/>
              <a:gd name="connsiteX7" fmla="*/ 0 w 324479"/>
              <a:gd name="connsiteY7" fmla="*/ 135483 h 135482"/>
              <a:gd name="connsiteX8" fmla="*/ 161567 w 324479"/>
              <a:gd name="connsiteY8" fmla="*/ 119326 h 135482"/>
              <a:gd name="connsiteX9" fmla="*/ 324480 w 324479"/>
              <a:gd name="connsiteY9" fmla="*/ 135483 h 1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135482">
                <a:moveTo>
                  <a:pt x="324480" y="135483"/>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135483"/>
                </a:lnTo>
                <a:cubicBezTo>
                  <a:pt x="52509" y="124712"/>
                  <a:pt x="106365" y="119326"/>
                  <a:pt x="161567" y="119326"/>
                </a:cubicBezTo>
                <a:cubicBezTo>
                  <a:pt x="216769" y="119326"/>
                  <a:pt x="271971" y="126058"/>
                  <a:pt x="324480" y="135483"/>
                </a:cubicBezTo>
              </a:path>
            </a:pathLst>
          </a:custGeom>
          <a:solidFill>
            <a:schemeClr val="accent1">
              <a:lumMod val="75000"/>
            </a:schemeClr>
          </a:solidFill>
          <a:ln w="13395" cap="flat">
            <a:noFill/>
            <a:prstDash val="solid"/>
            <a:miter/>
          </a:ln>
        </p:spPr>
        <p:txBody>
          <a:bodyPr rtlCol="1" anchor="ctr"/>
          <a:lstStyle/>
          <a:p>
            <a:endParaRPr lang="ar-SY"/>
          </a:p>
        </p:txBody>
      </p:sp>
      <p:sp>
        <p:nvSpPr>
          <p:cNvPr id="22" name="Freeform: Shape 21">
            <a:extLst>
              <a:ext uri="{FF2B5EF4-FFF2-40B4-BE49-F238E27FC236}">
                <a16:creationId xmlns:a16="http://schemas.microsoft.com/office/drawing/2014/main" id="{4CC88E44-2198-005C-4A78-96AEAFB15CD7}"/>
              </a:ext>
            </a:extLst>
          </p:cNvPr>
          <p:cNvSpPr/>
          <p:nvPr/>
        </p:nvSpPr>
        <p:spPr>
          <a:xfrm>
            <a:off x="8687670" y="5654216"/>
            <a:ext cx="324479" cy="309167"/>
          </a:xfrm>
          <a:custGeom>
            <a:avLst/>
            <a:gdLst>
              <a:gd name="connsiteX0" fmla="*/ 324480 w 324479"/>
              <a:gd name="connsiteY0" fmla="*/ 309167 h 309167"/>
              <a:gd name="connsiteX1" fmla="*/ 324480 w 324479"/>
              <a:gd name="connsiteY1" fmla="*/ 80281 h 309167"/>
              <a:gd name="connsiteX2" fmla="*/ 308323 w 324479"/>
              <a:gd name="connsiteY2" fmla="*/ 41236 h 309167"/>
              <a:gd name="connsiteX3" fmla="*/ 282742 w 324479"/>
              <a:gd name="connsiteY3" fmla="*/ 26425 h 309167"/>
              <a:gd name="connsiteX4" fmla="*/ 45777 w 324479"/>
              <a:gd name="connsiteY4" fmla="*/ 25079 h 309167"/>
              <a:gd name="connsiteX5" fmla="*/ 16157 w 324479"/>
              <a:gd name="connsiteY5" fmla="*/ 41236 h 309167"/>
              <a:gd name="connsiteX6" fmla="*/ 0 w 324479"/>
              <a:gd name="connsiteY6" fmla="*/ 80281 h 309167"/>
              <a:gd name="connsiteX7" fmla="*/ 0 w 324479"/>
              <a:gd name="connsiteY7" fmla="*/ 95091 h 309167"/>
              <a:gd name="connsiteX8" fmla="*/ 193880 w 324479"/>
              <a:gd name="connsiteY8" fmla="*/ 181260 h 309167"/>
              <a:gd name="connsiteX9" fmla="*/ 324480 w 324479"/>
              <a:gd name="connsiteY9" fmla="*/ 309167 h 3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79" h="309167">
                <a:moveTo>
                  <a:pt x="324480" y="309167"/>
                </a:moveTo>
                <a:lnTo>
                  <a:pt x="324480" y="80281"/>
                </a:lnTo>
                <a:cubicBezTo>
                  <a:pt x="324480" y="65471"/>
                  <a:pt x="317748" y="50660"/>
                  <a:pt x="308323" y="41236"/>
                </a:cubicBezTo>
                <a:cubicBezTo>
                  <a:pt x="304284" y="37197"/>
                  <a:pt x="294859" y="31811"/>
                  <a:pt x="282742" y="26425"/>
                </a:cubicBezTo>
                <a:cubicBezTo>
                  <a:pt x="208690" y="-8581"/>
                  <a:pt x="121175" y="-8581"/>
                  <a:pt x="45777" y="25079"/>
                </a:cubicBezTo>
                <a:cubicBezTo>
                  <a:pt x="32313" y="30465"/>
                  <a:pt x="21542" y="37197"/>
                  <a:pt x="16157" y="41236"/>
                </a:cubicBezTo>
                <a:cubicBezTo>
                  <a:pt x="5386" y="50660"/>
                  <a:pt x="0" y="65471"/>
                  <a:pt x="0" y="80281"/>
                </a:cubicBezTo>
                <a:lnTo>
                  <a:pt x="0" y="95091"/>
                </a:lnTo>
                <a:cubicBezTo>
                  <a:pt x="71359" y="113941"/>
                  <a:pt x="137332" y="143561"/>
                  <a:pt x="193880" y="181260"/>
                </a:cubicBezTo>
                <a:cubicBezTo>
                  <a:pt x="250428" y="217613"/>
                  <a:pt x="293513" y="262044"/>
                  <a:pt x="324480" y="309167"/>
                </a:cubicBezTo>
              </a:path>
            </a:pathLst>
          </a:custGeom>
          <a:solidFill>
            <a:schemeClr val="accent1">
              <a:lumMod val="75000"/>
            </a:schemeClr>
          </a:solidFill>
          <a:ln w="13395" cap="flat">
            <a:noFill/>
            <a:prstDash val="solid"/>
            <a:miter/>
          </a:ln>
        </p:spPr>
        <p:txBody>
          <a:bodyPr rtlCol="1" anchor="ctr"/>
          <a:lstStyle/>
          <a:p>
            <a:endParaRPr lang="ar-SY"/>
          </a:p>
        </p:txBody>
      </p:sp>
      <p:sp>
        <p:nvSpPr>
          <p:cNvPr id="28" name="Freeform: Shape 27">
            <a:extLst>
              <a:ext uri="{FF2B5EF4-FFF2-40B4-BE49-F238E27FC236}">
                <a16:creationId xmlns:a16="http://schemas.microsoft.com/office/drawing/2014/main" id="{265AE5DC-4B04-207B-BADE-0CA6E86F61DB}"/>
              </a:ext>
            </a:extLst>
          </p:cNvPr>
          <p:cNvSpPr/>
          <p:nvPr/>
        </p:nvSpPr>
        <p:spPr>
          <a:xfrm>
            <a:off x="8110664" y="3504608"/>
            <a:ext cx="889663" cy="1147952"/>
          </a:xfrm>
          <a:custGeom>
            <a:avLst/>
            <a:gdLst>
              <a:gd name="connsiteX0" fmla="*/ 803567 w 889663"/>
              <a:gd name="connsiteY0" fmla="*/ 1061856 h 1147952"/>
              <a:gd name="connsiteX1" fmla="*/ 86096 w 889663"/>
              <a:gd name="connsiteY1" fmla="*/ 1061856 h 1147952"/>
              <a:gd name="connsiteX2" fmla="*/ 86096 w 889663"/>
              <a:gd name="connsiteY2" fmla="*/ 172193 h 1147952"/>
              <a:gd name="connsiteX3" fmla="*/ 243940 w 889663"/>
              <a:gd name="connsiteY3" fmla="*/ 172193 h 1147952"/>
              <a:gd name="connsiteX4" fmla="*/ 243940 w 889663"/>
              <a:gd name="connsiteY4" fmla="*/ 258289 h 1147952"/>
              <a:gd name="connsiteX5" fmla="*/ 645723 w 889663"/>
              <a:gd name="connsiteY5" fmla="*/ 258289 h 1147952"/>
              <a:gd name="connsiteX6" fmla="*/ 645723 w 889663"/>
              <a:gd name="connsiteY6" fmla="*/ 172193 h 1147952"/>
              <a:gd name="connsiteX7" fmla="*/ 803567 w 889663"/>
              <a:gd name="connsiteY7" fmla="*/ 172193 h 1147952"/>
              <a:gd name="connsiteX8" fmla="*/ 444832 w 889663"/>
              <a:gd name="connsiteY8" fmla="*/ 57398 h 1147952"/>
              <a:gd name="connsiteX9" fmla="*/ 487880 w 889663"/>
              <a:gd name="connsiteY9" fmla="*/ 100446 h 1147952"/>
              <a:gd name="connsiteX10" fmla="*/ 444832 w 889663"/>
              <a:gd name="connsiteY10" fmla="*/ 143494 h 1147952"/>
              <a:gd name="connsiteX11" fmla="*/ 401783 w 889663"/>
              <a:gd name="connsiteY11" fmla="*/ 100446 h 1147952"/>
              <a:gd name="connsiteX12" fmla="*/ 443414 w 889663"/>
              <a:gd name="connsiteY12" fmla="*/ 57398 h 1147952"/>
              <a:gd name="connsiteX13" fmla="*/ 444832 w 889663"/>
              <a:gd name="connsiteY13" fmla="*/ 57398 h 1147952"/>
              <a:gd name="connsiteX14" fmla="*/ 832266 w 889663"/>
              <a:gd name="connsiteY14" fmla="*/ 86096 h 1147952"/>
              <a:gd name="connsiteX15" fmla="*/ 588326 w 889663"/>
              <a:gd name="connsiteY15" fmla="*/ 86096 h 1147952"/>
              <a:gd name="connsiteX16" fmla="*/ 588326 w 889663"/>
              <a:gd name="connsiteY16" fmla="*/ 57398 h 1147952"/>
              <a:gd name="connsiteX17" fmla="*/ 530928 w 889663"/>
              <a:gd name="connsiteY17" fmla="*/ 0 h 1147952"/>
              <a:gd name="connsiteX18" fmla="*/ 358735 w 889663"/>
              <a:gd name="connsiteY18" fmla="*/ 0 h 1147952"/>
              <a:gd name="connsiteX19" fmla="*/ 301338 w 889663"/>
              <a:gd name="connsiteY19" fmla="*/ 57398 h 1147952"/>
              <a:gd name="connsiteX20" fmla="*/ 301338 w 889663"/>
              <a:gd name="connsiteY20" fmla="*/ 86096 h 1147952"/>
              <a:gd name="connsiteX21" fmla="*/ 57398 w 889663"/>
              <a:gd name="connsiteY21" fmla="*/ 86096 h 1147952"/>
              <a:gd name="connsiteX22" fmla="*/ 0 w 889663"/>
              <a:gd name="connsiteY22" fmla="*/ 143494 h 1147952"/>
              <a:gd name="connsiteX23" fmla="*/ 0 w 889663"/>
              <a:gd name="connsiteY23" fmla="*/ 1090555 h 1147952"/>
              <a:gd name="connsiteX24" fmla="*/ 57398 w 889663"/>
              <a:gd name="connsiteY24" fmla="*/ 1147953 h 1147952"/>
              <a:gd name="connsiteX25" fmla="*/ 832266 w 889663"/>
              <a:gd name="connsiteY25" fmla="*/ 1147953 h 1147952"/>
              <a:gd name="connsiteX26" fmla="*/ 889663 w 889663"/>
              <a:gd name="connsiteY26" fmla="*/ 1090555 h 1147952"/>
              <a:gd name="connsiteX27" fmla="*/ 889663 w 889663"/>
              <a:gd name="connsiteY27" fmla="*/ 143494 h 1147952"/>
              <a:gd name="connsiteX28" fmla="*/ 832266 w 889663"/>
              <a:gd name="connsiteY28" fmla="*/ 86096 h 114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663" h="1147952">
                <a:moveTo>
                  <a:pt x="803567" y="1061856"/>
                </a:moveTo>
                <a:lnTo>
                  <a:pt x="86096" y="1061856"/>
                </a:lnTo>
                <a:lnTo>
                  <a:pt x="86096" y="172193"/>
                </a:lnTo>
                <a:lnTo>
                  <a:pt x="243940" y="172193"/>
                </a:lnTo>
                <a:lnTo>
                  <a:pt x="243940" y="258289"/>
                </a:lnTo>
                <a:lnTo>
                  <a:pt x="645723" y="258289"/>
                </a:lnTo>
                <a:lnTo>
                  <a:pt x="645723" y="172193"/>
                </a:lnTo>
                <a:lnTo>
                  <a:pt x="803567" y="172193"/>
                </a:lnTo>
                <a:close/>
                <a:moveTo>
                  <a:pt x="444832" y="57398"/>
                </a:moveTo>
                <a:cubicBezTo>
                  <a:pt x="468607" y="57398"/>
                  <a:pt x="487880" y="76670"/>
                  <a:pt x="487880" y="100446"/>
                </a:cubicBezTo>
                <a:cubicBezTo>
                  <a:pt x="487880" y="124221"/>
                  <a:pt x="468607" y="143494"/>
                  <a:pt x="444832" y="143494"/>
                </a:cubicBezTo>
                <a:cubicBezTo>
                  <a:pt x="421056" y="143494"/>
                  <a:pt x="401783" y="124221"/>
                  <a:pt x="401783" y="100446"/>
                </a:cubicBezTo>
                <a:cubicBezTo>
                  <a:pt x="401392" y="77062"/>
                  <a:pt x="420030" y="57789"/>
                  <a:pt x="443414" y="57398"/>
                </a:cubicBezTo>
                <a:cubicBezTo>
                  <a:pt x="443886" y="57389"/>
                  <a:pt x="444359" y="57389"/>
                  <a:pt x="444832" y="57398"/>
                </a:cubicBezTo>
                <a:close/>
                <a:moveTo>
                  <a:pt x="832266" y="86096"/>
                </a:moveTo>
                <a:lnTo>
                  <a:pt x="588326" y="86096"/>
                </a:lnTo>
                <a:lnTo>
                  <a:pt x="588326" y="57398"/>
                </a:lnTo>
                <a:cubicBezTo>
                  <a:pt x="588326" y="25698"/>
                  <a:pt x="562627" y="0"/>
                  <a:pt x="530928" y="0"/>
                </a:cubicBezTo>
                <a:lnTo>
                  <a:pt x="358735" y="0"/>
                </a:lnTo>
                <a:cubicBezTo>
                  <a:pt x="327036" y="0"/>
                  <a:pt x="301338" y="25698"/>
                  <a:pt x="301338" y="57398"/>
                </a:cubicBezTo>
                <a:lnTo>
                  <a:pt x="301338" y="86096"/>
                </a:lnTo>
                <a:lnTo>
                  <a:pt x="57398" y="86096"/>
                </a:lnTo>
                <a:cubicBezTo>
                  <a:pt x="25698" y="86096"/>
                  <a:pt x="0" y="111795"/>
                  <a:pt x="0" y="143494"/>
                </a:cubicBezTo>
                <a:lnTo>
                  <a:pt x="0" y="1090555"/>
                </a:lnTo>
                <a:cubicBezTo>
                  <a:pt x="0" y="1122254"/>
                  <a:pt x="25698" y="1147953"/>
                  <a:pt x="57398" y="1147953"/>
                </a:cubicBezTo>
                <a:lnTo>
                  <a:pt x="832266" y="1147953"/>
                </a:lnTo>
                <a:cubicBezTo>
                  <a:pt x="863965" y="1147953"/>
                  <a:pt x="889663" y="1122254"/>
                  <a:pt x="889663" y="1090555"/>
                </a:cubicBezTo>
                <a:lnTo>
                  <a:pt x="889663" y="143494"/>
                </a:lnTo>
                <a:cubicBezTo>
                  <a:pt x="889663" y="111795"/>
                  <a:pt x="863965" y="86096"/>
                  <a:pt x="832266" y="86096"/>
                </a:cubicBezTo>
                <a:close/>
              </a:path>
            </a:pathLst>
          </a:custGeom>
          <a:solidFill>
            <a:schemeClr val="accent1">
              <a:lumMod val="75000"/>
            </a:schemeClr>
          </a:solidFill>
          <a:ln w="14288" cap="flat">
            <a:noFill/>
            <a:prstDash val="solid"/>
            <a:miter/>
          </a:ln>
        </p:spPr>
        <p:txBody>
          <a:bodyPr rtlCol="1" anchor="ctr"/>
          <a:lstStyle/>
          <a:p>
            <a:endParaRPr lang="ar-SY"/>
          </a:p>
        </p:txBody>
      </p:sp>
      <p:sp>
        <p:nvSpPr>
          <p:cNvPr id="29" name="Freeform: Shape 28">
            <a:extLst>
              <a:ext uri="{FF2B5EF4-FFF2-40B4-BE49-F238E27FC236}">
                <a16:creationId xmlns:a16="http://schemas.microsoft.com/office/drawing/2014/main" id="{2F37BC6A-EE32-08A9-F55F-C59504AB456E}"/>
              </a:ext>
            </a:extLst>
          </p:cNvPr>
          <p:cNvSpPr/>
          <p:nvPr/>
        </p:nvSpPr>
        <p:spPr>
          <a:xfrm>
            <a:off x="8310681" y="4178155"/>
            <a:ext cx="145244" cy="145244"/>
          </a:xfrm>
          <a:custGeom>
            <a:avLst/>
            <a:gdLst>
              <a:gd name="connsiteX0" fmla="*/ 145245 w 145244"/>
              <a:gd name="connsiteY0" fmla="*/ 30449 h 145244"/>
              <a:gd name="connsiteX1" fmla="*/ 114795 w 145244"/>
              <a:gd name="connsiteY1" fmla="*/ 0 h 145244"/>
              <a:gd name="connsiteX2" fmla="*/ 72622 w 145244"/>
              <a:gd name="connsiteY2" fmla="*/ 42187 h 145244"/>
              <a:gd name="connsiteX3" fmla="*/ 30449 w 145244"/>
              <a:gd name="connsiteY3" fmla="*/ 0 h 145244"/>
              <a:gd name="connsiteX4" fmla="*/ 0 w 145244"/>
              <a:gd name="connsiteY4" fmla="*/ 30449 h 145244"/>
              <a:gd name="connsiteX5" fmla="*/ 42187 w 145244"/>
              <a:gd name="connsiteY5" fmla="*/ 72622 h 145244"/>
              <a:gd name="connsiteX6" fmla="*/ 0 w 145244"/>
              <a:gd name="connsiteY6" fmla="*/ 114795 h 145244"/>
              <a:gd name="connsiteX7" fmla="*/ 30449 w 145244"/>
              <a:gd name="connsiteY7" fmla="*/ 145245 h 145244"/>
              <a:gd name="connsiteX8" fmla="*/ 72622 w 145244"/>
              <a:gd name="connsiteY8" fmla="*/ 103057 h 145244"/>
              <a:gd name="connsiteX9" fmla="*/ 114795 w 145244"/>
              <a:gd name="connsiteY9" fmla="*/ 145245 h 145244"/>
              <a:gd name="connsiteX10" fmla="*/ 145245 w 145244"/>
              <a:gd name="connsiteY10" fmla="*/ 114795 h 145244"/>
              <a:gd name="connsiteX11" fmla="*/ 103057 w 145244"/>
              <a:gd name="connsiteY11" fmla="*/ 72622 h 145244"/>
              <a:gd name="connsiteX12" fmla="*/ 145245 w 145244"/>
              <a:gd name="connsiteY12" fmla="*/ 30449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45245" y="30449"/>
                </a:moveTo>
                <a:lnTo>
                  <a:pt x="114795" y="0"/>
                </a:ln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close/>
              </a:path>
            </a:pathLst>
          </a:custGeom>
          <a:solidFill>
            <a:srgbClr val="C00000"/>
          </a:solidFill>
          <a:ln w="14288" cap="flat">
            <a:noFill/>
            <a:prstDash val="solid"/>
            <a:miter/>
          </a:ln>
        </p:spPr>
        <p:txBody>
          <a:bodyPr rtlCol="1" anchor="ctr"/>
          <a:lstStyle/>
          <a:p>
            <a:endParaRPr lang="ar-SY"/>
          </a:p>
        </p:txBody>
      </p:sp>
      <p:sp>
        <p:nvSpPr>
          <p:cNvPr id="30" name="Freeform: Shape 29">
            <a:extLst>
              <a:ext uri="{FF2B5EF4-FFF2-40B4-BE49-F238E27FC236}">
                <a16:creationId xmlns:a16="http://schemas.microsoft.com/office/drawing/2014/main" id="{0D615BC9-2376-49EC-DD32-6A3704E9E6FA}"/>
              </a:ext>
            </a:extLst>
          </p:cNvPr>
          <p:cNvSpPr/>
          <p:nvPr/>
        </p:nvSpPr>
        <p:spPr>
          <a:xfrm>
            <a:off x="8310681" y="4350347"/>
            <a:ext cx="145244" cy="145244"/>
          </a:xfrm>
          <a:custGeom>
            <a:avLst/>
            <a:gdLst>
              <a:gd name="connsiteX0" fmla="*/ 114795 w 145244"/>
              <a:gd name="connsiteY0" fmla="*/ 0 h 145244"/>
              <a:gd name="connsiteX1" fmla="*/ 72622 w 145244"/>
              <a:gd name="connsiteY1" fmla="*/ 42187 h 145244"/>
              <a:gd name="connsiteX2" fmla="*/ 30449 w 145244"/>
              <a:gd name="connsiteY2" fmla="*/ 0 h 145244"/>
              <a:gd name="connsiteX3" fmla="*/ 0 w 145244"/>
              <a:gd name="connsiteY3" fmla="*/ 30449 h 145244"/>
              <a:gd name="connsiteX4" fmla="*/ 42187 w 145244"/>
              <a:gd name="connsiteY4" fmla="*/ 72622 h 145244"/>
              <a:gd name="connsiteX5" fmla="*/ 0 w 145244"/>
              <a:gd name="connsiteY5" fmla="*/ 114795 h 145244"/>
              <a:gd name="connsiteX6" fmla="*/ 30449 w 145244"/>
              <a:gd name="connsiteY6" fmla="*/ 145245 h 145244"/>
              <a:gd name="connsiteX7" fmla="*/ 72622 w 145244"/>
              <a:gd name="connsiteY7" fmla="*/ 103057 h 145244"/>
              <a:gd name="connsiteX8" fmla="*/ 114795 w 145244"/>
              <a:gd name="connsiteY8" fmla="*/ 145245 h 145244"/>
              <a:gd name="connsiteX9" fmla="*/ 145245 w 145244"/>
              <a:gd name="connsiteY9" fmla="*/ 114795 h 145244"/>
              <a:gd name="connsiteX10" fmla="*/ 103057 w 145244"/>
              <a:gd name="connsiteY10" fmla="*/ 72622 h 145244"/>
              <a:gd name="connsiteX11" fmla="*/ 145245 w 145244"/>
              <a:gd name="connsiteY11" fmla="*/ 30449 h 145244"/>
              <a:gd name="connsiteX12" fmla="*/ 114795 w 145244"/>
              <a:gd name="connsiteY12" fmla="*/ 0 h 1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44" h="145244">
                <a:moveTo>
                  <a:pt x="114795" y="0"/>
                </a:moveTo>
                <a:lnTo>
                  <a:pt x="72622" y="42187"/>
                </a:lnTo>
                <a:lnTo>
                  <a:pt x="30449" y="0"/>
                </a:lnTo>
                <a:lnTo>
                  <a:pt x="0" y="30449"/>
                </a:lnTo>
                <a:lnTo>
                  <a:pt x="42187" y="72622"/>
                </a:lnTo>
                <a:lnTo>
                  <a:pt x="0" y="114795"/>
                </a:lnTo>
                <a:lnTo>
                  <a:pt x="30449" y="145245"/>
                </a:lnTo>
                <a:lnTo>
                  <a:pt x="72622" y="103057"/>
                </a:lnTo>
                <a:lnTo>
                  <a:pt x="114795" y="145245"/>
                </a:lnTo>
                <a:lnTo>
                  <a:pt x="145245" y="114795"/>
                </a:lnTo>
                <a:lnTo>
                  <a:pt x="103057" y="72622"/>
                </a:lnTo>
                <a:lnTo>
                  <a:pt x="145245" y="30449"/>
                </a:lnTo>
                <a:lnTo>
                  <a:pt x="114795" y="0"/>
                </a:lnTo>
                <a:close/>
              </a:path>
            </a:pathLst>
          </a:custGeom>
          <a:solidFill>
            <a:srgbClr val="C00000"/>
          </a:solidFill>
          <a:ln w="14288" cap="flat">
            <a:noFill/>
            <a:prstDash val="solid"/>
            <a:miter/>
          </a:ln>
        </p:spPr>
        <p:txBody>
          <a:bodyPr rtlCol="1" anchor="ctr"/>
          <a:lstStyle/>
          <a:p>
            <a:endParaRPr lang="ar-SY"/>
          </a:p>
        </p:txBody>
      </p:sp>
      <p:sp>
        <p:nvSpPr>
          <p:cNvPr id="31" name="Freeform: Shape 30">
            <a:extLst>
              <a:ext uri="{FF2B5EF4-FFF2-40B4-BE49-F238E27FC236}">
                <a16:creationId xmlns:a16="http://schemas.microsoft.com/office/drawing/2014/main" id="{AB91A679-3835-2313-F96F-BB60735BB076}"/>
              </a:ext>
            </a:extLst>
          </p:cNvPr>
          <p:cNvSpPr/>
          <p:nvPr/>
        </p:nvSpPr>
        <p:spPr>
          <a:xfrm>
            <a:off x="8584195" y="4222078"/>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2" name="Freeform: Shape 31">
            <a:extLst>
              <a:ext uri="{FF2B5EF4-FFF2-40B4-BE49-F238E27FC236}">
                <a16:creationId xmlns:a16="http://schemas.microsoft.com/office/drawing/2014/main" id="{01D99EFC-8F76-5A43-76C4-B89FED21D1C8}"/>
              </a:ext>
            </a:extLst>
          </p:cNvPr>
          <p:cNvSpPr/>
          <p:nvPr/>
        </p:nvSpPr>
        <p:spPr>
          <a:xfrm>
            <a:off x="8584195" y="4394271"/>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3" name="Freeform: Shape 32">
            <a:extLst>
              <a:ext uri="{FF2B5EF4-FFF2-40B4-BE49-F238E27FC236}">
                <a16:creationId xmlns:a16="http://schemas.microsoft.com/office/drawing/2014/main" id="{BFDC539F-EBD5-288E-9E1C-F15A45BEE42C}"/>
              </a:ext>
            </a:extLst>
          </p:cNvPr>
          <p:cNvSpPr/>
          <p:nvPr/>
        </p:nvSpPr>
        <p:spPr>
          <a:xfrm>
            <a:off x="8584195" y="3877692"/>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4" name="Freeform: Shape 33">
            <a:extLst>
              <a:ext uri="{FF2B5EF4-FFF2-40B4-BE49-F238E27FC236}">
                <a16:creationId xmlns:a16="http://schemas.microsoft.com/office/drawing/2014/main" id="{A63E6B70-9F91-E504-E82F-22051DE04AC1}"/>
              </a:ext>
            </a:extLst>
          </p:cNvPr>
          <p:cNvSpPr/>
          <p:nvPr/>
        </p:nvSpPr>
        <p:spPr>
          <a:xfrm>
            <a:off x="8584195" y="4049885"/>
            <a:ext cx="243939" cy="57397"/>
          </a:xfrm>
          <a:custGeom>
            <a:avLst/>
            <a:gdLst>
              <a:gd name="connsiteX0" fmla="*/ 0 w 243939"/>
              <a:gd name="connsiteY0" fmla="*/ 0 h 57397"/>
              <a:gd name="connsiteX1" fmla="*/ 243940 w 243939"/>
              <a:gd name="connsiteY1" fmla="*/ 0 h 57397"/>
              <a:gd name="connsiteX2" fmla="*/ 243940 w 243939"/>
              <a:gd name="connsiteY2" fmla="*/ 57398 h 57397"/>
              <a:gd name="connsiteX3" fmla="*/ 0 w 243939"/>
              <a:gd name="connsiteY3" fmla="*/ 57398 h 57397"/>
            </a:gdLst>
            <a:ahLst/>
            <a:cxnLst>
              <a:cxn ang="0">
                <a:pos x="connsiteX0" y="connsiteY0"/>
              </a:cxn>
              <a:cxn ang="0">
                <a:pos x="connsiteX1" y="connsiteY1"/>
              </a:cxn>
              <a:cxn ang="0">
                <a:pos x="connsiteX2" y="connsiteY2"/>
              </a:cxn>
              <a:cxn ang="0">
                <a:pos x="connsiteX3" y="connsiteY3"/>
              </a:cxn>
            </a:cxnLst>
            <a:rect l="l" t="t" r="r" b="b"/>
            <a:pathLst>
              <a:path w="243939" h="57397">
                <a:moveTo>
                  <a:pt x="0" y="0"/>
                </a:moveTo>
                <a:lnTo>
                  <a:pt x="243940" y="0"/>
                </a:lnTo>
                <a:lnTo>
                  <a:pt x="243940" y="57398"/>
                </a:lnTo>
                <a:lnTo>
                  <a:pt x="0" y="57398"/>
                </a:lnTo>
                <a:close/>
              </a:path>
            </a:pathLst>
          </a:custGeom>
          <a:solidFill>
            <a:schemeClr val="accent1">
              <a:lumMod val="75000"/>
            </a:schemeClr>
          </a:solidFill>
          <a:ln w="14288" cap="flat">
            <a:noFill/>
            <a:prstDash val="solid"/>
            <a:miter/>
          </a:ln>
        </p:spPr>
        <p:txBody>
          <a:bodyPr rtlCol="1" anchor="ctr"/>
          <a:lstStyle/>
          <a:p>
            <a:endParaRPr lang="ar-SY"/>
          </a:p>
        </p:txBody>
      </p:sp>
      <p:sp>
        <p:nvSpPr>
          <p:cNvPr id="35" name="Freeform: Shape 34">
            <a:extLst>
              <a:ext uri="{FF2B5EF4-FFF2-40B4-BE49-F238E27FC236}">
                <a16:creationId xmlns:a16="http://schemas.microsoft.com/office/drawing/2014/main" id="{BF1115D6-BC5E-7829-03DA-199FC94DF726}"/>
              </a:ext>
            </a:extLst>
          </p:cNvPr>
          <p:cNvSpPr/>
          <p:nvPr/>
        </p:nvSpPr>
        <p:spPr>
          <a:xfrm>
            <a:off x="8293002" y="3816090"/>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6" name="Freeform: Shape 35">
            <a:extLst>
              <a:ext uri="{FF2B5EF4-FFF2-40B4-BE49-F238E27FC236}">
                <a16:creationId xmlns:a16="http://schemas.microsoft.com/office/drawing/2014/main" id="{3090458B-D0BD-8CA1-A5E0-988BB1C4DAAA}"/>
              </a:ext>
            </a:extLst>
          </p:cNvPr>
          <p:cNvSpPr/>
          <p:nvPr/>
        </p:nvSpPr>
        <p:spPr>
          <a:xfrm>
            <a:off x="8293002" y="3988283"/>
            <a:ext cx="192081" cy="154772"/>
          </a:xfrm>
          <a:custGeom>
            <a:avLst/>
            <a:gdLst>
              <a:gd name="connsiteX0" fmla="*/ 0 w 192081"/>
              <a:gd name="connsiteY0" fmla="*/ 87431 h 154772"/>
              <a:gd name="connsiteX1" fmla="*/ 30033 w 192081"/>
              <a:gd name="connsiteY1" fmla="*/ 57398 h 154772"/>
              <a:gd name="connsiteX2" fmla="*/ 67342 w 192081"/>
              <a:gd name="connsiteY2" fmla="*/ 94706 h 154772"/>
              <a:gd name="connsiteX3" fmla="*/ 162048 w 192081"/>
              <a:gd name="connsiteY3" fmla="*/ 0 h 154772"/>
              <a:gd name="connsiteX4" fmla="*/ 192081 w 192081"/>
              <a:gd name="connsiteY4" fmla="*/ 30033 h 154772"/>
              <a:gd name="connsiteX5" fmla="*/ 67342 w 192081"/>
              <a:gd name="connsiteY5" fmla="*/ 154773 h 154772"/>
              <a:gd name="connsiteX6" fmla="*/ 0 w 192081"/>
              <a:gd name="connsiteY6" fmla="*/ 8743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81" h="154772">
                <a:moveTo>
                  <a:pt x="0" y="87431"/>
                </a:moveTo>
                <a:lnTo>
                  <a:pt x="30033" y="57398"/>
                </a:lnTo>
                <a:lnTo>
                  <a:pt x="67342" y="94706"/>
                </a:lnTo>
                <a:lnTo>
                  <a:pt x="162048" y="0"/>
                </a:lnTo>
                <a:lnTo>
                  <a:pt x="192081" y="30033"/>
                </a:lnTo>
                <a:lnTo>
                  <a:pt x="67342" y="154773"/>
                </a:lnTo>
                <a:lnTo>
                  <a:pt x="0" y="87431"/>
                </a:lnTo>
                <a:close/>
              </a:path>
            </a:pathLst>
          </a:custGeom>
          <a:solidFill>
            <a:schemeClr val="bg1">
              <a:lumMod val="50000"/>
            </a:schemeClr>
          </a:solidFill>
          <a:ln w="14288" cap="flat">
            <a:noFill/>
            <a:prstDash val="solid"/>
            <a:miter/>
          </a:ln>
        </p:spPr>
        <p:txBody>
          <a:bodyPr rtlCol="1" anchor="ctr"/>
          <a:lstStyle/>
          <a:p>
            <a:endParaRPr lang="ar-SY"/>
          </a:p>
        </p:txBody>
      </p:sp>
      <p:sp>
        <p:nvSpPr>
          <p:cNvPr id="38" name="TextBox 37">
            <a:extLst>
              <a:ext uri="{FF2B5EF4-FFF2-40B4-BE49-F238E27FC236}">
                <a16:creationId xmlns:a16="http://schemas.microsoft.com/office/drawing/2014/main" id="{D686566D-217D-37C3-CCE8-6FE08E75AC8A}"/>
              </a:ext>
            </a:extLst>
          </p:cNvPr>
          <p:cNvSpPr txBox="1"/>
          <p:nvPr/>
        </p:nvSpPr>
        <p:spPr>
          <a:xfrm>
            <a:off x="9381560" y="1861478"/>
            <a:ext cx="2219479" cy="1169551"/>
          </a:xfrm>
          <a:prstGeom prst="rect">
            <a:avLst/>
          </a:prstGeom>
          <a:noFill/>
        </p:spPr>
        <p:txBody>
          <a:bodyPr wrap="square" rtlCol="1">
            <a:spAutoFit/>
          </a:bodyPr>
          <a:lstStyle/>
          <a:p>
            <a:pPr algn="ct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Analyze existing LCS data from recent data collection activities, remove the irrelevant strategies </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0" name="TextBox 39">
            <a:extLst>
              <a:ext uri="{FF2B5EF4-FFF2-40B4-BE49-F238E27FC236}">
                <a16:creationId xmlns:a16="http://schemas.microsoft.com/office/drawing/2014/main" id="{8D29C17E-DA33-A95C-7496-B123221B8417}"/>
              </a:ext>
            </a:extLst>
          </p:cNvPr>
          <p:cNvSpPr txBox="1"/>
          <p:nvPr/>
        </p:nvSpPr>
        <p:spPr>
          <a:xfrm>
            <a:off x="9381559" y="3588615"/>
            <a:ext cx="2219479" cy="1169551"/>
          </a:xfrm>
          <a:prstGeom prst="rect">
            <a:avLst/>
          </a:prstGeom>
          <a:noFill/>
        </p:spPr>
        <p:txBody>
          <a:bodyPr wrap="square" rtlCol="1">
            <a:spAutoFit/>
          </a:bodyPr>
          <a:lstStyle/>
          <a:p>
            <a:pPr algn="ct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Review secondary data sources and anecdotal information on how people are coping</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1" name="TextBox 40">
            <a:extLst>
              <a:ext uri="{FF2B5EF4-FFF2-40B4-BE49-F238E27FC236}">
                <a16:creationId xmlns:a16="http://schemas.microsoft.com/office/drawing/2014/main" id="{2494396D-349D-DC47-D26E-AADE542775B6}"/>
              </a:ext>
            </a:extLst>
          </p:cNvPr>
          <p:cNvSpPr txBox="1"/>
          <p:nvPr/>
        </p:nvSpPr>
        <p:spPr>
          <a:xfrm>
            <a:off x="9569556" y="5308606"/>
            <a:ext cx="2031482" cy="1169551"/>
          </a:xfrm>
          <a:prstGeom prst="rect">
            <a:avLst/>
          </a:prstGeom>
          <a:noFill/>
        </p:spPr>
        <p:txBody>
          <a:bodyPr wrap="square" rtlCol="1">
            <a:spAutoFit/>
          </a:bodyPr>
          <a:lstStyle/>
          <a:p>
            <a:pPr algn="ctr"/>
            <a:r>
              <a:rPr lang="en-US" sz="14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Conduct focus group discussions to validate the relevance of these strategies</a:t>
            </a:r>
            <a:endParaRPr lang="ar-SY" sz="1400" b="1">
              <a:solidFill>
                <a:schemeClr val="accent1">
                  <a:lumMod val="75000"/>
                </a:schemeClr>
              </a:solidFill>
              <a:latin typeface="Open Sans" panose="020B0606030504020204" pitchFamily="34" charset="0"/>
              <a:ea typeface="Open Sans" panose="020B0606030504020204" pitchFamily="34" charset="0"/>
            </a:endParaRPr>
          </a:p>
        </p:txBody>
      </p:sp>
      <p:sp>
        <p:nvSpPr>
          <p:cNvPr id="4" name="TextBox 3">
            <a:extLst>
              <a:ext uri="{FF2B5EF4-FFF2-40B4-BE49-F238E27FC236}">
                <a16:creationId xmlns:a16="http://schemas.microsoft.com/office/drawing/2014/main" id="{6EA74069-AC64-408E-540E-492D2354C948}"/>
              </a:ext>
            </a:extLst>
          </p:cNvPr>
          <p:cNvSpPr txBox="1"/>
          <p:nvPr/>
        </p:nvSpPr>
        <p:spPr>
          <a:xfrm>
            <a:off x="825792" y="1708704"/>
            <a:ext cx="6115610" cy="4431983"/>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For </a:t>
            </a:r>
            <a:r>
              <a:rPr lang="en-US" sz="2400" b="1" dirty="0">
                <a:solidFill>
                  <a:srgbClr val="FFFFFF"/>
                </a:solidFill>
                <a:highlight>
                  <a:srgbClr val="1B5B62"/>
                </a:highlight>
                <a:latin typeface="Open Sans" panose="020B0606030504020204" pitchFamily="34" charset="0"/>
                <a:ea typeface="Open Sans" panose="020B0606030504020204" pitchFamily="34" charset="0"/>
                <a:cs typeface="Open Sans" panose="020B0606030504020204" pitchFamily="34" charset="0"/>
              </a:rPr>
              <a:t>LCS-FS</a:t>
            </a:r>
            <a:r>
              <a:rPr lang="en-US" sz="2400" dirty="0">
                <a:latin typeface="Open Sans" panose="020B0606030504020204" pitchFamily="34" charset="0"/>
                <a:ea typeface="Open Sans" panose="020B0606030504020204" pitchFamily="34" charset="0"/>
                <a:cs typeface="Open Sans" panose="020B0606030504020204" pitchFamily="34" charset="0"/>
              </a:rPr>
              <a:t>, please refer to the </a:t>
            </a:r>
            <a:r>
              <a:rPr lang="en-US" sz="24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guidance note</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and </a:t>
            </a:r>
            <a:r>
              <a:rPr lang="en-US" sz="2400" b="1"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list of strategies</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to explore the livelihood coping strategies for food security, as well as their explanations and relevance.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fontAlgn="base"/>
            <a:r>
              <a:rPr lang="en-GB" sz="2400" dirty="0">
                <a:latin typeface="Open Sans" panose="020B0606030504020204" pitchFamily="34" charset="0"/>
                <a:ea typeface="Open Sans" panose="020B0606030504020204" pitchFamily="34" charset="0"/>
                <a:cs typeface="Open Sans" panose="020B0606030504020204" pitchFamily="34" charset="0"/>
              </a:rPr>
              <a:t>Refer to the proposed qualitative questionnaire for FGDs:</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gn="l" rtl="0" fontAlgn="base"/>
            <a:endParaRPr lang="en-US" dirty="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GB" sz="2400" spc="60" dirty="0">
                <a:solidFill>
                  <a:srgbClr val="FFFFFF"/>
                </a:solidFill>
                <a:highlight>
                  <a:srgbClr val="1B5B62"/>
                </a:highlight>
                <a:latin typeface="Open Sans"/>
                <a:ea typeface="Open Sans"/>
                <a:cs typeface="Open Sans"/>
              </a:rPr>
              <a:t>'LCS-FS Qualitative tool' </a:t>
            </a:r>
            <a:r>
              <a:rPr lang="en-GB" sz="2400" b="1" spc="60" dirty="0">
                <a:solidFill>
                  <a:srgbClr val="FFFFFF"/>
                </a:solidFill>
                <a:highlight>
                  <a:srgbClr val="1B5B62"/>
                </a:highlight>
                <a:latin typeface="Open Sans"/>
                <a:ea typeface="Open Sans"/>
                <a:cs typeface="Open Sans"/>
                <a:hlinkClick r:id="rId5">
                  <a:extLst>
                    <a:ext uri="{A12FA001-AC4F-418D-AE19-62706E023703}">
                      <ahyp:hlinkClr xmlns:ahyp="http://schemas.microsoft.com/office/drawing/2018/hyperlinkcolor" val="tx"/>
                    </a:ext>
                  </a:extLst>
                </a:hlinkClick>
              </a:rPr>
              <a:t>here</a:t>
            </a:r>
            <a:r>
              <a:rPr lang="en-GB" sz="2400" b="1" spc="60" dirty="0">
                <a:solidFill>
                  <a:srgbClr val="FFFFFF"/>
                </a:solidFill>
                <a:highlight>
                  <a:srgbClr val="1B5B62"/>
                </a:highlight>
                <a:latin typeface="Open Sans"/>
                <a:ea typeface="Open Sans"/>
                <a:cs typeface="Open Sans"/>
              </a:rPr>
              <a:t> </a:t>
            </a:r>
          </a:p>
          <a:p>
            <a:pPr algn="l" rtl="0" fontAlgn="base"/>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74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en-US" b="0" kern="1400" spc="230" dirty="0">
                <a:solidFill>
                  <a:srgbClr val="FFFFFE"/>
                </a:solidFill>
                <a:latin typeface="HALDEN SOLID"/>
                <a:ea typeface="Open Sans Extrabold"/>
                <a:cs typeface="Open Sans Extrabold"/>
              </a:rPr>
              <a:t>Introduction</a:t>
            </a:r>
            <a:r>
              <a:rPr lang="it-IT" sz="3400" b="0" dirty="0">
                <a:solidFill>
                  <a:srgbClr val="FFFFFE"/>
                </a:solidFill>
                <a:latin typeface="Open Sans Extrabold"/>
                <a:ea typeface="Open Sans Extrabold"/>
                <a:cs typeface="Open Sans Extrabold"/>
              </a:rPr>
              <a:t> </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81CADD-DF46-5029-FC9B-FC1D2A59E914}"/>
              </a:ext>
            </a:extLst>
          </p:cNvPr>
          <p:cNvSpPr>
            <a:spLocks noGrp="1"/>
          </p:cNvSpPr>
          <p:nvPr>
            <p:ph type="title"/>
          </p:nvPr>
        </p:nvSpPr>
        <p:spPr>
          <a:xfrm>
            <a:off x="824938" y="458414"/>
            <a:ext cx="10542124" cy="1152000"/>
          </a:xfrm>
        </p:spPr>
        <p:txBody>
          <a:bodyPr/>
          <a:lstStyle/>
          <a:p>
            <a:r>
              <a:rPr lang="en-US" sz="3600" b="0" kern="1400" spc="230" dirty="0">
                <a:solidFill>
                  <a:schemeClr val="tx1"/>
                </a:solidFill>
                <a:latin typeface="HALDEN SOLID" pitchFamily="2" charset="0"/>
              </a:rPr>
              <a:t>Step 2: list of strategies</a:t>
            </a:r>
          </a:p>
        </p:txBody>
      </p:sp>
      <p:sp>
        <p:nvSpPr>
          <p:cNvPr id="12" name="Right Brace 11">
            <a:extLst>
              <a:ext uri="{FF2B5EF4-FFF2-40B4-BE49-F238E27FC236}">
                <a16:creationId xmlns:a16="http://schemas.microsoft.com/office/drawing/2014/main" id="{BFD6B819-3ABE-70E4-9940-55A80C9C11F3}"/>
              </a:ext>
            </a:extLst>
          </p:cNvPr>
          <p:cNvSpPr/>
          <p:nvPr/>
        </p:nvSpPr>
        <p:spPr>
          <a:xfrm>
            <a:off x="5078159" y="1987635"/>
            <a:ext cx="222250" cy="819785"/>
          </a:xfrm>
          <a:prstGeom prst="rightBrace">
            <a:avLst/>
          </a:prstGeom>
          <a:noFill/>
          <a:ln w="190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Right Brace 13">
            <a:extLst>
              <a:ext uri="{FF2B5EF4-FFF2-40B4-BE49-F238E27FC236}">
                <a16:creationId xmlns:a16="http://schemas.microsoft.com/office/drawing/2014/main" id="{AC2D01F2-CB07-23F4-5FC3-D3AA16626C08}"/>
              </a:ext>
            </a:extLst>
          </p:cNvPr>
          <p:cNvSpPr/>
          <p:nvPr/>
        </p:nvSpPr>
        <p:spPr>
          <a:xfrm>
            <a:off x="5078159" y="3150587"/>
            <a:ext cx="266700" cy="1104265"/>
          </a:xfrm>
          <a:prstGeom prst="rightBrace">
            <a:avLst/>
          </a:prstGeom>
          <a:noFill/>
          <a:ln w="190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Text Box 5">
            <a:extLst>
              <a:ext uri="{FF2B5EF4-FFF2-40B4-BE49-F238E27FC236}">
                <a16:creationId xmlns:a16="http://schemas.microsoft.com/office/drawing/2014/main" id="{536EF37D-C3D1-0DBB-03E2-5747F47F9128}"/>
              </a:ext>
            </a:extLst>
          </p:cNvPr>
          <p:cNvSpPr txBox="1">
            <a:spLocks noChangeArrowheads="1"/>
          </p:cNvSpPr>
          <p:nvPr/>
        </p:nvSpPr>
        <p:spPr bwMode="auto">
          <a:xfrm>
            <a:off x="5551226" y="1787714"/>
            <a:ext cx="3120405" cy="1200328"/>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lang="en-GB" altLang="fr-FR" sz="1200" dirty="0">
                <a:solidFill>
                  <a:srgbClr val="1F3864"/>
                </a:solidFill>
                <a:latin typeface="Open Sans" panose="020B0606030504020204" pitchFamily="34" charset="0"/>
                <a:ea typeface="Open Sans" panose="020B0606030504020204" pitchFamily="34" charset="0"/>
                <a:cs typeface="Open Sans" panose="020B0606030504020204" pitchFamily="34" charset="0"/>
              </a:rPr>
              <a:t>Ensure that all population groups of interest participate through focus group discussions. This will allow you to capture the different coping strategies applied by different populations.</a:t>
            </a:r>
            <a:endParaRPr kumimoji="0" lang="fr-FR" altLang="fr-FR" sz="1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Box 6">
            <a:extLst>
              <a:ext uri="{FF2B5EF4-FFF2-40B4-BE49-F238E27FC236}">
                <a16:creationId xmlns:a16="http://schemas.microsoft.com/office/drawing/2014/main" id="{FAF489A1-C725-6CE8-9C52-79C1F0934DC9}"/>
              </a:ext>
            </a:extLst>
          </p:cNvPr>
          <p:cNvSpPr txBox="1">
            <a:spLocks noChangeArrowheads="1"/>
          </p:cNvSpPr>
          <p:nvPr/>
        </p:nvSpPr>
        <p:spPr bwMode="auto">
          <a:xfrm>
            <a:off x="5551225" y="3268140"/>
            <a:ext cx="3120405" cy="969604"/>
          </a:xfrm>
          <a:prstGeom prst="rect">
            <a:avLst/>
          </a:prstGeom>
          <a:solidFill>
            <a:srgbClr val="FFFFFF"/>
          </a:solidFill>
          <a:ln w="12700">
            <a:solidFill>
              <a:srgbClr val="4472C4"/>
            </a:solidFill>
            <a:miter lim="800000"/>
            <a:headEnd/>
            <a:tailEnd/>
          </a:ln>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lang="en-GB" altLang="fr-FR" sz="1200" dirty="0">
                <a:solidFill>
                  <a:srgbClr val="1F3864"/>
                </a:solidFill>
                <a:latin typeface="Open Sans" panose="020B0606030504020204" pitchFamily="34" charset="0"/>
                <a:ea typeface="Open Sans" panose="020B0606030504020204" pitchFamily="34" charset="0"/>
                <a:cs typeface="Open Sans" panose="020B0606030504020204" pitchFamily="34" charset="0"/>
              </a:rPr>
              <a:t>It is essential to also ensure that all contextual settings present in your country office are covered.</a:t>
            </a:r>
            <a:endParaRPr kumimoji="0" lang="fr-FR" altLang="fr-FR" sz="1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5">
            <a:extLst>
              <a:ext uri="{FF2B5EF4-FFF2-40B4-BE49-F238E27FC236}">
                <a16:creationId xmlns:a16="http://schemas.microsoft.com/office/drawing/2014/main" id="{D6106FC7-6648-EA90-EC1C-8136443B6B1D}"/>
              </a:ext>
            </a:extLst>
          </p:cNvPr>
          <p:cNvSpPr>
            <a:spLocks noChangeArrowheads="1"/>
          </p:cNvSpPr>
          <p:nvPr/>
        </p:nvSpPr>
        <p:spPr bwMode="auto">
          <a:xfrm>
            <a:off x="1015429" y="17948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9" name="Rectangle 17">
            <a:extLst>
              <a:ext uri="{FF2B5EF4-FFF2-40B4-BE49-F238E27FC236}">
                <a16:creationId xmlns:a16="http://schemas.microsoft.com/office/drawing/2014/main" id="{98B27590-1A13-E636-BF46-125156E9C769}"/>
              </a:ext>
            </a:extLst>
          </p:cNvPr>
          <p:cNvSpPr>
            <a:spLocks noChangeArrowheads="1"/>
          </p:cNvSpPr>
          <p:nvPr/>
        </p:nvSpPr>
        <p:spPr bwMode="auto">
          <a:xfrm>
            <a:off x="1015428" y="1948806"/>
            <a:ext cx="29212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67375" algn="l"/>
              </a:tabLst>
              <a:defRPr>
                <a:solidFill>
                  <a:schemeClr val="tx1"/>
                </a:solidFill>
                <a:latin typeface="Arial" panose="020B0604020202020204" pitchFamily="34" charset="0"/>
              </a:defRPr>
            </a:lvl1pPr>
            <a:lvl2pPr eaLnBrk="0" fontAlgn="base" hangingPunct="0">
              <a:spcBef>
                <a:spcPct val="0"/>
              </a:spcBef>
              <a:spcAft>
                <a:spcPct val="0"/>
              </a:spcAft>
              <a:tabLst>
                <a:tab pos="5667375" algn="l"/>
              </a:tabLst>
              <a:defRPr>
                <a:solidFill>
                  <a:schemeClr val="tx1"/>
                </a:solidFill>
                <a:latin typeface="Arial" panose="020B0604020202020204" pitchFamily="34" charset="0"/>
              </a:defRPr>
            </a:lvl2pPr>
            <a:lvl3pPr eaLnBrk="0" fontAlgn="base" hangingPunct="0">
              <a:spcBef>
                <a:spcPct val="0"/>
              </a:spcBef>
              <a:spcAft>
                <a:spcPct val="0"/>
              </a:spcAft>
              <a:tabLst>
                <a:tab pos="5667375" algn="l"/>
              </a:tabLst>
              <a:defRPr>
                <a:solidFill>
                  <a:schemeClr val="tx1"/>
                </a:solidFill>
                <a:latin typeface="Arial" panose="020B0604020202020204" pitchFamily="34" charset="0"/>
              </a:defRPr>
            </a:lvl3pPr>
            <a:lvl4pPr eaLnBrk="0" fontAlgn="base" hangingPunct="0">
              <a:spcBef>
                <a:spcPct val="0"/>
              </a:spcBef>
              <a:spcAft>
                <a:spcPct val="0"/>
              </a:spcAft>
              <a:tabLst>
                <a:tab pos="5667375" algn="l"/>
              </a:tabLst>
              <a:defRPr>
                <a:solidFill>
                  <a:schemeClr val="tx1"/>
                </a:solidFill>
                <a:latin typeface="Arial" panose="020B0604020202020204" pitchFamily="34" charset="0"/>
              </a:defRPr>
            </a:lvl4pPr>
            <a:lvl5pPr eaLnBrk="0" fontAlgn="base" hangingPunct="0">
              <a:spcBef>
                <a:spcPct val="0"/>
              </a:spcBef>
              <a:spcAft>
                <a:spcPct val="0"/>
              </a:spcAft>
              <a:tabLst>
                <a:tab pos="5667375" algn="l"/>
              </a:tabLst>
              <a:defRPr>
                <a:solidFill>
                  <a:schemeClr val="tx1"/>
                </a:solidFill>
                <a:latin typeface="Arial" panose="020B0604020202020204" pitchFamily="34" charset="0"/>
              </a:defRPr>
            </a:lvl5pPr>
            <a:lvl6pPr eaLnBrk="0" fontAlgn="base" hangingPunct="0">
              <a:spcBef>
                <a:spcPct val="0"/>
              </a:spcBef>
              <a:spcAft>
                <a:spcPct val="0"/>
              </a:spcAft>
              <a:tabLst>
                <a:tab pos="5667375" algn="l"/>
              </a:tabLst>
              <a:defRPr>
                <a:solidFill>
                  <a:schemeClr val="tx1"/>
                </a:solidFill>
                <a:latin typeface="Arial" panose="020B0604020202020204" pitchFamily="34" charset="0"/>
              </a:defRPr>
            </a:lvl6pPr>
            <a:lvl7pPr eaLnBrk="0" fontAlgn="base" hangingPunct="0">
              <a:spcBef>
                <a:spcPct val="0"/>
              </a:spcBef>
              <a:spcAft>
                <a:spcPct val="0"/>
              </a:spcAft>
              <a:tabLst>
                <a:tab pos="5667375" algn="l"/>
              </a:tabLst>
              <a:defRPr>
                <a:solidFill>
                  <a:schemeClr val="tx1"/>
                </a:solidFill>
                <a:latin typeface="Arial" panose="020B0604020202020204" pitchFamily="34" charset="0"/>
              </a:defRPr>
            </a:lvl7pPr>
            <a:lvl8pPr eaLnBrk="0" fontAlgn="base" hangingPunct="0">
              <a:spcBef>
                <a:spcPct val="0"/>
              </a:spcBef>
              <a:spcAft>
                <a:spcPct val="0"/>
              </a:spcAft>
              <a:tabLst>
                <a:tab pos="5667375" algn="l"/>
              </a:tabLst>
              <a:defRPr>
                <a:solidFill>
                  <a:schemeClr val="tx1"/>
                </a:solidFill>
                <a:latin typeface="Arial" panose="020B0604020202020204" pitchFamily="34" charset="0"/>
              </a:defRPr>
            </a:lvl8pPr>
            <a:lvl9pPr eaLnBrk="0" fontAlgn="base" hangingPunct="0">
              <a:spcBef>
                <a:spcPct val="0"/>
              </a:spcBef>
              <a:spcAft>
                <a:spcPct val="0"/>
              </a:spcAft>
              <a:tabLst>
                <a:tab pos="5667375" algn="l"/>
              </a:tabLst>
              <a:defRPr>
                <a:solidFill>
                  <a:schemeClr val="tx1"/>
                </a:solidFill>
                <a:latin typeface="Arial" panose="020B0604020202020204" pitchFamily="34" charset="0"/>
              </a:defRPr>
            </a:lvl9pPr>
          </a:lstStyle>
          <a:p>
            <a:pPr lvl="0"/>
            <a:r>
              <a:rPr lang="en-GB" altLang="fr-FR" sz="1200" dirty="0">
                <a:latin typeface="Open Sans" panose="020B0606030504020204" pitchFamily="34" charset="0"/>
                <a:ea typeface="Open Sans" panose="020B0606030504020204" pitchFamily="34" charset="0"/>
                <a:cs typeface="Open Sans" panose="020B0606030504020204" pitchFamily="34" charset="0"/>
              </a:rPr>
              <a:t>Population groups of interest include: </a:t>
            </a:r>
          </a:p>
          <a:p>
            <a:pPr marL="171450" lvl="0" indent="-171450">
              <a:buFont typeface="Arial" panose="020B0604020202020204" pitchFamily="34" charset="0"/>
              <a:buChar char="•"/>
            </a:pPr>
            <a:r>
              <a:rPr lang="en-GB" altLang="fr-FR" sz="1200" dirty="0">
                <a:latin typeface="Open Sans" panose="020B0606030504020204" pitchFamily="34" charset="0"/>
                <a:ea typeface="Open Sans" panose="020B0606030504020204" pitchFamily="34" charset="0"/>
                <a:cs typeface="Open Sans" panose="020B0606030504020204" pitchFamily="34" charset="0"/>
              </a:rPr>
              <a:t>Displaced 
residents 
refugee
Migrants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2AD49F9F-0BF9-11E7-A913-1E5C8A90E00B}"/>
              </a:ext>
            </a:extLst>
          </p:cNvPr>
          <p:cNvSpPr>
            <a:spLocks noChangeArrowheads="1"/>
          </p:cNvSpPr>
          <p:nvPr/>
        </p:nvSpPr>
        <p:spPr bwMode="auto">
          <a:xfrm>
            <a:off x="1015429" y="2972543"/>
            <a:ext cx="39459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tabLst>
                <a:tab pos="5667375" algn="l"/>
              </a:tabLst>
            </a:pPr>
            <a:endParaRPr lang="fr-FR" altLang="fr-FR" sz="1200" dirty="0">
              <a:latin typeface="Open Sans" panose="020B0606030504020204" pitchFamily="34" charset="0"/>
              <a:ea typeface="MS Mincho" panose="02020609040205080304" pitchFamily="49" charset="-128"/>
              <a:cs typeface="Open Sans" panose="020B0606030504020204" pitchFamily="34" charset="0"/>
            </a:endParaRPr>
          </a:p>
          <a:p>
            <a:pPr eaLnBrk="0" fontAlgn="base" hangingPunct="0">
              <a:spcBef>
                <a:spcPct val="0"/>
              </a:spcBef>
              <a:spcAft>
                <a:spcPct val="0"/>
              </a:spcAft>
              <a:tabLst>
                <a:tab pos="5667375" algn="l"/>
              </a:tabLst>
            </a:pPr>
            <a:r>
              <a:rPr lang="en-GB" altLang="fr-FR" sz="1200" dirty="0">
                <a:latin typeface="Open Sans" panose="020B0606030504020204" pitchFamily="34" charset="0"/>
                <a:ea typeface="MS Mincho" panose="02020609040205080304" pitchFamily="49" charset="-128"/>
                <a:cs typeface="Open Sans" panose="020B0606030504020204" pitchFamily="34" charset="0"/>
              </a:rPr>
              <a:t>The contextual parameters of interest are as follows:</a:t>
            </a:r>
          </a:p>
          <a:p>
            <a:pPr marL="171450" indent="-171450" eaLnBrk="0" fontAlgn="base" hangingPunct="0">
              <a:spcBef>
                <a:spcPct val="0"/>
              </a:spcBef>
              <a:spcAft>
                <a:spcPct val="0"/>
              </a:spcAft>
              <a:buFont typeface="Arial" panose="020B0604020202020204" pitchFamily="34" charset="0"/>
              <a:buChar char="•"/>
              <a:tabLst>
                <a:tab pos="5667375" algn="l"/>
              </a:tabLst>
            </a:pPr>
            <a:r>
              <a:rPr lang="en-GB" altLang="fr-FR" sz="1200" dirty="0">
                <a:latin typeface="Open Sans" panose="020B0606030504020204" pitchFamily="34" charset="0"/>
                <a:ea typeface="MS Mincho" panose="02020609040205080304" pitchFamily="49" charset="-128"/>
                <a:cs typeface="Open Sans" panose="020B0606030504020204" pitchFamily="34" charset="0"/>
              </a:rPr>
              <a:t>rural 
urban 
camp
etc.</a:t>
            </a:r>
            <a:endParaRPr lang="fr-FR" altLang="fr-FR" sz="1200" dirty="0">
              <a:latin typeface="Open Sans" panose="020B0606030504020204" pitchFamily="34" charset="0"/>
              <a:ea typeface="MS Mincho" panose="02020609040205080304" pitchFamily="49" charset="-128"/>
              <a:cs typeface="Open Sans" panose="020B0606030504020204" pitchFamily="34" charset="0"/>
            </a:endParaRPr>
          </a:p>
        </p:txBody>
      </p:sp>
      <p:sp>
        <p:nvSpPr>
          <p:cNvPr id="23" name="TextBox 22">
            <a:extLst>
              <a:ext uri="{FF2B5EF4-FFF2-40B4-BE49-F238E27FC236}">
                <a16:creationId xmlns:a16="http://schemas.microsoft.com/office/drawing/2014/main" id="{9DC90C07-2909-B286-CEC9-5A1EC6E8ABEA}"/>
              </a:ext>
            </a:extLst>
          </p:cNvPr>
          <p:cNvSpPr txBox="1"/>
          <p:nvPr/>
        </p:nvSpPr>
        <p:spPr>
          <a:xfrm>
            <a:off x="902412" y="1304639"/>
            <a:ext cx="7769217" cy="375296"/>
          </a:xfrm>
          <a:prstGeom prst="rect">
            <a:avLst/>
          </a:prstGeom>
          <a:solidFill>
            <a:schemeClr val="tx1">
              <a:lumMod val="20000"/>
              <a:lumOff val="80000"/>
            </a:schemeClr>
          </a:solidFill>
        </p:spPr>
        <p:txBody>
          <a:bodyPr wrap="square">
            <a:spAutoFit/>
          </a:bodyPr>
          <a:lstStyle/>
          <a:p>
            <a:pPr algn="just">
              <a:lnSpc>
                <a:spcPct val="107000"/>
              </a:lnSpc>
              <a:spcAft>
                <a:spcPts val="600"/>
              </a:spcAft>
              <a:tabLst>
                <a:tab pos="5667375" algn="l"/>
              </a:tabLst>
            </a:pPr>
            <a:r>
              <a:rPr lang="fr-FR" b="1" dirty="0">
                <a:solidFill>
                  <a:srgbClr val="000000"/>
                </a:solidFill>
                <a:latin typeface="Open Sans" panose="020B0606030504020204" pitchFamily="34" charset="0"/>
                <a:ea typeface="Calibri" panose="020F0502020204030204" pitchFamily="34" charset="0"/>
                <a:cs typeface="Arial" panose="020B0604020202020204" pitchFamily="34" charset="0"/>
              </a:rPr>
              <a:t>RESEARCH SCOPE</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5" name="Table 24">
            <a:extLst>
              <a:ext uri="{FF2B5EF4-FFF2-40B4-BE49-F238E27FC236}">
                <a16:creationId xmlns:a16="http://schemas.microsoft.com/office/drawing/2014/main" id="{8D560765-6F58-5A55-D529-2438DBA210DC}"/>
              </a:ext>
            </a:extLst>
          </p:cNvPr>
          <p:cNvGraphicFramePr>
            <a:graphicFrameLocks noGrp="1"/>
          </p:cNvGraphicFramePr>
          <p:nvPr/>
        </p:nvGraphicFramePr>
        <p:xfrm>
          <a:off x="2159060" y="5154284"/>
          <a:ext cx="6512569" cy="1595565"/>
        </p:xfrm>
        <a:graphic>
          <a:graphicData uri="http://schemas.openxmlformats.org/drawingml/2006/table">
            <a:tbl>
              <a:tblPr firstRow="1" firstCol="1" bandRow="1">
                <a:tableStyleId>{5C22544A-7EE6-4342-B048-85BDC9FD1C3A}</a:tableStyleId>
              </a:tblPr>
              <a:tblGrid>
                <a:gridCol w="6512569">
                  <a:extLst>
                    <a:ext uri="{9D8B030D-6E8A-4147-A177-3AD203B41FA5}">
                      <a16:colId xmlns:a16="http://schemas.microsoft.com/office/drawing/2014/main" val="2388580346"/>
                    </a:ext>
                  </a:extLst>
                </a:gridCol>
              </a:tblGrid>
              <a:tr h="271780">
                <a:tc>
                  <a:txBody>
                    <a:bodyPr/>
                    <a:lstStyle/>
                    <a:p>
                      <a:pPr>
                        <a:lnSpc>
                          <a:spcPct val="107000"/>
                        </a:lnSpc>
                        <a:spcAft>
                          <a:spcPts val="800"/>
                        </a:spcAft>
                      </a:pPr>
                      <a:r>
                        <a:rPr lang="en-GB" sz="1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Questions to be asked during FGDs: </a:t>
                      </a:r>
                      <a:endParaRPr lang="fr-FR" sz="1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SzPts val="1000"/>
                        <a:buFont typeface="+mj-lt"/>
                        <a:buAutoNum type="arabicPeriod"/>
                      </a:pPr>
                      <a:r>
                        <a:rPr lang="en-GB"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do households in your community cope with this specific shock (e.g., flood, drought, economic crisis, etc.)?</a:t>
                      </a:r>
                      <a:endParaRPr lang="fr-FR"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SzPts val="1000"/>
                        <a:buFont typeface="+mj-lt"/>
                        <a:buAutoNum type="arabicPeriod"/>
                      </a:pPr>
                      <a:r>
                        <a:rPr lang="en-GB"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do households in your community cope to increase their households’ resources to access food?</a:t>
                      </a:r>
                      <a:endParaRPr lang="fr-FR"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SzPts val="1000"/>
                        <a:buFont typeface="+mj-lt"/>
                        <a:buAutoNum type="arabicPeriod"/>
                      </a:pPr>
                      <a:r>
                        <a:rPr lang="en-GB"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do households in your community cope to reduce the demand for food needs? </a:t>
                      </a:r>
                      <a:endParaRPr lang="fr-FR"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SzPts val="1000"/>
                        <a:buFont typeface="+mj-lt"/>
                        <a:buAutoNum type="arabicPeriod"/>
                      </a:pPr>
                      <a:r>
                        <a:rPr lang="en-GB"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do households in your community cope to distribute food resources within their households? </a:t>
                      </a:r>
                      <a:endParaRPr lang="fr-FR" sz="1000" b="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700" dirty="0">
                          <a:solidFill>
                            <a:schemeClr val="tx1"/>
                          </a:solidFill>
                          <a:effectLst/>
                        </a:rPr>
                        <a:t> </a:t>
                      </a:r>
                      <a:endParaRPr lang="fr-FR"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1783347517"/>
                  </a:ext>
                </a:extLst>
              </a:tr>
            </a:tbl>
          </a:graphicData>
        </a:graphic>
      </p:graphicFrame>
      <p:sp>
        <p:nvSpPr>
          <p:cNvPr id="27" name="Rectangle 21">
            <a:extLst>
              <a:ext uri="{FF2B5EF4-FFF2-40B4-BE49-F238E27FC236}">
                <a16:creationId xmlns:a16="http://schemas.microsoft.com/office/drawing/2014/main" id="{A4AEDF44-1366-218B-AF02-849725B8D7EF}"/>
              </a:ext>
            </a:extLst>
          </p:cNvPr>
          <p:cNvSpPr>
            <a:spLocks noChangeArrowheads="1"/>
          </p:cNvSpPr>
          <p:nvPr/>
        </p:nvSpPr>
        <p:spPr bwMode="auto">
          <a:xfrm>
            <a:off x="902413" y="4363411"/>
            <a:ext cx="7769217" cy="639342"/>
          </a:xfrm>
          <a:prstGeom prst="rect">
            <a:avLst/>
          </a:prstGeom>
          <a:solidFill>
            <a:schemeClr val="tx1">
              <a:lumMod val="20000"/>
              <a:lumOff val="80000"/>
            </a:schemeClr>
          </a:solidFill>
        </p:spPr>
        <p:txBody>
          <a:bodyPr wrap="square">
            <a:spAutoFit/>
          </a:bodyPr>
          <a:lstStyle/>
          <a:p>
            <a:pPr algn="just">
              <a:lnSpc>
                <a:spcPct val="107000"/>
              </a:lnSpc>
              <a:spcAft>
                <a:spcPts val="600"/>
              </a:spcAft>
              <a:tabLst>
                <a:tab pos="5667375" algn="l"/>
              </a:tabLst>
            </a:pPr>
            <a:r>
              <a:rPr lang="fr-FR" altLang="fr-FR" b="1" dirty="0">
                <a:solidFill>
                  <a:srgbClr val="000000"/>
                </a:solidFill>
                <a:latin typeface="Open Sans" panose="020B0606030504020204" pitchFamily="34" charset="0"/>
                <a:ea typeface="Calibri" panose="020F0502020204030204" pitchFamily="34" charset="0"/>
                <a:cs typeface="Arial" panose="020B0604020202020204" pitchFamily="34" charset="0"/>
              </a:rPr>
              <a:t>RESEARCH QUESTION: </a:t>
            </a:r>
            <a:r>
              <a:rPr lang="en-GB" altLang="fr-FR" sz="1600" dirty="0">
                <a:solidFill>
                  <a:srgbClr val="000000"/>
                </a:solidFill>
                <a:latin typeface="Open Sans" panose="020B0606030504020204" pitchFamily="34" charset="0"/>
                <a:ea typeface="Calibri" panose="020F0502020204030204" pitchFamily="34" charset="0"/>
                <a:cs typeface="Arial" panose="020B0604020202020204" pitchFamily="34" charset="0"/>
              </a:rPr>
              <a:t>What do people do when they don't have enough food to eat or money to buy food?</a:t>
            </a:r>
            <a:endParaRPr lang="en-US" altLang="fr-FR" dirty="0">
              <a:solidFill>
                <a:srgbClr val="000000"/>
              </a:solidFill>
              <a:latin typeface="Open Sans" panose="020B0606030504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9890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STEP 3: FGD (Adjusting The severity)</a:t>
            </a:r>
            <a:endParaRPr lang="en-GB" sz="3600" b="0" kern="1400" spc="230" dirty="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103098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sz="2400" b="1" spc="60">
              <a:solidFill>
                <a:srgbClr val="FFFFFF"/>
              </a:solidFill>
              <a:highlight>
                <a:srgbClr val="982B56"/>
              </a:highlight>
              <a:latin typeface="Open Sans"/>
              <a:ea typeface="Open Sans"/>
              <a:cs typeface="Open Sans"/>
            </a:endParaRPr>
          </a:p>
        </p:txBody>
      </p:sp>
      <p:sp>
        <p:nvSpPr>
          <p:cNvPr id="2" name="Content Placeholder 2">
            <a:extLst>
              <a:ext uri="{FF2B5EF4-FFF2-40B4-BE49-F238E27FC236}">
                <a16:creationId xmlns:a16="http://schemas.microsoft.com/office/drawing/2014/main" id="{5CE66A06-D60D-6E3E-7689-E69022A80DBE}"/>
              </a:ext>
            </a:extLst>
          </p:cNvPr>
          <p:cNvSpPr txBox="1">
            <a:spLocks/>
          </p:cNvSpPr>
          <p:nvPr/>
        </p:nvSpPr>
        <p:spPr>
          <a:xfrm>
            <a:off x="738201" y="1552240"/>
            <a:ext cx="5725956" cy="40032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GB" spc="60" dirty="0">
                <a:latin typeface="Open Sans"/>
                <a:ea typeface="Open Sans"/>
                <a:cs typeface="Open Sans"/>
              </a:rPr>
              <a:t>Split the FGD so that the list of coping strategies or behaviours is agreed upon first, then the severity is discussed.</a:t>
            </a:r>
          </a:p>
          <a:p>
            <a:pPr marL="0" indent="0">
              <a:lnSpc>
                <a:spcPct val="100000"/>
              </a:lnSpc>
              <a:buNone/>
            </a:pPr>
            <a:r>
              <a:rPr lang="en-GB" spc="60" dirty="0">
                <a:latin typeface="Open Sans"/>
                <a:ea typeface="Open Sans"/>
                <a:cs typeface="Open Sans"/>
              </a:rPr>
              <a:t>Severity should be classified into 3 categories (stress, crisis and emergency). Agree on the least severe first, then the most severe, and the middle group will fall naturally.</a:t>
            </a:r>
          </a:p>
          <a:p>
            <a:pPr marL="0" indent="0">
              <a:lnSpc>
                <a:spcPct val="100000"/>
              </a:lnSpc>
              <a:buNone/>
            </a:pPr>
            <a:r>
              <a:rPr lang="en-GB" dirty="0">
                <a:latin typeface="Open Sans"/>
                <a:ea typeface="Open Sans"/>
                <a:cs typeface="Open Sans"/>
              </a:rPr>
              <a:t>The final determined severity is based on the expected medium or long-term impact on households foreseen by participants and  the FGD should reach a consensus on this.</a:t>
            </a:r>
            <a:endParaRPr lang="en-GB" spc="60" dirty="0">
              <a:latin typeface="Open Sans"/>
              <a:ea typeface="Open Sans"/>
              <a:cs typeface="Open Sans"/>
            </a:endParaRPr>
          </a:p>
          <a:p>
            <a:pPr marL="0" indent="0">
              <a:lnSpc>
                <a:spcPct val="100000"/>
              </a:lnSpc>
              <a:buNone/>
            </a:pPr>
            <a:endParaRPr lang="en-GB" spc="6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GB" spc="60" dirty="0">
                <a:latin typeface="Open Sans"/>
                <a:ea typeface="Open Sans"/>
                <a:cs typeface="Open Sans"/>
              </a:rPr>
              <a:t>  </a:t>
            </a:r>
            <a:endParaRPr lang="en-GB" spc="6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spc="6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spc="6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F4F6320-D327-C22D-07FA-1B9488EAE738}"/>
              </a:ext>
            </a:extLst>
          </p:cNvPr>
          <p:cNvPicPr>
            <a:picLocks noChangeAspect="1"/>
          </p:cNvPicPr>
          <p:nvPr/>
        </p:nvPicPr>
        <p:blipFill rotWithShape="1">
          <a:blip r:embed="rId3"/>
          <a:srcRect l="37921" t="59176" r="16236" b="17903"/>
          <a:stretch/>
        </p:blipFill>
        <p:spPr>
          <a:xfrm>
            <a:off x="6398300" y="1857054"/>
            <a:ext cx="5589142" cy="1571946"/>
          </a:xfrm>
          <a:prstGeom prst="rect">
            <a:avLst/>
          </a:prstGeom>
        </p:spPr>
      </p:pic>
      <p:sp>
        <p:nvSpPr>
          <p:cNvPr id="6" name="Content Placeholder 2">
            <a:extLst>
              <a:ext uri="{FF2B5EF4-FFF2-40B4-BE49-F238E27FC236}">
                <a16:creationId xmlns:a16="http://schemas.microsoft.com/office/drawing/2014/main" id="{01685842-5E34-4D32-B755-506D735DB2E1}"/>
              </a:ext>
            </a:extLst>
          </p:cNvPr>
          <p:cNvSpPr txBox="1">
            <a:spLocks/>
          </p:cNvSpPr>
          <p:nvPr/>
        </p:nvSpPr>
        <p:spPr>
          <a:xfrm>
            <a:off x="6775943" y="3429000"/>
            <a:ext cx="4993240" cy="30589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endParaRPr lang="en-GB" sz="2400" spc="60">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12960B0-2F21-A7E4-06AB-9A691F9374F7}"/>
              </a:ext>
            </a:extLst>
          </p:cNvPr>
          <p:cNvGrpSpPr/>
          <p:nvPr/>
        </p:nvGrpSpPr>
        <p:grpSpPr>
          <a:xfrm>
            <a:off x="6407905" y="4958478"/>
            <a:ext cx="5579538" cy="1660329"/>
            <a:chOff x="3589225" y="4941989"/>
            <a:chExt cx="5188696" cy="1311682"/>
          </a:xfrm>
        </p:grpSpPr>
        <p:sp>
          <p:nvSpPr>
            <p:cNvPr id="7" name="Rectangle 6">
              <a:extLst>
                <a:ext uri="{FF2B5EF4-FFF2-40B4-BE49-F238E27FC236}">
                  <a16:creationId xmlns:a16="http://schemas.microsoft.com/office/drawing/2014/main" id="{DB623804-16EE-0C46-C998-E90DBB2405D9}"/>
                </a:ext>
              </a:extLst>
            </p:cNvPr>
            <p:cNvSpPr/>
            <p:nvPr/>
          </p:nvSpPr>
          <p:spPr>
            <a:xfrm>
              <a:off x="3859905" y="5249125"/>
              <a:ext cx="4918016" cy="100454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dirty="0">
                  <a:solidFill>
                    <a:srgbClr val="FFFFFF"/>
                  </a:solidFill>
                  <a:latin typeface="Open Sans"/>
                  <a:ea typeface="Open Sans"/>
                  <a:cs typeface="Open Sans"/>
                </a:rPr>
                <a:t>Newly formulated coping strategies must be communicated with the RAM-N for review and inclusion both in the standard Codebook and Survey Designer platform.</a:t>
              </a:r>
            </a:p>
            <a:p>
              <a:pPr algn="ctr"/>
              <a:r>
                <a:rPr lang="en-GB" sz="1400" b="1" dirty="0">
                  <a:solidFill>
                    <a:srgbClr val="FFFFFF"/>
                  </a:solidFill>
                  <a:latin typeface="Open Sans"/>
                  <a:ea typeface="Open Sans"/>
                  <a:cs typeface="Open Sans"/>
                  <a:hlinkClick r:id="rId4">
                    <a:extLst>
                      <a:ext uri="{A12FA001-AC4F-418D-AE19-62706E023703}">
                        <ahyp:hlinkClr xmlns:ahyp="http://schemas.microsoft.com/office/drawing/2018/hyperlinkcolor" val="tx"/>
                      </a:ext>
                    </a:extLst>
                  </a:hlinkClick>
                </a:rPr>
                <a:t>Global.</a:t>
              </a:r>
              <a:r>
                <a:rPr lang="en-GB" sz="1400" b="1" dirty="0">
                  <a:solidFill>
                    <a:srgbClr val="FFFFFF"/>
                  </a:solidFill>
                  <a:latin typeface="Open Sans"/>
                  <a:ea typeface="Open Sans"/>
                  <a:cs typeface="Open Sans"/>
                  <a:hlinkClick r:id="rId4"/>
                </a:rPr>
                <a:t>ResearchAssessmentandTargeting</a:t>
              </a:r>
              <a:r>
                <a:rPr lang="en-GB" sz="1400" b="1" dirty="0">
                  <a:solidFill>
                    <a:srgbClr val="FFFFFF"/>
                  </a:solidFill>
                  <a:latin typeface="Open Sans"/>
                  <a:ea typeface="Open Sans"/>
                  <a:cs typeface="Open Sans"/>
                  <a:hlinkClick r:id="rId4">
                    <a:extLst>
                      <a:ext uri="{A12FA001-AC4F-418D-AE19-62706E023703}">
                        <ahyp:hlinkClr xmlns:ahyp="http://schemas.microsoft.com/office/drawing/2018/hyperlinkcolor" val="tx"/>
                      </a:ext>
                    </a:extLst>
                  </a:hlinkClick>
                </a:rPr>
                <a:t>@wfp.org</a:t>
              </a:r>
              <a:r>
                <a:rPr lang="en-GB" sz="1400" b="1" dirty="0">
                  <a:solidFill>
                    <a:srgbClr val="FFFFFF"/>
                  </a:solidFill>
                  <a:latin typeface="Open Sans"/>
                  <a:ea typeface="Open Sans"/>
                  <a:cs typeface="Open Sans"/>
                </a:rPr>
                <a:t> </a:t>
              </a:r>
              <a:endParaRPr lang="en-GB" sz="14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Warning with solid fill">
              <a:extLst>
                <a:ext uri="{FF2B5EF4-FFF2-40B4-BE49-F238E27FC236}">
                  <a16:creationId xmlns:a16="http://schemas.microsoft.com/office/drawing/2014/main" id="{03F91F6A-1E56-C071-C06E-B9AB969F33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89225" y="4941989"/>
              <a:ext cx="612939" cy="546701"/>
            </a:xfrm>
            <a:prstGeom prst="rect">
              <a:avLst/>
            </a:prstGeom>
          </p:spPr>
        </p:pic>
      </p:grpSp>
    </p:spTree>
    <p:extLst>
      <p:ext uri="{BB962C8B-B14F-4D97-AF65-F5344CB8AC3E}">
        <p14:creationId xmlns:p14="http://schemas.microsoft.com/office/powerpoint/2010/main" val="32260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Data quality checks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And Analysis</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6237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Lcs-FS: EXPLORATION OF DATA </a:t>
            </a:r>
          </a:p>
        </p:txBody>
      </p:sp>
      <p:sp>
        <p:nvSpPr>
          <p:cNvPr id="3" name="TextBox 2">
            <a:extLst>
              <a:ext uri="{FF2B5EF4-FFF2-40B4-BE49-F238E27FC236}">
                <a16:creationId xmlns:a16="http://schemas.microsoft.com/office/drawing/2014/main" id="{B7DBF77C-B24F-B1E8-C8A4-0693F7D26BF5}"/>
              </a:ext>
            </a:extLst>
          </p:cNvPr>
          <p:cNvSpPr txBox="1"/>
          <p:nvPr/>
        </p:nvSpPr>
        <p:spPr>
          <a:xfrm>
            <a:off x="7975601" y="6519446"/>
            <a:ext cx="5611322" cy="338554"/>
          </a:xfrm>
          <a:prstGeom prst="rect">
            <a:avLst/>
          </a:prstGeom>
          <a:noFill/>
        </p:spPr>
        <p:txBody>
          <a:bodyPr wrap="square" lIns="91440" tIns="45720" rIns="91440" bIns="45720" anchor="t">
            <a:spAutoFit/>
          </a:bodyPr>
          <a:lstStyle/>
          <a:p>
            <a:r>
              <a:rPr lang="en-CA" sz="1600" dirty="0">
                <a:latin typeface="Open Sans"/>
                <a:ea typeface="Open Sans"/>
                <a:cs typeface="Open Sans"/>
              </a:rPr>
              <a:t>Find the scripts for LCS-FS on </a:t>
            </a:r>
            <a:r>
              <a:rPr lang="en-CA" sz="1600" b="1" i="1" dirty="0">
                <a:latin typeface="Open Sans"/>
                <a:ea typeface="Open Sans"/>
                <a:cs typeface="Open Sans"/>
                <a:hlinkClick r:id="rId3">
                  <a:extLst>
                    <a:ext uri="{A12FA001-AC4F-418D-AE19-62706E023703}">
                      <ahyp:hlinkClr xmlns:ahyp="http://schemas.microsoft.com/office/drawing/2018/hyperlinkcolor" val="tx"/>
                    </a:ext>
                  </a:extLst>
                </a:hlinkClick>
              </a:rPr>
              <a:t>GITHUB WFP</a:t>
            </a:r>
            <a:endParaRPr lang="ar-SY" sz="1600" b="1" i="1" dirty="0">
              <a:latin typeface="Open Sans"/>
              <a:ea typeface="Open Sans"/>
            </a:endParaRPr>
          </a:p>
        </p:txBody>
      </p:sp>
      <p:sp>
        <p:nvSpPr>
          <p:cNvPr id="6" name="TextBox 5">
            <a:extLst>
              <a:ext uri="{FF2B5EF4-FFF2-40B4-BE49-F238E27FC236}">
                <a16:creationId xmlns:a16="http://schemas.microsoft.com/office/drawing/2014/main" id="{7DA59290-1B2B-DA4E-7217-32D693E82F01}"/>
              </a:ext>
            </a:extLst>
          </p:cNvPr>
          <p:cNvSpPr txBox="1"/>
          <p:nvPr/>
        </p:nvSpPr>
        <p:spPr>
          <a:xfrm>
            <a:off x="1024641" y="1885708"/>
            <a:ext cx="9984509" cy="3600986"/>
          </a:xfrm>
          <a:prstGeom prst="rect">
            <a:avLst/>
          </a:prstGeom>
          <a:noFill/>
        </p:spPr>
        <p:txBody>
          <a:bodyPr wrap="square" lIns="91440" tIns="45720" rIns="91440" bIns="45720" rtlCol="1" anchor="t">
            <a:spAutoFit/>
          </a:bodyPr>
          <a:lstStyle/>
          <a:p>
            <a:pPr marL="342900" indent="-342900">
              <a:buFont typeface="+mj-lt"/>
              <a:buAutoNum type="arabicPeriod"/>
            </a:pPr>
            <a:r>
              <a:rPr lang="en-US" spc="60" dirty="0">
                <a:latin typeface="Open Sans"/>
                <a:ea typeface="Open Sans"/>
                <a:cs typeface="Open Sans"/>
              </a:rPr>
              <a:t>Run frequencies on each of the strategies in your module </a:t>
            </a:r>
            <a:endParaRPr lang="en-US" spc="60" dirty="0">
              <a:latin typeface="Open Sans" charset="0"/>
              <a:ea typeface="Open Sans" charset="0"/>
              <a:cs typeface="Open Sans" charset="0"/>
            </a:endParaRPr>
          </a:p>
          <a:p>
            <a:endParaRPr lang="en-US" spc="60" dirty="0">
              <a:latin typeface="Open Sans" charset="0"/>
              <a:ea typeface="Open Sans" charset="0"/>
              <a:cs typeface="Open Sans" charset="0"/>
            </a:endParaRPr>
          </a:p>
          <a:p>
            <a:r>
              <a:rPr lang="en-US" spc="60" dirty="0">
                <a:latin typeface="Open Sans"/>
                <a:ea typeface="Open Sans"/>
                <a:cs typeface="Open Sans"/>
              </a:rPr>
              <a:t>2. If applicable, disaggregate the results by population groups (IDPs, refugees, etc.) and/or context setting (urban, rural, camps) to explore them separately</a:t>
            </a:r>
          </a:p>
          <a:p>
            <a:endParaRPr lang="en-US" spc="60" dirty="0">
              <a:latin typeface="Open Sans" charset="0"/>
              <a:ea typeface="Open Sans" charset="0"/>
              <a:cs typeface="Open Sans" charset="0"/>
            </a:endParaRPr>
          </a:p>
          <a:p>
            <a:r>
              <a:rPr lang="en-US" spc="60" dirty="0">
                <a:latin typeface="Open Sans"/>
                <a:ea typeface="Open Sans"/>
                <a:cs typeface="Open Sans"/>
              </a:rPr>
              <a:t>3. Closely examine the results of each answer option for each strategy</a:t>
            </a:r>
          </a:p>
          <a:p>
            <a:endParaRPr lang="en-US" spc="60" dirty="0">
              <a:latin typeface="Open Sans" charset="0"/>
              <a:ea typeface="Open Sans" charset="0"/>
              <a:cs typeface="Open Sans" charset="0"/>
            </a:endParaRPr>
          </a:p>
          <a:p>
            <a:r>
              <a:rPr lang="en-US" spc="60" dirty="0">
                <a:latin typeface="Open Sans"/>
                <a:ea typeface="Open Sans"/>
                <a:cs typeface="Open Sans"/>
              </a:rPr>
              <a:t>4. If you have more than the ten required strategies (4 stress, 3 crisis, and 4 emergency) then review the results to omit strategies that don’t apply to more than 50% of a given population group/strata</a:t>
            </a:r>
            <a:r>
              <a:rPr lang="en-US" sz="2000" spc="60" dirty="0">
                <a:latin typeface="Open Sans"/>
                <a:ea typeface="Open Sans"/>
                <a:cs typeface="Open Sans"/>
              </a:rPr>
              <a:t>. </a:t>
            </a:r>
            <a:endParaRPr lang="en-US" sz="2000" spc="60" dirty="0">
              <a:latin typeface="Open Sans" charset="0"/>
              <a:ea typeface="Open Sans" charset="0"/>
              <a:cs typeface="Open Sans" charset="0"/>
            </a:endParaRPr>
          </a:p>
          <a:p>
            <a:endParaRPr lang="en-US" dirty="0"/>
          </a:p>
          <a:p>
            <a:r>
              <a:rPr lang="en-US" sz="1400" dirty="0">
                <a:solidFill>
                  <a:schemeClr val="accent3">
                    <a:lumMod val="50000"/>
                  </a:schemeClr>
                </a:solidFill>
              </a:rPr>
              <a:t>*Important: if you have only 10 strategies and you have high proportions of not applicable against some strategies then ensure that you carry out a full review of your LCS-FS module by referring to the guidance note and related materials on the </a:t>
            </a:r>
            <a:r>
              <a:rPr lang="en-US" sz="1400" b="1" dirty="0">
                <a:solidFill>
                  <a:schemeClr val="accent3">
                    <a:lumMod val="50000"/>
                  </a:schemeClr>
                </a:solidFill>
                <a:hlinkClick r:id="rId4">
                  <a:extLst>
                    <a:ext uri="{A12FA001-AC4F-418D-AE19-62706E023703}">
                      <ahyp:hlinkClr xmlns:ahyp="http://schemas.microsoft.com/office/drawing/2018/hyperlinkcolor" val="tx"/>
                    </a:ext>
                  </a:extLst>
                </a:hlinkClick>
              </a:rPr>
              <a:t>VAM Resource Centre. </a:t>
            </a:r>
            <a:r>
              <a:rPr lang="en-US" sz="1400" dirty="0">
                <a:solidFill>
                  <a:schemeClr val="accent3">
                    <a:lumMod val="50000"/>
                  </a:schemeClr>
                </a:solidFill>
              </a:rPr>
              <a:t>   </a:t>
            </a:r>
            <a:endParaRPr lang="ar-SY" sz="1400" dirty="0">
              <a:solidFill>
                <a:schemeClr val="accent3">
                  <a:lumMod val="50000"/>
                </a:schemeClr>
              </a:solidFill>
            </a:endParaRPr>
          </a:p>
        </p:txBody>
      </p:sp>
    </p:spTree>
    <p:extLst>
      <p:ext uri="{BB962C8B-B14F-4D97-AF65-F5344CB8AC3E}">
        <p14:creationId xmlns:p14="http://schemas.microsoft.com/office/powerpoint/2010/main" val="3342767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Quality check examples (1)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036380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buClr>
                <a:srgbClr val="0070BA"/>
              </a:buClr>
              <a:buFont typeface="Wingdings" panose="05000000000000000000" pitchFamily="2" charset="2"/>
              <a:buChar char="v"/>
            </a:pPr>
            <a:r>
              <a:rPr lang="en-US" sz="1800" spc="60" dirty="0">
                <a:latin typeface="Open Sans"/>
                <a:ea typeface="Open Sans"/>
                <a:cs typeface="Open Sans"/>
              </a:rPr>
              <a:t> Track the </a:t>
            </a:r>
            <a:r>
              <a:rPr lang="en-US" sz="1800" b="1" spc="60" dirty="0">
                <a:latin typeface="Open Sans"/>
                <a:ea typeface="Open Sans"/>
                <a:cs typeface="Open Sans"/>
              </a:rPr>
              <a:t>results of each strategy and of the indicator per enumerato</a:t>
            </a:r>
            <a:r>
              <a:rPr lang="en-US" sz="1800" spc="60" dirty="0">
                <a:latin typeface="Open Sans"/>
                <a:ea typeface="Open Sans"/>
                <a:cs typeface="Open Sans"/>
              </a:rPr>
              <a:t>r through cross-tabulation of LCS by enumerator. </a:t>
            </a:r>
          </a:p>
          <a:p>
            <a:pPr marL="342900" indent="-342900">
              <a:lnSpc>
                <a:spcPct val="100000"/>
              </a:lnSpc>
              <a:buClr>
                <a:srgbClr val="0070BA"/>
              </a:buClr>
              <a:buFont typeface="Wingdings" panose="05000000000000000000" pitchFamily="2" charset="2"/>
              <a:buChar char="v"/>
            </a:pPr>
            <a:r>
              <a:rPr lang="en-US" sz="1800" spc="60" dirty="0">
                <a:latin typeface="Open Sans"/>
                <a:ea typeface="Open Sans"/>
                <a:cs typeface="Open Sans"/>
              </a:rPr>
              <a:t>If some enumerators tend to classify households differently than the average or tend to select the same answer options across most strategies, this could be due to a lack of understanding of the module, and they should be </a:t>
            </a:r>
            <a:r>
              <a:rPr lang="en-US" sz="1800" b="1" spc="60" dirty="0">
                <a:latin typeface="Open Sans"/>
                <a:ea typeface="Open Sans"/>
                <a:cs typeface="Open Sans"/>
              </a:rPr>
              <a:t>identified and re-trained</a:t>
            </a:r>
            <a:r>
              <a:rPr lang="en-US" sz="1800" spc="60" dirty="0">
                <a:latin typeface="Open Sans"/>
                <a:ea typeface="Open Sans"/>
                <a:cs typeface="Open Sans"/>
              </a:rPr>
              <a:t>.</a:t>
            </a:r>
          </a:p>
          <a:p>
            <a:pPr marL="342900" indent="-342900">
              <a:lnSpc>
                <a:spcPct val="100000"/>
              </a:lnSpc>
              <a:buClr>
                <a:srgbClr val="0070BA"/>
              </a:buClr>
              <a:buFont typeface="Wingdings" panose="05000000000000000000" pitchFamily="2" charset="2"/>
              <a:buChar char="v"/>
            </a:pPr>
            <a:r>
              <a:rPr lang="en-US" sz="1800" spc="60" dirty="0">
                <a:latin typeface="Open Sans"/>
                <a:ea typeface="Open Sans"/>
                <a:cs typeface="Open Sans"/>
              </a:rPr>
              <a:t> The </a:t>
            </a:r>
            <a:r>
              <a:rPr lang="en-US" sz="1800" b="1" spc="60" dirty="0">
                <a:latin typeface="Open Sans"/>
                <a:ea typeface="Open Sans"/>
                <a:cs typeface="Open Sans"/>
              </a:rPr>
              <a:t>household assets </a:t>
            </a:r>
            <a:r>
              <a:rPr lang="en-US" sz="1800" spc="60" dirty="0">
                <a:latin typeface="Open Sans"/>
                <a:ea typeface="Open Sans"/>
                <a:cs typeface="Open Sans"/>
              </a:rPr>
              <a:t>section could be used to verify some of the answers to LCS. For example, if a household reports current ownership of productive assets, then a coping strategy related to selling those assets cannot be recorded as “exhausted”. </a:t>
            </a:r>
          </a:p>
          <a:p>
            <a:pPr marL="342900" indent="-342900">
              <a:lnSpc>
                <a:spcPct val="100000"/>
              </a:lnSpc>
              <a:buClr>
                <a:srgbClr val="0070BA"/>
              </a:buClr>
              <a:buFont typeface="Wingdings" panose="05000000000000000000" pitchFamily="2" charset="2"/>
              <a:buChar char="v"/>
            </a:pPr>
            <a:r>
              <a:rPr lang="en-US" sz="1800" spc="60" dirty="0">
                <a:latin typeface="Open Sans"/>
                <a:ea typeface="Open Sans"/>
                <a:cs typeface="Open Sans"/>
              </a:rPr>
              <a:t>When the interviewee reports not having any school-aged children in their household, then coping strategies such as "withdrew children from school" or "moved children to a less expensive school" the </a:t>
            </a:r>
            <a:r>
              <a:rPr lang="en-US" sz="1800" b="1" spc="60" dirty="0">
                <a:latin typeface="Open Sans"/>
                <a:ea typeface="Open Sans"/>
                <a:cs typeface="Open Sans"/>
              </a:rPr>
              <a:t>response must be N/A</a:t>
            </a:r>
            <a:r>
              <a:rPr lang="en-US" sz="1800" spc="60" dirty="0">
                <a:latin typeface="Open Sans"/>
                <a:ea typeface="Open Sans"/>
                <a:cs typeface="Open Sans"/>
              </a:rPr>
              <a:t>.</a:t>
            </a:r>
          </a:p>
          <a:p>
            <a:pPr marL="342900" indent="-342900">
              <a:lnSpc>
                <a:spcPct val="100000"/>
              </a:lnSpc>
              <a:buClr>
                <a:srgbClr val="0070BA"/>
              </a:buClr>
              <a:buFont typeface="Wingdings" panose="05000000000000000000" pitchFamily="2" charset="2"/>
              <a:buChar char="v"/>
            </a:pPr>
            <a:endParaRPr lang="en-US" sz="1800" spc="60" dirty="0">
              <a:latin typeface="Open Sans"/>
              <a:ea typeface="Open Sans"/>
              <a:cs typeface="Open Sans"/>
            </a:endParaRPr>
          </a:p>
        </p:txBody>
      </p:sp>
    </p:spTree>
    <p:extLst>
      <p:ext uri="{BB962C8B-B14F-4D97-AF65-F5344CB8AC3E}">
        <p14:creationId xmlns:p14="http://schemas.microsoft.com/office/powerpoint/2010/main" val="346519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Quality check examples (2)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10363808"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buClr>
                <a:srgbClr val="0070BA"/>
              </a:buClr>
              <a:buFont typeface="Wingdings" panose="05000000000000000000" pitchFamily="2" charset="2"/>
              <a:buChar char="v"/>
            </a:pPr>
            <a:r>
              <a:rPr lang="en-US" sz="1800" spc="60" dirty="0">
                <a:latin typeface="Open Sans"/>
                <a:ea typeface="Open Sans"/>
                <a:cs typeface="Open Sans"/>
              </a:rPr>
              <a:t>Meanwhile, for some strategies, the N/A response option does not make sense; this is the case especially for the emergency coping strategies of begging and illegal activity. </a:t>
            </a:r>
          </a:p>
          <a:p>
            <a:pPr marL="342900" indent="-342900">
              <a:lnSpc>
                <a:spcPct val="100000"/>
              </a:lnSpc>
              <a:buClr>
                <a:srgbClr val="0070BA"/>
              </a:buClr>
              <a:buFont typeface="Wingdings" panose="05000000000000000000" pitchFamily="2" charset="2"/>
              <a:buChar char="v"/>
            </a:pPr>
            <a:r>
              <a:rPr lang="en-GB" sz="1800" kern="600" dirty="0">
                <a:effectLst/>
                <a:latin typeface="Open Sans" panose="020B0606030504020204" pitchFamily="34" charset="0"/>
                <a:ea typeface="MS Mincho" panose="02020609040205080304" pitchFamily="49" charset="-128"/>
              </a:rPr>
              <a:t>The not applicable response is not an option for this question because it could be applicable to all households if they are truly in need. While households that apply this strategy might have concerns about responding to this question, it is necessary to ask in order to understand if they have reached a level of emergency and have employed such a strategy. </a:t>
            </a:r>
          </a:p>
          <a:p>
            <a:pPr marL="342900" indent="-342900">
              <a:lnSpc>
                <a:spcPct val="100000"/>
              </a:lnSpc>
              <a:buClr>
                <a:srgbClr val="0070BA"/>
              </a:buClr>
              <a:buFont typeface="Wingdings" panose="05000000000000000000" pitchFamily="2" charset="2"/>
              <a:buChar char="v"/>
            </a:pPr>
            <a:r>
              <a:rPr lang="en-GB" sz="1800" spc="60" dirty="0">
                <a:latin typeface="Open Sans"/>
                <a:ea typeface="Open Sans"/>
                <a:cs typeface="Open Sans"/>
              </a:rPr>
              <a:t>Likewise, it is not possible to ‘exhaust’ these strategies. The exhaustion of these coping strategies occur only in catastrophic/famine situations where there is near exhaustion of livelihoods in the community. There are usually always more illegal activities to engage in, or strangers to ask for money from. </a:t>
            </a:r>
          </a:p>
          <a:p>
            <a:pPr marL="342900" indent="-342900">
              <a:lnSpc>
                <a:spcPct val="100000"/>
              </a:lnSpc>
              <a:buClr>
                <a:srgbClr val="0070BA"/>
              </a:buClr>
              <a:buFont typeface="Wingdings" panose="05000000000000000000" pitchFamily="2" charset="2"/>
              <a:buChar char="v"/>
            </a:pPr>
            <a:r>
              <a:rPr lang="en-GB" sz="1800" spc="60" dirty="0">
                <a:latin typeface="Open Sans"/>
                <a:ea typeface="Open Sans"/>
                <a:cs typeface="Open Sans"/>
              </a:rPr>
              <a:t>Thus, if you see a high prevalence of ‘N/A’ or ‘no, exhausted’ responses, then the enumerators selecting these response should be identified and retrained. </a:t>
            </a:r>
            <a:endParaRPr lang="en-US" sz="1800" spc="60" dirty="0">
              <a:latin typeface="Open Sans"/>
              <a:ea typeface="Open Sans"/>
              <a:cs typeface="Open Sans"/>
            </a:endParaRPr>
          </a:p>
        </p:txBody>
      </p:sp>
    </p:spTree>
    <p:extLst>
      <p:ext uri="{BB962C8B-B14F-4D97-AF65-F5344CB8AC3E}">
        <p14:creationId xmlns:p14="http://schemas.microsoft.com/office/powerpoint/2010/main" val="2814129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calculation</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2460" y="2651380"/>
            <a:ext cx="5146859" cy="2765885"/>
          </a:xfrm>
          <a:prstGeom prst="rect">
            <a:avLst/>
          </a:prstGeom>
          <a:noFill/>
        </p:spPr>
        <p:txBody>
          <a:bodyPr wrap="square">
            <a:spAutoFit/>
          </a:bodyPr>
          <a:lstStyle/>
          <a:p>
            <a:pPr>
              <a:lnSpc>
                <a:spcPct val="90000"/>
              </a:lnSpc>
              <a:spcBef>
                <a:spcPts val="1000"/>
              </a:spcBef>
            </a:pPr>
            <a:r>
              <a:rPr lang="en-US">
                <a:latin typeface="Open Sans" panose="020B0606030504020204" pitchFamily="34" charset="0"/>
                <a:ea typeface="Open Sans" panose="020B0606030504020204" pitchFamily="34" charset="0"/>
                <a:cs typeface="Open Sans" panose="020B0606030504020204" pitchFamily="34" charset="0"/>
              </a:rPr>
              <a:t>Build a dichotomous variable for each coping severity level, representing if a household adopted or exhausted any strategy with that level of severity. </a:t>
            </a:r>
          </a:p>
          <a:p>
            <a:pPr>
              <a:lnSpc>
                <a:spcPct val="90000"/>
              </a:lnSpc>
              <a:spcBef>
                <a:spcPts val="1000"/>
              </a:spcBef>
            </a:pPr>
            <a:r>
              <a:rPr lang="en-US">
                <a:latin typeface="Open Sans" panose="020B0606030504020204" pitchFamily="34" charset="0"/>
                <a:ea typeface="Open Sans" panose="020B0606030504020204" pitchFamily="34" charset="0"/>
                <a:cs typeface="Open Sans" panose="020B0606030504020204" pitchFamily="34" charset="0"/>
              </a:rPr>
              <a:t>Three dichotomous variables need to be created: </a:t>
            </a:r>
          </a:p>
          <a:p>
            <a:pPr>
              <a:lnSpc>
                <a:spcPct val="90000"/>
              </a:lnSpc>
              <a:spcBef>
                <a:spcPts val="1000"/>
              </a:spcBef>
            </a:pPr>
            <a:r>
              <a:rPr lang="en-US" sz="1600">
                <a:latin typeface="Open Sans" panose="020B0606030504020204" pitchFamily="34" charset="0"/>
                <a:ea typeface="Open Sans" panose="020B0606030504020204" pitchFamily="34" charset="0"/>
                <a:cs typeface="Open Sans" panose="020B0606030504020204" pitchFamily="34" charset="0"/>
              </a:rPr>
              <a:t>• </a:t>
            </a:r>
            <a:r>
              <a:rPr lang="en-US" sz="1600" err="1">
                <a:latin typeface="Open Sans" panose="020B0606030504020204" pitchFamily="34" charset="0"/>
                <a:ea typeface="Open Sans" panose="020B0606030504020204" pitchFamily="34" charset="0"/>
                <a:cs typeface="Open Sans" panose="020B0606030504020204" pitchFamily="34" charset="0"/>
              </a:rPr>
              <a:t>stress_coping</a:t>
            </a:r>
            <a:r>
              <a:rPr lang="en-US" sz="160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Bef>
                <a:spcPts val="1000"/>
              </a:spcBef>
            </a:pPr>
            <a:r>
              <a:rPr lang="en-US" sz="1600">
                <a:latin typeface="Open Sans" panose="020B0606030504020204" pitchFamily="34" charset="0"/>
                <a:ea typeface="Open Sans" panose="020B0606030504020204" pitchFamily="34" charset="0"/>
                <a:cs typeface="Open Sans" panose="020B0606030504020204" pitchFamily="34" charset="0"/>
              </a:rPr>
              <a:t>• </a:t>
            </a:r>
            <a:r>
              <a:rPr lang="en-US" sz="1600" err="1">
                <a:latin typeface="Open Sans" panose="020B0606030504020204" pitchFamily="34" charset="0"/>
                <a:ea typeface="Open Sans" panose="020B0606030504020204" pitchFamily="34" charset="0"/>
                <a:cs typeface="Open Sans" panose="020B0606030504020204" pitchFamily="34" charset="0"/>
              </a:rPr>
              <a:t>crisis_coping</a:t>
            </a:r>
            <a:r>
              <a:rPr lang="en-US" sz="160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Bef>
                <a:spcPts val="1000"/>
              </a:spcBef>
            </a:pPr>
            <a:r>
              <a:rPr lang="en-US" sz="1600">
                <a:latin typeface="Open Sans" panose="020B0606030504020204" pitchFamily="34" charset="0"/>
                <a:ea typeface="Open Sans" panose="020B0606030504020204" pitchFamily="34" charset="0"/>
                <a:cs typeface="Open Sans" panose="020B0606030504020204" pitchFamily="34" charset="0"/>
              </a:rPr>
              <a:t>• </a:t>
            </a:r>
            <a:r>
              <a:rPr lang="en-US" sz="1600" err="1">
                <a:latin typeface="Open Sans" panose="020B0606030504020204" pitchFamily="34" charset="0"/>
                <a:ea typeface="Open Sans" panose="020B0606030504020204" pitchFamily="34" charset="0"/>
                <a:cs typeface="Open Sans" panose="020B0606030504020204" pitchFamily="34" charset="0"/>
              </a:rPr>
              <a:t>emergency_coping</a:t>
            </a:r>
            <a:endParaRPr lang="en-US" sz="1600" spc="6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D2042041-A336-B526-4447-50CCB7A93D28}"/>
              </a:ext>
            </a:extLst>
          </p:cNvPr>
          <p:cNvSpPr txBox="1"/>
          <p:nvPr/>
        </p:nvSpPr>
        <p:spPr>
          <a:xfrm>
            <a:off x="6400893" y="2651380"/>
            <a:ext cx="5368290" cy="3016210"/>
          </a:xfrm>
          <a:prstGeom prst="rect">
            <a:avLst/>
          </a:prstGeom>
          <a:noFill/>
        </p:spPr>
        <p:txBody>
          <a:bodyPr wrap="square" lIns="91440" tIns="45720" rIns="91440" bIns="45720" anchor="t">
            <a:spAutoFit/>
          </a:bodyPr>
          <a:lstStyle/>
          <a:p>
            <a:r>
              <a:rPr lang="en-US">
                <a:latin typeface="Open Sans"/>
                <a:ea typeface="Open Sans"/>
                <a:cs typeface="Open Sans"/>
              </a:rPr>
              <a:t>Then, a categorical variable is built, representing the severity level of the most severe strategy that a household adopted or exhausted. The categorical variable ranges from 1 to 4 and reflect one of four groups in which households are allocated:</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 no use of stress, crisis, or emergency strategies</a:t>
            </a:r>
          </a:p>
          <a:p>
            <a:r>
              <a:rPr lang="en-US" sz="1600">
                <a:latin typeface="Open Sans"/>
                <a:ea typeface="Open Sans"/>
                <a:cs typeface="Open Sans"/>
              </a:rPr>
              <a:t>• use of stress strategies</a:t>
            </a:r>
          </a:p>
          <a:p>
            <a:r>
              <a:rPr lang="en-US" sz="1600">
                <a:latin typeface="Open Sans"/>
                <a:ea typeface="Open Sans"/>
                <a:cs typeface="Open Sans"/>
              </a:rPr>
              <a:t>• use of crisis strategies</a:t>
            </a:r>
          </a:p>
          <a:p>
            <a:r>
              <a:rPr lang="en-US" sz="1600">
                <a:latin typeface="Open Sans"/>
                <a:ea typeface="Open Sans"/>
                <a:cs typeface="Open Sans"/>
              </a:rPr>
              <a:t>• use of emergency strategies</a:t>
            </a:r>
            <a:endParaRPr lang="ar-SY" sz="1600">
              <a:latin typeface="Open Sans"/>
              <a:ea typeface="Open Sans"/>
            </a:endParaRPr>
          </a:p>
        </p:txBody>
      </p:sp>
      <p:pic>
        <p:nvPicPr>
          <p:cNvPr id="13" name="Graphic 12" descr="Badge 1 outline">
            <a:extLst>
              <a:ext uri="{FF2B5EF4-FFF2-40B4-BE49-F238E27FC236}">
                <a16:creationId xmlns:a16="http://schemas.microsoft.com/office/drawing/2014/main" id="{77A596AB-51FD-16D4-9947-849492A63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5364" y="1632143"/>
            <a:ext cx="914400" cy="914400"/>
          </a:xfrm>
          <a:prstGeom prst="rect">
            <a:avLst/>
          </a:prstGeom>
        </p:spPr>
      </p:pic>
      <p:pic>
        <p:nvPicPr>
          <p:cNvPr id="15" name="Graphic 14" descr="Badge outline">
            <a:extLst>
              <a:ext uri="{FF2B5EF4-FFF2-40B4-BE49-F238E27FC236}">
                <a16:creationId xmlns:a16="http://schemas.microsoft.com/office/drawing/2014/main" id="{4A8A7275-E21C-1E9E-57A5-80243EBD0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5392" y="1632143"/>
            <a:ext cx="914400" cy="914400"/>
          </a:xfrm>
          <a:prstGeom prst="rect">
            <a:avLst/>
          </a:prstGeom>
        </p:spPr>
      </p:pic>
    </p:spTree>
    <p:extLst>
      <p:ext uri="{BB962C8B-B14F-4D97-AF65-F5344CB8AC3E}">
        <p14:creationId xmlns:p14="http://schemas.microsoft.com/office/powerpoint/2010/main" val="94609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2">
                                            <p:txEl>
                                              <p:pRg st="0" end="0"/>
                                            </p:txEl>
                                          </p:spTgt>
                                        </p:tgtEl>
                                        <p:attrNameLst>
                                          <p:attrName>style.color</p:attrName>
                                        </p:attrNameLst>
                                      </p:cBhvr>
                                      <p:to>
                                        <a:srgbClr val="A5852E"/>
                                      </p:to>
                                    </p:animClr>
                                    <p:animClr clrSpc="rgb" dir="cw">
                                      <p:cBhvr>
                                        <p:cTn id="7" dur="500" fill="hold"/>
                                        <p:tgtEl>
                                          <p:spTgt spid="22">
                                            <p:txEl>
                                              <p:pRg st="0" end="0"/>
                                            </p:txEl>
                                          </p:spTgt>
                                        </p:tgtEl>
                                        <p:attrNameLst>
                                          <p:attrName>fillcolor</p:attrName>
                                        </p:attrNameLst>
                                      </p:cBhvr>
                                      <p:to>
                                        <a:srgbClr val="A5852E"/>
                                      </p:to>
                                    </p:animClr>
                                    <p:set>
                                      <p:cBhvr>
                                        <p:cTn id="8" dur="500" fill="hold"/>
                                        <p:tgtEl>
                                          <p:spTgt spid="22">
                                            <p:txEl>
                                              <p:pRg st="0" end="0"/>
                                            </p:txEl>
                                          </p:spTgt>
                                        </p:tgtEl>
                                        <p:attrNameLst>
                                          <p:attrName>fill.type</p:attrName>
                                        </p:attrNameLst>
                                      </p:cBhvr>
                                      <p:to>
                                        <p:strVal val="solid"/>
                                      </p:to>
                                    </p:set>
                                    <p:set>
                                      <p:cBhvr>
                                        <p:cTn id="9" dur="500" fill="hold"/>
                                        <p:tgtEl>
                                          <p:spTgt spid="2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2">
                                            <p:txEl>
                                              <p:pRg st="1" end="1"/>
                                            </p:txEl>
                                          </p:spTgt>
                                        </p:tgtEl>
                                        <p:attrNameLst>
                                          <p:attrName>style.color</p:attrName>
                                        </p:attrNameLst>
                                      </p:cBhvr>
                                      <p:to>
                                        <a:srgbClr val="A5852E"/>
                                      </p:to>
                                    </p:animClr>
                                    <p:animClr clrSpc="rgb" dir="cw">
                                      <p:cBhvr>
                                        <p:cTn id="14" dur="500" fill="hold"/>
                                        <p:tgtEl>
                                          <p:spTgt spid="22">
                                            <p:txEl>
                                              <p:pRg st="1" end="1"/>
                                            </p:txEl>
                                          </p:spTgt>
                                        </p:tgtEl>
                                        <p:attrNameLst>
                                          <p:attrName>fillcolor</p:attrName>
                                        </p:attrNameLst>
                                      </p:cBhvr>
                                      <p:to>
                                        <a:srgbClr val="A5852E"/>
                                      </p:to>
                                    </p:animClr>
                                    <p:set>
                                      <p:cBhvr>
                                        <p:cTn id="15" dur="500" fill="hold"/>
                                        <p:tgtEl>
                                          <p:spTgt spid="22">
                                            <p:txEl>
                                              <p:pRg st="1" end="1"/>
                                            </p:txEl>
                                          </p:spTgt>
                                        </p:tgtEl>
                                        <p:attrNameLst>
                                          <p:attrName>fill.type</p:attrName>
                                        </p:attrNameLst>
                                      </p:cBhvr>
                                      <p:to>
                                        <p:strVal val="solid"/>
                                      </p:to>
                                    </p:set>
                                    <p:set>
                                      <p:cBhvr>
                                        <p:cTn id="16" dur="500" fill="hold"/>
                                        <p:tgtEl>
                                          <p:spTgt spid="22">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2">
                                            <p:txEl>
                                              <p:pRg st="2" end="2"/>
                                            </p:txEl>
                                          </p:spTgt>
                                        </p:tgtEl>
                                        <p:attrNameLst>
                                          <p:attrName>style.color</p:attrName>
                                        </p:attrNameLst>
                                      </p:cBhvr>
                                      <p:to>
                                        <a:srgbClr val="A5852E"/>
                                      </p:to>
                                    </p:animClr>
                                    <p:animClr clrSpc="rgb" dir="cw">
                                      <p:cBhvr>
                                        <p:cTn id="21" dur="500" fill="hold"/>
                                        <p:tgtEl>
                                          <p:spTgt spid="22">
                                            <p:txEl>
                                              <p:pRg st="2" end="2"/>
                                            </p:txEl>
                                          </p:spTgt>
                                        </p:tgtEl>
                                        <p:attrNameLst>
                                          <p:attrName>fillcolor</p:attrName>
                                        </p:attrNameLst>
                                      </p:cBhvr>
                                      <p:to>
                                        <a:srgbClr val="A5852E"/>
                                      </p:to>
                                    </p:animClr>
                                    <p:set>
                                      <p:cBhvr>
                                        <p:cTn id="22" dur="500" fill="hold"/>
                                        <p:tgtEl>
                                          <p:spTgt spid="22">
                                            <p:txEl>
                                              <p:pRg st="2" end="2"/>
                                            </p:txEl>
                                          </p:spTgt>
                                        </p:tgtEl>
                                        <p:attrNameLst>
                                          <p:attrName>fill.type</p:attrName>
                                        </p:attrNameLst>
                                      </p:cBhvr>
                                      <p:to>
                                        <p:strVal val="solid"/>
                                      </p:to>
                                    </p:set>
                                    <p:set>
                                      <p:cBhvr>
                                        <p:cTn id="23" dur="500" fill="hold"/>
                                        <p:tgtEl>
                                          <p:spTgt spid="22">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2">
                                            <p:txEl>
                                              <p:pRg st="3" end="3"/>
                                            </p:txEl>
                                          </p:spTgt>
                                        </p:tgtEl>
                                        <p:attrNameLst>
                                          <p:attrName>style.color</p:attrName>
                                        </p:attrNameLst>
                                      </p:cBhvr>
                                      <p:to>
                                        <a:srgbClr val="A5852E"/>
                                      </p:to>
                                    </p:animClr>
                                    <p:animClr clrSpc="rgb" dir="cw">
                                      <p:cBhvr>
                                        <p:cTn id="28" dur="500" fill="hold"/>
                                        <p:tgtEl>
                                          <p:spTgt spid="22">
                                            <p:txEl>
                                              <p:pRg st="3" end="3"/>
                                            </p:txEl>
                                          </p:spTgt>
                                        </p:tgtEl>
                                        <p:attrNameLst>
                                          <p:attrName>fillcolor</p:attrName>
                                        </p:attrNameLst>
                                      </p:cBhvr>
                                      <p:to>
                                        <a:srgbClr val="A5852E"/>
                                      </p:to>
                                    </p:animClr>
                                    <p:set>
                                      <p:cBhvr>
                                        <p:cTn id="29" dur="500" fill="hold"/>
                                        <p:tgtEl>
                                          <p:spTgt spid="22">
                                            <p:txEl>
                                              <p:pRg st="3" end="3"/>
                                            </p:txEl>
                                          </p:spTgt>
                                        </p:tgtEl>
                                        <p:attrNameLst>
                                          <p:attrName>fill.type</p:attrName>
                                        </p:attrNameLst>
                                      </p:cBhvr>
                                      <p:to>
                                        <p:strVal val="solid"/>
                                      </p:to>
                                    </p:set>
                                    <p:set>
                                      <p:cBhvr>
                                        <p:cTn id="30" dur="500" fill="hold"/>
                                        <p:tgtEl>
                                          <p:spTgt spid="22">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2">
                                            <p:txEl>
                                              <p:pRg st="4" end="4"/>
                                            </p:txEl>
                                          </p:spTgt>
                                        </p:tgtEl>
                                        <p:attrNameLst>
                                          <p:attrName>style.color</p:attrName>
                                        </p:attrNameLst>
                                      </p:cBhvr>
                                      <p:to>
                                        <a:srgbClr val="A5852E"/>
                                      </p:to>
                                    </p:animClr>
                                    <p:animClr clrSpc="rgb" dir="cw">
                                      <p:cBhvr>
                                        <p:cTn id="35" dur="500" fill="hold"/>
                                        <p:tgtEl>
                                          <p:spTgt spid="22">
                                            <p:txEl>
                                              <p:pRg st="4" end="4"/>
                                            </p:txEl>
                                          </p:spTgt>
                                        </p:tgtEl>
                                        <p:attrNameLst>
                                          <p:attrName>fillcolor</p:attrName>
                                        </p:attrNameLst>
                                      </p:cBhvr>
                                      <p:to>
                                        <a:srgbClr val="A5852E"/>
                                      </p:to>
                                    </p:animClr>
                                    <p:set>
                                      <p:cBhvr>
                                        <p:cTn id="36" dur="500" fill="hold"/>
                                        <p:tgtEl>
                                          <p:spTgt spid="22">
                                            <p:txEl>
                                              <p:pRg st="4" end="4"/>
                                            </p:txEl>
                                          </p:spTgt>
                                        </p:tgtEl>
                                        <p:attrNameLst>
                                          <p:attrName>fill.type</p:attrName>
                                        </p:attrNameLst>
                                      </p:cBhvr>
                                      <p:to>
                                        <p:strVal val="solid"/>
                                      </p:to>
                                    </p:set>
                                    <p:set>
                                      <p:cBhvr>
                                        <p:cTn id="37" dur="500" fill="hold"/>
                                        <p:tgtEl>
                                          <p:spTgt spid="22">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calculation</a:t>
            </a:r>
          </a:p>
        </p:txBody>
      </p:sp>
      <p:sp>
        <p:nvSpPr>
          <p:cNvPr id="2" name="TextBox 1">
            <a:extLst>
              <a:ext uri="{FF2B5EF4-FFF2-40B4-BE49-F238E27FC236}">
                <a16:creationId xmlns:a16="http://schemas.microsoft.com/office/drawing/2014/main" id="{1EBDB8A1-B908-BC2E-9B96-8059F73C6F22}"/>
              </a:ext>
            </a:extLst>
          </p:cNvPr>
          <p:cNvSpPr txBox="1"/>
          <p:nvPr/>
        </p:nvSpPr>
        <p:spPr>
          <a:xfrm>
            <a:off x="1373828" y="1524001"/>
            <a:ext cx="8532172" cy="1200329"/>
          </a:xfrm>
          <a:prstGeom prst="rect">
            <a:avLst/>
          </a:prstGeom>
          <a:solidFill>
            <a:schemeClr val="accent5"/>
          </a:solidFill>
        </p:spPr>
        <p:txBody>
          <a:bodyPr wrap="square" lIns="91440" tIns="45720" rIns="91440" bIns="45720" rtlCol="0" anchor="t">
            <a:spAutoFit/>
          </a:bodyPr>
          <a:lstStyle/>
          <a:p>
            <a:r>
              <a:rPr lang="en-GB" sz="2400" dirty="0">
                <a:latin typeface="Open Sans"/>
                <a:ea typeface="Open Sans"/>
                <a:cs typeface="Open Sans"/>
              </a:rPr>
              <a:t>No matter how many strategies are included in your module, the indicator needs to be calculated ONLY based on 10 strategies (4 stress, 3 crisis, 3 emergency)</a:t>
            </a:r>
            <a:endParaRPr lang="en-US" sz="2400" dirty="0"/>
          </a:p>
        </p:txBody>
      </p:sp>
      <p:pic>
        <p:nvPicPr>
          <p:cNvPr id="3" name="Graphic 2" descr="Warning with solid fill">
            <a:extLst>
              <a:ext uri="{FF2B5EF4-FFF2-40B4-BE49-F238E27FC236}">
                <a16:creationId xmlns:a16="http://schemas.microsoft.com/office/drawing/2014/main" id="{C7862730-DF0C-0BFD-DF05-7F1FAFE7B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181" y="2124165"/>
            <a:ext cx="911508" cy="911508"/>
          </a:xfrm>
          <a:prstGeom prst="rect">
            <a:avLst/>
          </a:prstGeom>
        </p:spPr>
      </p:pic>
      <p:sp>
        <p:nvSpPr>
          <p:cNvPr id="4" name="TextBox 3">
            <a:extLst>
              <a:ext uri="{FF2B5EF4-FFF2-40B4-BE49-F238E27FC236}">
                <a16:creationId xmlns:a16="http://schemas.microsoft.com/office/drawing/2014/main" id="{ADC9876A-48CC-603C-E635-0CA4FE745A51}"/>
              </a:ext>
            </a:extLst>
          </p:cNvPr>
          <p:cNvSpPr txBox="1"/>
          <p:nvPr/>
        </p:nvSpPr>
        <p:spPr>
          <a:xfrm>
            <a:off x="2405743" y="3025675"/>
            <a:ext cx="8740240" cy="2308324"/>
          </a:xfrm>
          <a:prstGeom prst="rect">
            <a:avLst/>
          </a:prstGeom>
          <a:noFill/>
        </p:spPr>
        <p:txBody>
          <a:bodyPr wrap="square" rtlCol="0">
            <a:spAutoFit/>
          </a:bodyPr>
          <a:lstStyle/>
          <a:p>
            <a:r>
              <a:rPr lang="en-US" b="1" spc="60" dirty="0">
                <a:latin typeface="Open Sans"/>
                <a:ea typeface="Open Sans"/>
                <a:cs typeface="Open Sans"/>
              </a:rPr>
              <a:t>How to select the ten strategies to be used</a:t>
            </a:r>
            <a:r>
              <a:rPr lang="en-GB" b="1" spc="60" dirty="0">
                <a:latin typeface="Open Sans"/>
                <a:ea typeface="Open Sans"/>
                <a:cs typeface="Open Sans"/>
              </a:rPr>
              <a:t> if you have more than the ten required strategies</a:t>
            </a:r>
            <a:r>
              <a:rPr lang="en-US" b="1" spc="60" dirty="0">
                <a:latin typeface="Open Sans"/>
                <a:ea typeface="Open Sans"/>
                <a:cs typeface="Open Sans"/>
              </a:rPr>
              <a:t>?</a:t>
            </a:r>
          </a:p>
          <a:p>
            <a:endParaRPr lang="en-US" b="1" spc="60" dirty="0">
              <a:latin typeface="Open Sans"/>
              <a:ea typeface="Open Sans"/>
              <a:cs typeface="Open Sans"/>
            </a:endParaRPr>
          </a:p>
          <a:p>
            <a:pPr marL="285750" indent="-285750">
              <a:buFont typeface="Arial" panose="020B0604020202020204" pitchFamily="34" charset="0"/>
              <a:buChar char="•"/>
            </a:pPr>
            <a:r>
              <a:rPr lang="en-US" spc="60" dirty="0">
                <a:latin typeface="Open Sans"/>
                <a:ea typeface="Open Sans"/>
                <a:cs typeface="Open Sans"/>
              </a:rPr>
              <a:t>Omit strategies that don’t apply to more than 50% of a given population group/strata. </a:t>
            </a:r>
          </a:p>
          <a:p>
            <a:pPr marL="342900" indent="-342900">
              <a:buFont typeface="Arial" panose="020B0604020202020204" pitchFamily="34" charset="0"/>
              <a:buChar char="•"/>
            </a:pPr>
            <a:endParaRPr lang="en-US" spc="60" dirty="0">
              <a:latin typeface="Open Sans"/>
              <a:ea typeface="Open Sans"/>
              <a:cs typeface="Open Sans"/>
            </a:endParaRPr>
          </a:p>
          <a:p>
            <a:pPr marL="285750" indent="-285750">
              <a:buFont typeface="Arial" panose="020B0604020202020204" pitchFamily="34" charset="0"/>
              <a:buChar char="•"/>
            </a:pPr>
            <a:r>
              <a:rPr lang="en-US" spc="60" dirty="0">
                <a:latin typeface="Open Sans"/>
                <a:ea typeface="Open Sans"/>
                <a:cs typeface="Open Sans"/>
              </a:rPr>
              <a:t>Among the strategies that are widely applied in the population, usually select those that are most applied</a:t>
            </a:r>
            <a:endParaRPr lang="en-US" spc="60" dirty="0">
              <a:latin typeface="Open Sans" charset="0"/>
              <a:ea typeface="Open Sans" charset="0"/>
              <a:cs typeface="Open Sans" charset="0"/>
            </a:endParaRPr>
          </a:p>
        </p:txBody>
      </p:sp>
    </p:spTree>
    <p:extLst>
      <p:ext uri="{BB962C8B-B14F-4D97-AF65-F5344CB8AC3E}">
        <p14:creationId xmlns:p14="http://schemas.microsoft.com/office/powerpoint/2010/main" val="38709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GITHUB</a:t>
            </a:r>
          </a:p>
        </p:txBody>
      </p:sp>
      <p:pic>
        <p:nvPicPr>
          <p:cNvPr id="7" name="Picture 6">
            <a:extLst>
              <a:ext uri="{FF2B5EF4-FFF2-40B4-BE49-F238E27FC236}">
                <a16:creationId xmlns:a16="http://schemas.microsoft.com/office/drawing/2014/main" id="{3DD7C45B-7C07-1E6D-647C-A0F2CFBD66A6}"/>
              </a:ext>
            </a:extLst>
          </p:cNvPr>
          <p:cNvPicPr>
            <a:picLocks noChangeAspect="1"/>
          </p:cNvPicPr>
          <p:nvPr/>
        </p:nvPicPr>
        <p:blipFill>
          <a:blip r:embed="rId3"/>
          <a:stretch>
            <a:fillRect/>
          </a:stretch>
        </p:blipFill>
        <p:spPr>
          <a:xfrm>
            <a:off x="1811308" y="1223738"/>
            <a:ext cx="7315200" cy="487881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318525" y="3329608"/>
            <a:ext cx="1458345" cy="273094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CE088B-F2FE-2D56-F192-E91E70897469}"/>
              </a:ext>
            </a:extLst>
          </p:cNvPr>
          <p:cNvSpPr txBox="1"/>
          <p:nvPr/>
        </p:nvSpPr>
        <p:spPr>
          <a:xfrm>
            <a:off x="7975601" y="6519446"/>
            <a:ext cx="5611322" cy="338554"/>
          </a:xfrm>
          <a:prstGeom prst="rect">
            <a:avLst/>
          </a:prstGeom>
          <a:noFill/>
        </p:spPr>
        <p:txBody>
          <a:bodyPr wrap="square" lIns="91440" tIns="45720" rIns="91440" bIns="45720" anchor="t">
            <a:spAutoFit/>
          </a:bodyPr>
          <a:lstStyle/>
          <a:p>
            <a:r>
              <a:rPr lang="en-CA" sz="1600" dirty="0">
                <a:latin typeface="Open Sans"/>
                <a:ea typeface="Open Sans"/>
                <a:cs typeface="Open Sans"/>
              </a:rPr>
              <a:t>Find the scripts for LCS-FS on </a:t>
            </a:r>
            <a:r>
              <a:rPr lang="en-CA" sz="1600" b="1" i="1" dirty="0">
                <a:latin typeface="Open Sans"/>
                <a:ea typeface="Open Sans"/>
                <a:cs typeface="Open Sans"/>
                <a:hlinkClick r:id="rId4">
                  <a:extLst>
                    <a:ext uri="{A12FA001-AC4F-418D-AE19-62706E023703}">
                      <ahyp:hlinkClr xmlns:ahyp="http://schemas.microsoft.com/office/drawing/2018/hyperlinkcolor" val="tx"/>
                    </a:ext>
                  </a:extLst>
                </a:hlinkClick>
              </a:rPr>
              <a:t>GITHUB WFP</a:t>
            </a:r>
            <a:endParaRPr lang="ar-SY" sz="1600" b="1" i="1" dirty="0">
              <a:latin typeface="Open Sans"/>
              <a:ea typeface="Open Sans"/>
            </a:endParaRPr>
          </a:p>
        </p:txBody>
      </p:sp>
    </p:spTree>
    <p:extLst>
      <p:ext uri="{BB962C8B-B14F-4D97-AF65-F5344CB8AC3E}">
        <p14:creationId xmlns:p14="http://schemas.microsoft.com/office/powerpoint/2010/main" val="3329884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Reporting</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ts val="2700"/>
              </a:lnSpc>
              <a:buNone/>
            </a:pPr>
            <a:endParaRPr lang="en-US" spc="60"/>
          </a:p>
          <a:p>
            <a:pPr marL="0" indent="0">
              <a:lnSpc>
                <a:spcPts val="2700"/>
              </a:lnSpc>
              <a:buNone/>
            </a:pPr>
            <a:r>
              <a:rPr lang="en-US" sz="2400" spc="60">
                <a:latin typeface="Open Sans"/>
                <a:ea typeface="Open Sans"/>
                <a:cs typeface="Open Sans"/>
              </a:rPr>
              <a:t>Discuss the objectives of the module, i.e., to gain information on the livelihood coping strategies (for food security) applied by households in the targeted population. This includes the households’ capacity to deal with recent shocks and ability to overcome future shocks. </a:t>
            </a:r>
            <a:endParaRPr lang="en-GB" sz="2400" spc="60"/>
          </a:p>
          <a:p>
            <a:pPr marL="0" indent="0">
              <a:lnSpc>
                <a:spcPct val="90000"/>
              </a:lnSpc>
              <a:buNone/>
            </a:pPr>
            <a:endParaRPr lang="en-US" sz="2400" spc="60">
              <a:latin typeface="Open Sans"/>
              <a:ea typeface="Open Sans"/>
              <a:cs typeface="Open Sans"/>
            </a:endParaRPr>
          </a:p>
          <a:p>
            <a:pPr marL="0" indent="0">
              <a:lnSpc>
                <a:spcPct val="90000"/>
              </a:lnSpc>
              <a:buNone/>
            </a:pPr>
            <a:r>
              <a:rPr lang="en-US" sz="2400" spc="60">
                <a:latin typeface="Open Sans"/>
                <a:ea typeface="Open Sans"/>
                <a:cs typeface="Open Sans"/>
              </a:rPr>
              <a:t>Explain the role of this indicator in food insecurity figures and the use of information, internally and externally. This gives the enumerators a clear understanding of the importance of the data they would be soon collecting. </a:t>
            </a:r>
            <a:endParaRPr lang="en-GB"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training instructions 1</a:t>
            </a:r>
          </a:p>
        </p:txBody>
      </p:sp>
    </p:spTree>
    <p:extLst>
      <p:ext uri="{BB962C8B-B14F-4D97-AF65-F5344CB8AC3E}">
        <p14:creationId xmlns:p14="http://schemas.microsoft.com/office/powerpoint/2010/main" val="2063935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6096000" y="0"/>
            <a:ext cx="6096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626936"/>
            <a:ext cx="11052002" cy="662558"/>
          </a:xfrm>
        </p:spPr>
        <p:txBody>
          <a:bodyPr anchor="t" anchorCtr="0"/>
          <a:lstStyle/>
          <a:p>
            <a:r>
              <a:rPr lang="en-GB" sz="3600" b="0" kern="1400" spc="230">
                <a:solidFill>
                  <a:schemeClr val="tx1"/>
                </a:solidFill>
                <a:latin typeface="HALDEN SOLID" pitchFamily="2" charset="0"/>
              </a:rPr>
              <a:t>LCS-FS: REPORTING EXAMPLE </a:t>
            </a:r>
          </a:p>
        </p:txBody>
      </p:sp>
      <p:sp>
        <p:nvSpPr>
          <p:cNvPr id="2" name="Text Box 1">
            <a:extLst>
              <a:ext uri="{FF2B5EF4-FFF2-40B4-BE49-F238E27FC236}">
                <a16:creationId xmlns:a16="http://schemas.microsoft.com/office/drawing/2014/main" id="{D5756594-45C2-E317-4C98-165ADCA50092}"/>
              </a:ext>
            </a:extLst>
          </p:cNvPr>
          <p:cNvSpPr txBox="1">
            <a:spLocks noChangeArrowheads="1"/>
          </p:cNvSpPr>
          <p:nvPr/>
        </p:nvSpPr>
        <p:spPr bwMode="auto">
          <a:xfrm>
            <a:off x="6837875" y="1916429"/>
            <a:ext cx="4544828" cy="524510"/>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Figure 1 - Proportion of households relying on livelihood coping strategies for food security</a:t>
            </a:r>
            <a:endParaRPr lang="en-US" sz="160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graphicFrame>
        <p:nvGraphicFramePr>
          <p:cNvPr id="3" name="Chart 2">
            <a:extLst>
              <a:ext uri="{FF2B5EF4-FFF2-40B4-BE49-F238E27FC236}">
                <a16:creationId xmlns:a16="http://schemas.microsoft.com/office/drawing/2014/main" id="{9E76C1D3-96DC-67E6-EBD0-3B5F72F39964}"/>
              </a:ext>
            </a:extLst>
          </p:cNvPr>
          <p:cNvGraphicFramePr/>
          <p:nvPr>
            <p:extLst>
              <p:ext uri="{D42A27DB-BD31-4B8C-83A1-F6EECF244321}">
                <p14:modId xmlns:p14="http://schemas.microsoft.com/office/powerpoint/2010/main" val="1024019167"/>
              </p:ext>
            </p:extLst>
          </p:nvPr>
        </p:nvGraphicFramePr>
        <p:xfrm>
          <a:off x="6837875" y="2440939"/>
          <a:ext cx="4444648" cy="2961378"/>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553339" y="1817763"/>
            <a:ext cx="537505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a:latin typeface="Open Sans" panose="020B0606030504020204" pitchFamily="34" charset="0"/>
                <a:ea typeface="Calibri" panose="020F0502020204030204" pitchFamily="34" charset="0"/>
                <a:cs typeface="Times New Roman" panose="02020603050405020304" pitchFamily="18" charset="0"/>
              </a:rPr>
              <a:t>“Analysis results of the LCS-FS indicator have shown that 47 percent of interviewed households reported having relied on livelihood coping strategies in the previous month or having exhausted them within the last 12 months due to lack of food or money to buy it. </a:t>
            </a:r>
          </a:p>
          <a:p>
            <a:pPr marL="0" indent="0">
              <a:buNone/>
            </a:pPr>
            <a:r>
              <a:rPr lang="en-US" sz="1800">
                <a:latin typeface="Open Sans" panose="020B0606030504020204" pitchFamily="34" charset="0"/>
                <a:ea typeface="Calibri" panose="020F0502020204030204" pitchFamily="34" charset="0"/>
                <a:cs typeface="Times New Roman" panose="02020603050405020304" pitchFamily="18" charset="0"/>
              </a:rPr>
              <a:t>Comparisons between households headed by females and males have shown a higher proportion of those headed by females relying on stress coping strategies due to a lack of food or money to buy it. This may be explained by the limited work opportunities for women. “</a:t>
            </a:r>
          </a:p>
        </p:txBody>
      </p:sp>
      <p:grpSp>
        <p:nvGrpSpPr>
          <p:cNvPr id="10" name="Group 9">
            <a:extLst>
              <a:ext uri="{FF2B5EF4-FFF2-40B4-BE49-F238E27FC236}">
                <a16:creationId xmlns:a16="http://schemas.microsoft.com/office/drawing/2014/main" id="{7DE31D96-965C-E0E5-BB8E-85868D8CC441}"/>
              </a:ext>
            </a:extLst>
          </p:cNvPr>
          <p:cNvGrpSpPr/>
          <p:nvPr/>
        </p:nvGrpSpPr>
        <p:grpSpPr>
          <a:xfrm>
            <a:off x="809297" y="2286691"/>
            <a:ext cx="5020056" cy="2663797"/>
            <a:chOff x="730838" y="2549581"/>
            <a:chExt cx="5020056" cy="2663797"/>
          </a:xfrm>
        </p:grpSpPr>
        <p:sp>
          <p:nvSpPr>
            <p:cNvPr id="4" name="Rectangle 3">
              <a:extLst>
                <a:ext uri="{FF2B5EF4-FFF2-40B4-BE49-F238E27FC236}">
                  <a16:creationId xmlns:a16="http://schemas.microsoft.com/office/drawing/2014/main" id="{41ABA9AA-8DEC-6C08-20E6-229D186039A3}"/>
                </a:ext>
              </a:extLst>
            </p:cNvPr>
            <p:cNvSpPr/>
            <p:nvPr/>
          </p:nvSpPr>
          <p:spPr>
            <a:xfrm>
              <a:off x="730838" y="2934116"/>
              <a:ext cx="5020056" cy="2279262"/>
            </a:xfrm>
            <a:prstGeom prst="rect">
              <a:avLst/>
            </a:prstGeom>
            <a:solidFill>
              <a:schemeClr val="accent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FFFFFF"/>
                  </a:solidFill>
                  <a:latin typeface="Open Sans"/>
                  <a:ea typeface="Open Sans"/>
                  <a:cs typeface="Open Sans"/>
                </a:rPr>
                <a:t>Reminder: </a:t>
              </a:r>
            </a:p>
            <a:p>
              <a:pPr algn="ctr"/>
              <a:r>
                <a:rPr lang="en-GB" b="1" dirty="0">
                  <a:solidFill>
                    <a:srgbClr val="FFFFFF"/>
                  </a:solidFill>
                  <a:latin typeface="Open Sans"/>
                  <a:ea typeface="Open Sans"/>
                  <a:cs typeface="Open Sans"/>
                </a:rPr>
                <a:t>Please use the standard colours</a:t>
              </a: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a:ea typeface="Open Sans"/>
                <a:cs typeface="Open Sans"/>
              </a:endParaRPr>
            </a:p>
            <a:p>
              <a:pPr algn="ctr"/>
              <a:endPar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Graphic 4" descr="Warning with solid fill">
              <a:extLst>
                <a:ext uri="{FF2B5EF4-FFF2-40B4-BE49-F238E27FC236}">
                  <a16:creationId xmlns:a16="http://schemas.microsoft.com/office/drawing/2014/main" id="{33DD6567-1CFD-79F6-3C4B-3F6F020F1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477" y="2549581"/>
              <a:ext cx="612939" cy="612939"/>
            </a:xfrm>
            <a:prstGeom prst="rect">
              <a:avLst/>
            </a:prstGeom>
          </p:spPr>
        </p:pic>
        <p:pic>
          <p:nvPicPr>
            <p:cNvPr id="9" name="Picture 8">
              <a:extLst>
                <a:ext uri="{FF2B5EF4-FFF2-40B4-BE49-F238E27FC236}">
                  <a16:creationId xmlns:a16="http://schemas.microsoft.com/office/drawing/2014/main" id="{6E7D54C5-A426-F33D-3342-917C9A2168CD}"/>
                </a:ext>
              </a:extLst>
            </p:cNvPr>
            <p:cNvPicPr>
              <a:picLocks noChangeAspect="1"/>
            </p:cNvPicPr>
            <p:nvPr/>
          </p:nvPicPr>
          <p:blipFill>
            <a:blip r:embed="rId6"/>
            <a:stretch>
              <a:fillRect/>
            </a:stretch>
          </p:blipFill>
          <p:spPr>
            <a:xfrm>
              <a:off x="1445404" y="3566580"/>
              <a:ext cx="3590925" cy="1476375"/>
            </a:xfrm>
            <a:prstGeom prst="rect">
              <a:avLst/>
            </a:prstGeom>
          </p:spPr>
        </p:pic>
      </p:grpSp>
    </p:spTree>
    <p:extLst>
      <p:ext uri="{BB962C8B-B14F-4D97-AF65-F5344CB8AC3E}">
        <p14:creationId xmlns:p14="http://schemas.microsoft.com/office/powerpoint/2010/main" val="114357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BBD3F5-9DF0-CE83-2F23-01D1127D8196}"/>
              </a:ext>
            </a:extLst>
          </p:cNvPr>
          <p:cNvSpPr/>
          <p:nvPr/>
        </p:nvSpPr>
        <p:spPr>
          <a:xfrm>
            <a:off x="6649278" y="0"/>
            <a:ext cx="5542722"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626936"/>
            <a:ext cx="11052002" cy="662558"/>
          </a:xfrm>
        </p:spPr>
        <p:txBody>
          <a:bodyPr anchor="t" anchorCtr="0"/>
          <a:lstStyle/>
          <a:p>
            <a:r>
              <a:rPr lang="en-GB" sz="3600" b="0" kern="1400" spc="230">
                <a:solidFill>
                  <a:schemeClr val="tx1"/>
                </a:solidFill>
                <a:latin typeface="HALDEN SOLID" pitchFamily="2" charset="0"/>
              </a:rPr>
              <a:t>LCS-FS: REPORTING EXAMPLE </a:t>
            </a:r>
          </a:p>
        </p:txBody>
      </p:sp>
      <p:sp>
        <p:nvSpPr>
          <p:cNvPr id="7" name="Content Placeholder 2">
            <a:extLst>
              <a:ext uri="{FF2B5EF4-FFF2-40B4-BE49-F238E27FC236}">
                <a16:creationId xmlns:a16="http://schemas.microsoft.com/office/drawing/2014/main" id="{8AC35FF6-7AB9-BE22-7564-C6642930548A}"/>
              </a:ext>
            </a:extLst>
          </p:cNvPr>
          <p:cNvSpPr txBox="1">
            <a:spLocks/>
          </p:cNvSpPr>
          <p:nvPr/>
        </p:nvSpPr>
        <p:spPr>
          <a:xfrm>
            <a:off x="569999" y="1376329"/>
            <a:ext cx="5375059"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n-US" sz="1600">
                <a:latin typeface="Open Sans"/>
                <a:ea typeface="Calibri" panose="020F0502020204030204" pitchFamily="34" charset="0"/>
                <a:cs typeface="Times New Roman"/>
              </a:rPr>
              <a:t>“When looking at the analysis results by the individual coping strategies, it becomes apparent that borrowing money to cover food needs (30%), spending of savings (16%), as well as the reduction of expenditures on essential health (15%), are the strategies most often applied by households. </a:t>
            </a:r>
            <a:endParaRPr lang="en-US" sz="160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n-US" sz="1600">
                <a:latin typeface="Open Sans"/>
                <a:ea typeface="Calibri" panose="020F0502020204030204" pitchFamily="34" charset="0"/>
                <a:cs typeface="Times New Roman"/>
              </a:rPr>
              <a:t>In addition, a relatively high proportion of households (9%) resorted to selling their last female animal. Resorting to this strategy </a:t>
            </a:r>
            <a:r>
              <a:rPr lang="en-US" sz="1600">
                <a:latin typeface="Open Sans"/>
                <a:ea typeface="Open Sans"/>
                <a:cs typeface="Open Sans"/>
              </a:rPr>
              <a:t>may come with negative long-term consequences on the livelihoods of the affected households</a:t>
            </a:r>
            <a:r>
              <a:rPr lang="en-US" sz="1600">
                <a:latin typeface="Open Sans"/>
                <a:ea typeface="Calibri" panose="020F0502020204030204" pitchFamily="34" charset="0"/>
                <a:cs typeface="Times New Roman"/>
              </a:rPr>
              <a:t> as it may be difficult to reverse this strategy; female animals are the reproductive assets for livestock owners, which provide their households with milk and more animals for income generation.”</a:t>
            </a:r>
          </a:p>
        </p:txBody>
      </p:sp>
      <p:graphicFrame>
        <p:nvGraphicFramePr>
          <p:cNvPr id="5" name="Chart 4">
            <a:extLst>
              <a:ext uri="{FF2B5EF4-FFF2-40B4-BE49-F238E27FC236}">
                <a16:creationId xmlns:a16="http://schemas.microsoft.com/office/drawing/2014/main" id="{96EA5FD1-852A-C838-823F-02FD1350967C}"/>
              </a:ext>
            </a:extLst>
          </p:cNvPr>
          <p:cNvGraphicFramePr/>
          <p:nvPr>
            <p:extLst>
              <p:ext uri="{D42A27DB-BD31-4B8C-83A1-F6EECF244321}">
                <p14:modId xmlns:p14="http://schemas.microsoft.com/office/powerpoint/2010/main" val="1441271875"/>
              </p:ext>
            </p:extLst>
          </p:nvPr>
        </p:nvGraphicFramePr>
        <p:xfrm>
          <a:off x="6894786" y="1916430"/>
          <a:ext cx="4727215" cy="414752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6">
            <a:extLst>
              <a:ext uri="{FF2B5EF4-FFF2-40B4-BE49-F238E27FC236}">
                <a16:creationId xmlns:a16="http://schemas.microsoft.com/office/drawing/2014/main" id="{A9CBE552-7ADF-676F-6DE5-E4CC341AE730}"/>
              </a:ext>
            </a:extLst>
          </p:cNvPr>
          <p:cNvSpPr txBox="1">
            <a:spLocks noChangeArrowheads="1"/>
          </p:cNvSpPr>
          <p:nvPr/>
        </p:nvSpPr>
        <p:spPr bwMode="auto">
          <a:xfrm>
            <a:off x="6989380" y="1184867"/>
            <a:ext cx="4361792" cy="632895"/>
          </a:xfrm>
          <a:prstGeom prst="rect">
            <a:avLst/>
          </a:prstGeom>
          <a:solidFill>
            <a:schemeClr val="tx1">
              <a:lumMod val="50000"/>
            </a:schemeClr>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GB" sz="1200" i="1">
                <a:solidFill>
                  <a:srgbClr val="FFFFFE"/>
                </a:solidFill>
                <a:effectLst/>
                <a:latin typeface="Open Sans" panose="020B0606030504020204" pitchFamily="34" charset="0"/>
                <a:ea typeface="MS Mincho" panose="02020609040205080304" pitchFamily="49" charset="-128"/>
                <a:cs typeface="Arial" panose="020B0604020202020204" pitchFamily="34" charset="0"/>
              </a:rPr>
              <a:t>Figure 2 - Proportion of households relying on each of the livelihood coping strategies for food security</a:t>
            </a:r>
            <a:endParaRPr lang="en-US" sz="1600">
              <a:solidFill>
                <a:srgbClr val="FFFFFE"/>
              </a:solidFill>
              <a:effectLst/>
              <a:latin typeface="Open Sans" panose="020B0606030504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756012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Available Resources </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LCS-FS: VAM Resource Centre </a:t>
            </a:r>
          </a:p>
        </p:txBody>
      </p:sp>
      <p:sp>
        <p:nvSpPr>
          <p:cNvPr id="3" name="TextBox 2">
            <a:extLst>
              <a:ext uri="{FF2B5EF4-FFF2-40B4-BE49-F238E27FC236}">
                <a16:creationId xmlns:a16="http://schemas.microsoft.com/office/drawing/2014/main" id="{ECC02B55-2265-D707-F87A-C5F1DBBA58D9}"/>
              </a:ext>
            </a:extLst>
          </p:cNvPr>
          <p:cNvSpPr txBox="1"/>
          <p:nvPr/>
        </p:nvSpPr>
        <p:spPr>
          <a:xfrm>
            <a:off x="5040814" y="6519446"/>
            <a:ext cx="7379785"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For more information and guidance on LCS-FS go to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VAM Resource Center</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8A4B5053-8879-FD22-24AD-78FD5430801C}"/>
              </a:ext>
            </a:extLst>
          </p:cNvPr>
          <p:cNvPicPr>
            <a:picLocks noChangeAspect="1"/>
          </p:cNvPicPr>
          <p:nvPr/>
        </p:nvPicPr>
        <p:blipFill>
          <a:blip r:embed="rId4"/>
          <a:srcRect/>
          <a:stretch/>
        </p:blipFill>
        <p:spPr>
          <a:xfrm>
            <a:off x="3092533" y="1311017"/>
            <a:ext cx="5319644" cy="4686956"/>
          </a:xfrm>
          <a:prstGeom prst="rect">
            <a:avLst/>
          </a:prstGeom>
        </p:spPr>
      </p:pic>
    </p:spTree>
    <p:extLst>
      <p:ext uri="{BB962C8B-B14F-4D97-AF65-F5344CB8AC3E}">
        <p14:creationId xmlns:p14="http://schemas.microsoft.com/office/powerpoint/2010/main" val="3829754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Thank You!</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US" sz="3600" b="0" kern="1400" spc="230">
                <a:solidFill>
                  <a:schemeClr val="tx1"/>
                </a:solidFill>
                <a:latin typeface="HALDEN SOLID" pitchFamily="2" charset="0"/>
              </a:rPr>
              <a:t>Livelihood Coping Strategies (LCS) indicators</a:t>
            </a:r>
            <a:endParaRPr lang="en-GB" sz="3600" b="0" kern="1400" spc="230">
              <a:solidFill>
                <a:schemeClr val="tx1"/>
              </a:solidFill>
              <a:latin typeface="HALDEN SOLID" pitchFamily="2" charset="0"/>
            </a:endParaRPr>
          </a:p>
        </p:txBody>
      </p:sp>
      <p:sp>
        <p:nvSpPr>
          <p:cNvPr id="10" name="Content Placeholder 2">
            <a:extLst>
              <a:ext uri="{FF2B5EF4-FFF2-40B4-BE49-F238E27FC236}">
                <a16:creationId xmlns:a16="http://schemas.microsoft.com/office/drawing/2014/main" id="{B5AE55B3-7711-47A0-B7A6-117E68749A25}"/>
              </a:ext>
            </a:extLst>
          </p:cNvPr>
          <p:cNvSpPr>
            <a:spLocks noGrp="1"/>
          </p:cNvSpPr>
          <p:nvPr>
            <p:ph idx="1"/>
          </p:nvPr>
        </p:nvSpPr>
        <p:spPr>
          <a:xfrm>
            <a:off x="717181" y="1557392"/>
            <a:ext cx="11052000" cy="4100053"/>
          </a:xfrm>
        </p:spPr>
        <p:txBody>
          <a:bodyPr vert="horz" lIns="91440" tIns="45720" rIns="91440" bIns="45720" rtlCol="0" anchor="t">
            <a:noAutofit/>
          </a:bodyPr>
          <a:lstStyle/>
          <a:p>
            <a:pPr>
              <a:lnSpc>
                <a:spcPts val="2700"/>
              </a:lnSpc>
              <a:buFont typeface="Wingdings" panose="05000000000000000000" pitchFamily="2" charset="2"/>
              <a:buChar char="v"/>
            </a:pPr>
            <a:r>
              <a:rPr lang="en-US" sz="2400" spc="60" dirty="0"/>
              <a:t>The Livelihood Coping Strategies (LCS) indicators are household-level indicators that are relatively simple to collect and correlate with other measures of food security and vulnerability. </a:t>
            </a:r>
          </a:p>
          <a:p>
            <a:pPr marL="0" indent="0">
              <a:lnSpc>
                <a:spcPts val="2700"/>
              </a:lnSpc>
              <a:buNone/>
            </a:pPr>
            <a:endParaRPr lang="en-US" sz="2400" spc="60" dirty="0"/>
          </a:p>
          <a:p>
            <a:pPr>
              <a:lnSpc>
                <a:spcPts val="2700"/>
              </a:lnSpc>
              <a:buFont typeface="Wingdings" panose="05000000000000000000" pitchFamily="2" charset="2"/>
              <a:buChar char="v"/>
            </a:pPr>
            <a:r>
              <a:rPr lang="en-US" sz="2400" spc="60" dirty="0"/>
              <a:t>They are based on a series of questions about how households manage to cope with shocks that put stress on their livelihoods. </a:t>
            </a:r>
          </a:p>
          <a:p>
            <a:pPr marL="0" indent="0">
              <a:lnSpc>
                <a:spcPts val="2700"/>
              </a:lnSpc>
              <a:buNone/>
            </a:pPr>
            <a:endParaRPr lang="en-US" sz="2400" spc="60" dirty="0"/>
          </a:p>
          <a:p>
            <a:pPr>
              <a:lnSpc>
                <a:spcPts val="2700"/>
              </a:lnSpc>
              <a:buFont typeface="Wingdings" panose="05000000000000000000" pitchFamily="2" charset="2"/>
              <a:buChar char="v"/>
            </a:pPr>
            <a:r>
              <a:rPr lang="en-US" sz="2400" spc="60" dirty="0"/>
              <a:t>The LCS indicators assess the medium and longer-term household coping and productive capacities and their future impact on food needs.</a:t>
            </a:r>
          </a:p>
          <a:p>
            <a:pPr>
              <a:lnSpc>
                <a:spcPts val="2700"/>
              </a:lnSpc>
              <a:buFont typeface="Wingdings" panose="05000000000000000000" pitchFamily="2" charset="2"/>
              <a:buChar char="v"/>
            </a:pPr>
            <a:endParaRPr lang="en-US" sz="2400" spc="60" dirty="0"/>
          </a:p>
        </p:txBody>
      </p:sp>
    </p:spTree>
    <p:extLst>
      <p:ext uri="{BB962C8B-B14F-4D97-AF65-F5344CB8AC3E}">
        <p14:creationId xmlns:p14="http://schemas.microsoft.com/office/powerpoint/2010/main" val="373595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lnSpc>
                <a:spcPts val="2700"/>
              </a:lnSpc>
              <a:buNone/>
            </a:pPr>
            <a:endParaRPr lang="en-US" spc="60" dirty="0"/>
          </a:p>
          <a:p>
            <a:pPr marL="0" indent="0">
              <a:lnSpc>
                <a:spcPts val="2700"/>
              </a:lnSpc>
              <a:buNone/>
            </a:pPr>
            <a:r>
              <a:rPr lang="en-US" sz="2400" spc="60" dirty="0"/>
              <a:t>The livelihood coping strategies indicator exists in two versions: one for </a:t>
            </a:r>
            <a:r>
              <a:rPr lang="en-US" sz="2400" b="1" u="sng" spc="60" dirty="0">
                <a:solidFill>
                  <a:schemeClr val="tx1">
                    <a:lumMod val="75000"/>
                  </a:schemeClr>
                </a:solidFill>
                <a:hlinkClick r:id="rId3">
                  <a:extLst>
                    <a:ext uri="{A12FA001-AC4F-418D-AE19-62706E023703}">
                      <ahyp:hlinkClr xmlns:ahyp="http://schemas.microsoft.com/office/drawing/2018/hyperlinkcolor" val="tx"/>
                    </a:ext>
                  </a:extLst>
                </a:hlinkClick>
              </a:rPr>
              <a:t>food security (LCS-FS) </a:t>
            </a:r>
            <a:r>
              <a:rPr lang="en-US" sz="2400" spc="60" dirty="0"/>
              <a:t>and another for </a:t>
            </a:r>
            <a:r>
              <a:rPr lang="en-US" sz="2400" b="1" u="sng" spc="60" dirty="0">
                <a:solidFill>
                  <a:schemeClr val="tx1">
                    <a:lumMod val="75000"/>
                  </a:schemeClr>
                </a:solidFill>
                <a:hlinkClick r:id="rId4">
                  <a:extLst>
                    <a:ext uri="{A12FA001-AC4F-418D-AE19-62706E023703}">
                      <ahyp:hlinkClr xmlns:ahyp="http://schemas.microsoft.com/office/drawing/2018/hyperlinkcolor" val="tx"/>
                    </a:ext>
                  </a:extLst>
                </a:hlinkClick>
              </a:rPr>
              <a:t>essential needs (LCS-EN)</a:t>
            </a:r>
            <a:r>
              <a:rPr lang="en-US" sz="2400" u="sng" spc="60" dirty="0">
                <a:solidFill>
                  <a:schemeClr val="tx1">
                    <a:lumMod val="75000"/>
                  </a:schemeClr>
                </a:solidFill>
              </a:rPr>
              <a:t>. </a:t>
            </a:r>
          </a:p>
          <a:p>
            <a:pPr>
              <a:lnSpc>
                <a:spcPts val="2700"/>
              </a:lnSpc>
              <a:buFont typeface="Wingdings" panose="05000000000000000000" pitchFamily="2" charset="2"/>
              <a:buChar char="v"/>
            </a:pPr>
            <a:endParaRPr lang="en-US" sz="2400" spc="60" dirty="0"/>
          </a:p>
          <a:p>
            <a:pPr>
              <a:lnSpc>
                <a:spcPts val="2700"/>
              </a:lnSpc>
              <a:buFont typeface="Wingdings" panose="05000000000000000000" pitchFamily="2" charset="2"/>
              <a:buChar char="v"/>
            </a:pPr>
            <a:endParaRPr lang="en-US"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LCS-FS &amp; LCS-EN</a:t>
            </a:r>
          </a:p>
        </p:txBody>
      </p:sp>
      <p:graphicFrame>
        <p:nvGraphicFramePr>
          <p:cNvPr id="2" name="Table 3">
            <a:extLst>
              <a:ext uri="{FF2B5EF4-FFF2-40B4-BE49-F238E27FC236}">
                <a16:creationId xmlns:a16="http://schemas.microsoft.com/office/drawing/2014/main" id="{28D0CD25-0C61-40A1-314D-019F989C5BD9}"/>
              </a:ext>
            </a:extLst>
          </p:cNvPr>
          <p:cNvGraphicFramePr>
            <a:graphicFrameLocks noGrp="1"/>
          </p:cNvGraphicFramePr>
          <p:nvPr>
            <p:extLst>
              <p:ext uri="{D42A27DB-BD31-4B8C-83A1-F6EECF244321}">
                <p14:modId xmlns:p14="http://schemas.microsoft.com/office/powerpoint/2010/main" val="3160560154"/>
              </p:ext>
            </p:extLst>
          </p:nvPr>
        </p:nvGraphicFramePr>
        <p:xfrm>
          <a:off x="1532237" y="3027406"/>
          <a:ext cx="8476736" cy="2451620"/>
        </p:xfrm>
        <a:graphic>
          <a:graphicData uri="http://schemas.openxmlformats.org/drawingml/2006/table">
            <a:tbl>
              <a:tblPr rtl="1" firstRow="1" bandRow="1">
                <a:tableStyleId>{5C22544A-7EE6-4342-B048-85BDC9FD1C3A}</a:tableStyleId>
              </a:tblPr>
              <a:tblGrid>
                <a:gridCol w="4238368">
                  <a:extLst>
                    <a:ext uri="{9D8B030D-6E8A-4147-A177-3AD203B41FA5}">
                      <a16:colId xmlns:a16="http://schemas.microsoft.com/office/drawing/2014/main" val="686564067"/>
                    </a:ext>
                  </a:extLst>
                </a:gridCol>
                <a:gridCol w="4238368">
                  <a:extLst>
                    <a:ext uri="{9D8B030D-6E8A-4147-A177-3AD203B41FA5}">
                      <a16:colId xmlns:a16="http://schemas.microsoft.com/office/drawing/2014/main" val="1034220629"/>
                    </a:ext>
                  </a:extLst>
                </a:gridCol>
              </a:tblGrid>
              <a:tr h="431249">
                <a:tc>
                  <a:txBody>
                    <a:bodyPr/>
                    <a:lstStyle/>
                    <a:p>
                      <a:pPr algn="ctr" rtl="1"/>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Essential needs version (LCS-EN)</a:t>
                      </a:r>
                      <a:endParaRPr lang="ar-SY" dirty="0">
                        <a:solidFill>
                          <a:srgbClr val="FFFFFF"/>
                        </a:solidFill>
                        <a:latin typeface="Open Sans" panose="020B0606030504020204" pitchFamily="34" charset="0"/>
                        <a:ea typeface="Open Sans" panose="020B0606030504020204" pitchFamily="34" charset="0"/>
                      </a:endParaRPr>
                    </a:p>
                  </a:txBody>
                  <a:tcPr/>
                </a:tc>
                <a:tc>
                  <a:txBody>
                    <a:bodyPr/>
                    <a:lstStyle/>
                    <a:p>
                      <a:pPr algn="ctr" rtl="1"/>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Food Security version (LCS-FS) </a:t>
                      </a:r>
                      <a:endParaRPr lang="ar-SY" dirty="0">
                        <a:solidFill>
                          <a:srgbClr val="FFFFFF"/>
                        </a:solidFill>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2437027382"/>
                  </a:ext>
                </a:extLst>
              </a:tr>
              <a:tr h="2020371">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800" spc="60">
                          <a:latin typeface="Open Sans" panose="020B0606030504020204" pitchFamily="34" charset="0"/>
                          <a:ea typeface="Open Sans" panose="020B0606030504020204" pitchFamily="34" charset="0"/>
                          <a:cs typeface="Open Sans" panose="020B0606030504020204" pitchFamily="34" charset="0"/>
                        </a:rPr>
                        <a:t>Is to be used in essential needs assessments, or whenever the scope of an assessment is broader than food security.</a:t>
                      </a:r>
                      <a:endParaRPr lang="en-US" sz="1800">
                        <a:latin typeface="Open Sans" panose="020B0606030504020204" pitchFamily="34" charset="0"/>
                        <a:ea typeface="Open Sans" panose="020B0606030504020204" pitchFamily="34" charset="0"/>
                        <a:cs typeface="Open Sans" panose="020B0606030504020204" pitchFamily="34" charset="0"/>
                      </a:endParaRPr>
                    </a:p>
                    <a:p>
                      <a:pPr rtl="1"/>
                      <a:endParaRPr lang="ar-SY">
                        <a:latin typeface="Open Sans" panose="020B0606030504020204" pitchFamily="34" charset="0"/>
                        <a:ea typeface="Open Sans" panose="020B0606030504020204" pitchFamily="34" charset="0"/>
                      </a:endParaRPr>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800" spc="60" dirty="0">
                          <a:latin typeface="Open Sans" panose="020B0606030504020204" pitchFamily="34" charset="0"/>
                          <a:ea typeface="Open Sans" panose="020B0606030504020204" pitchFamily="34" charset="0"/>
                          <a:cs typeface="Open Sans" panose="020B0606030504020204" pitchFamily="34" charset="0"/>
                        </a:rPr>
                        <a:t>Is to be used when the objective of a data collection exercise has a specific focus on food security. </a:t>
                      </a:r>
                    </a:p>
                    <a:p>
                      <a:pPr rtl="1"/>
                      <a:endParaRPr lang="ar-SY" dirty="0">
                        <a:latin typeface="Open Sans" panose="020B0606030504020204" pitchFamily="34" charset="0"/>
                        <a:ea typeface="Open Sans" panose="020B0606030504020204" pitchFamily="34" charset="0"/>
                      </a:endParaRPr>
                    </a:p>
                  </a:txBody>
                  <a:tcPr/>
                </a:tc>
                <a:extLst>
                  <a:ext uri="{0D108BD9-81ED-4DB2-BD59-A6C34878D82A}">
                    <a16:rowId xmlns:a16="http://schemas.microsoft.com/office/drawing/2014/main" val="3837575619"/>
                  </a:ext>
                </a:extLst>
              </a:tr>
            </a:tbl>
          </a:graphicData>
        </a:graphic>
      </p:graphicFrame>
    </p:spTree>
    <p:extLst>
      <p:ext uri="{BB962C8B-B14F-4D97-AF65-F5344CB8AC3E}">
        <p14:creationId xmlns:p14="http://schemas.microsoft.com/office/powerpoint/2010/main" val="21157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USEs OF these indicators</a:t>
            </a:r>
          </a:p>
        </p:txBody>
      </p:sp>
      <p:graphicFrame>
        <p:nvGraphicFramePr>
          <p:cNvPr id="2" name="Table 3">
            <a:extLst>
              <a:ext uri="{FF2B5EF4-FFF2-40B4-BE49-F238E27FC236}">
                <a16:creationId xmlns:a16="http://schemas.microsoft.com/office/drawing/2014/main" id="{91386237-C605-C373-CD16-7917B142CA18}"/>
              </a:ext>
            </a:extLst>
          </p:cNvPr>
          <p:cNvGraphicFramePr>
            <a:graphicFrameLocks noGrp="1"/>
          </p:cNvGraphicFramePr>
          <p:nvPr>
            <p:extLst>
              <p:ext uri="{D42A27DB-BD31-4B8C-83A1-F6EECF244321}">
                <p14:modId xmlns:p14="http://schemas.microsoft.com/office/powerpoint/2010/main" val="1880645292"/>
              </p:ext>
            </p:extLst>
          </p:nvPr>
        </p:nvGraphicFramePr>
        <p:xfrm>
          <a:off x="569999" y="1386346"/>
          <a:ext cx="11052002" cy="5058403"/>
        </p:xfrm>
        <a:graphic>
          <a:graphicData uri="http://schemas.openxmlformats.org/drawingml/2006/table">
            <a:tbl>
              <a:tblPr firstRow="1" bandRow="1">
                <a:tableStyleId>{5C22544A-7EE6-4342-B048-85BDC9FD1C3A}</a:tableStyleId>
              </a:tblPr>
              <a:tblGrid>
                <a:gridCol w="5526001">
                  <a:extLst>
                    <a:ext uri="{9D8B030D-6E8A-4147-A177-3AD203B41FA5}">
                      <a16:colId xmlns:a16="http://schemas.microsoft.com/office/drawing/2014/main" val="3107944488"/>
                    </a:ext>
                  </a:extLst>
                </a:gridCol>
                <a:gridCol w="5526001">
                  <a:extLst>
                    <a:ext uri="{9D8B030D-6E8A-4147-A177-3AD203B41FA5}">
                      <a16:colId xmlns:a16="http://schemas.microsoft.com/office/drawing/2014/main" val="2314379847"/>
                    </a:ext>
                  </a:extLst>
                </a:gridCol>
              </a:tblGrid>
              <a:tr h="431427">
                <a:tc>
                  <a:txBody>
                    <a:bodyPr/>
                    <a:lstStyle/>
                    <a:p>
                      <a:r>
                        <a:rPr lang="en-GB" dirty="0">
                          <a:solidFill>
                            <a:srgbClr val="FFFFFE"/>
                          </a:solidFill>
                          <a:latin typeface="Open Sans" panose="020B0606030504020204" pitchFamily="34" charset="0"/>
                          <a:ea typeface="Open Sans" panose="020B0606030504020204" pitchFamily="34" charset="0"/>
                          <a:cs typeface="Open Sans" panose="020B0606030504020204" pitchFamily="34" charset="0"/>
                        </a:rPr>
                        <a:t>LCS-FS</a:t>
                      </a:r>
                    </a:p>
                  </a:txBody>
                  <a:tcPr/>
                </a:tc>
                <a:tc>
                  <a:txBody>
                    <a:bodyPr/>
                    <a:lstStyle/>
                    <a:p>
                      <a:r>
                        <a:rPr lang="en-GB" dirty="0">
                          <a:solidFill>
                            <a:srgbClr val="FFFFFE"/>
                          </a:solidFill>
                          <a:latin typeface="Open Sans"/>
                          <a:ea typeface="Open Sans"/>
                          <a:cs typeface="Open Sans"/>
                        </a:rPr>
                        <a:t>LCS-EN</a:t>
                      </a:r>
                    </a:p>
                  </a:txBody>
                  <a:tcPr/>
                </a:tc>
                <a:extLst>
                  <a:ext uri="{0D108BD9-81ED-4DB2-BD59-A6C34878D82A}">
                    <a16:rowId xmlns:a16="http://schemas.microsoft.com/office/drawing/2014/main" val="3059212568"/>
                  </a:ext>
                </a:extLst>
              </a:tr>
              <a:tr h="1702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60" dirty="0">
                          <a:latin typeface="Open Sans"/>
                          <a:ea typeface="Open Sans"/>
                          <a:cs typeface="Open Sans"/>
                        </a:rPr>
                        <a:t>Programme activity monitoring (food, cash for food); assessment of the food security situation of a population; and population-level targeting.</a:t>
                      </a:r>
                    </a:p>
                    <a:p>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60" dirty="0">
                          <a:latin typeface="Open Sans" panose="020B0606030504020204" pitchFamily="34" charset="0"/>
                          <a:ea typeface="Open Sans" panose="020B0606030504020204" pitchFamily="34" charset="0"/>
                          <a:cs typeface="Open Sans" panose="020B0606030504020204" pitchFamily="34" charset="0"/>
                        </a:rPr>
                        <a:t>Programme activity monitoring (multi-purpose cash); assessment of vulnerability to meet essential needs of a population; and population-level targeting.</a:t>
                      </a:r>
                    </a:p>
                    <a:p>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7466290"/>
                  </a:ext>
                </a:extLst>
              </a:tr>
              <a:tr h="1702064">
                <a:tc>
                  <a:txBody>
                    <a:bodyPr/>
                    <a:lstStyle/>
                    <a:p>
                      <a:pPr marL="0" marR="0" lvl="0" indent="0" algn="l" rtl="0" eaLnBrk="1" fontAlgn="auto" latinLnBrk="0" hangingPunct="1">
                        <a:lnSpc>
                          <a:spcPct val="100000"/>
                        </a:lnSpc>
                        <a:spcBef>
                          <a:spcPts val="0"/>
                        </a:spcBef>
                        <a:spcAft>
                          <a:spcPts val="0"/>
                        </a:spcAft>
                        <a:buClrTx/>
                        <a:buSzTx/>
                        <a:buFontTx/>
                        <a:buNone/>
                      </a:pPr>
                      <a:r>
                        <a:rPr lang="en-GB" sz="1800" spc="60" dirty="0">
                          <a:latin typeface="Open Sans"/>
                          <a:ea typeface="Open Sans"/>
                          <a:cs typeface="Open Sans"/>
                        </a:rPr>
                        <a:t>Used to classify households according to their level of food security, through </a:t>
                      </a:r>
                      <a:r>
                        <a:rPr lang="en-GB" sz="1800" b="1" spc="60" dirty="0">
                          <a:latin typeface="Open Sans"/>
                          <a:ea typeface="Open Sans"/>
                          <a:cs typeface="Open Sans"/>
                          <a:hlinkClick r:id="rId3">
                            <a:extLst>
                              <a:ext uri="{A12FA001-AC4F-418D-AE19-62706E023703}">
                                <ahyp:hlinkClr xmlns:ahyp="http://schemas.microsoft.com/office/drawing/2018/hyperlinkcolor" val="tx"/>
                              </a:ext>
                            </a:extLst>
                          </a:hlinkClick>
                        </a:rPr>
                        <a:t>Consolidated Approach for Reporting on food Insecurity (CARI)</a:t>
                      </a:r>
                      <a:r>
                        <a:rPr lang="en-GB" sz="1800" spc="60" dirty="0">
                          <a:latin typeface="Open Sans"/>
                          <a:ea typeface="Open Sans"/>
                          <a:cs typeface="Open Sans"/>
                        </a:rPr>
                        <a:t>. </a:t>
                      </a:r>
                    </a:p>
                    <a:p>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spc="60" dirty="0">
                          <a:latin typeface="Open Sans"/>
                          <a:ea typeface="Open Sans"/>
                          <a:cs typeface="Open Sans"/>
                        </a:rPr>
                        <a:t>Used to classify households according to their vulnerability to meet essential needs in the </a:t>
                      </a:r>
                      <a:r>
                        <a:rPr lang="en-US" sz="1800" b="1" kern="1200" spc="60" dirty="0">
                          <a:solidFill>
                            <a:schemeClr val="dk1"/>
                          </a:solidFill>
                          <a:latin typeface="Open Sans"/>
                          <a:ea typeface="Open Sans"/>
                          <a:cs typeface="Open Sans"/>
                          <a:hlinkClick r:id="rId4">
                            <a:extLst>
                              <a:ext uri="{A12FA001-AC4F-418D-AE19-62706E023703}">
                                <ahyp:hlinkClr xmlns:ahyp="http://schemas.microsoft.com/office/drawing/2018/hyperlinkcolor" val="tx"/>
                              </a:ext>
                            </a:extLst>
                          </a:hlinkClick>
                        </a:rPr>
                        <a:t>ENA vulnerability </a:t>
                      </a:r>
                      <a:r>
                        <a:rPr lang="en-US" sz="1800" b="1" kern="1200" spc="60" dirty="0">
                          <a:solidFill>
                            <a:schemeClr val="dk1"/>
                          </a:solidFill>
                          <a:latin typeface="Open Sans"/>
                          <a:ea typeface="Open Sans"/>
                          <a:cs typeface="Open Sans"/>
                        </a:rPr>
                        <a:t> </a:t>
                      </a:r>
                      <a:r>
                        <a:rPr lang="en-US" sz="1800" spc="60" dirty="0">
                          <a:latin typeface="Open Sans"/>
                          <a:ea typeface="Open Sans"/>
                          <a:cs typeface="Open Sans"/>
                        </a:rPr>
                        <a:t>classification method.</a:t>
                      </a:r>
                    </a:p>
                    <a:p>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12677326"/>
                  </a:ext>
                </a:extLst>
              </a:tr>
              <a:tr h="1222848">
                <a:tc>
                  <a:txBody>
                    <a:bodyPr/>
                    <a:lstStyle/>
                    <a:p>
                      <a:r>
                        <a:rPr lang="en-US" sz="1800" spc="60" dirty="0">
                          <a:latin typeface="Open Sans" panose="020B0606030504020204" pitchFamily="34" charset="0"/>
                          <a:ea typeface="Open Sans" panose="020B0606030504020204" pitchFamily="34" charset="0"/>
                          <a:cs typeface="Open Sans" panose="020B0606030504020204" pitchFamily="34" charset="0"/>
                        </a:rPr>
                        <a:t>One of the food security outcome indicators in the </a:t>
                      </a:r>
                      <a:r>
                        <a:rPr lang="en-GB" sz="1800" spc="60" dirty="0">
                          <a:latin typeface="Open Sans" panose="020B0606030504020204" pitchFamily="34" charset="0"/>
                          <a:ea typeface="Open Sans" panose="020B0606030504020204" pitchFamily="34" charset="0"/>
                          <a:cs typeface="Open Sans" panose="020B0606030504020204" pitchFamily="34" charset="0"/>
                        </a:rPr>
                        <a:t>Integrated Food Security Phase Classification (IPC) acute food insecurity </a:t>
                      </a:r>
                      <a:r>
                        <a:rPr lang="en-GB" sz="1800" b="1" spc="60"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reference table</a:t>
                      </a:r>
                      <a:r>
                        <a:rPr lang="en-GB" sz="1800" spc="60" dirty="0">
                          <a:latin typeface="Open Sans" panose="020B0606030504020204" pitchFamily="34" charset="0"/>
                          <a:ea typeface="Open Sans" panose="020B0606030504020204" pitchFamily="34" charset="0"/>
                          <a:cs typeface="Open Sans" panose="020B0606030504020204" pitchFamily="34" charset="0"/>
                        </a:rPr>
                        <a:t>. </a:t>
                      </a:r>
                      <a:endParaRPr lang="en-GB"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800" spc="60" dirty="0">
                          <a:latin typeface="Open Sans" panose="020B0606030504020204" pitchFamily="34" charset="0"/>
                          <a:ea typeface="Open Sans" panose="020B0606030504020204" pitchFamily="34" charset="0"/>
                          <a:cs typeface="Open Sans" panose="020B0606030504020204" pitchFamily="34" charset="0"/>
                        </a:rPr>
                        <a:t>One of the indicators used to determine the intersectoral severity in the </a:t>
                      </a:r>
                      <a:r>
                        <a:rPr lang="en-US" sz="1800" b="1" spc="6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Joint and Intersectoral Analysis Framework (JIAF) </a:t>
                      </a:r>
                      <a:r>
                        <a:rPr lang="en-US" sz="1800" spc="6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endPar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123071801"/>
                  </a:ext>
                </a:extLst>
              </a:tr>
            </a:tbl>
          </a:graphicData>
        </a:graphic>
      </p:graphicFrame>
      <p:sp>
        <p:nvSpPr>
          <p:cNvPr id="5" name="Rectangle 4">
            <a:extLst>
              <a:ext uri="{FF2B5EF4-FFF2-40B4-BE49-F238E27FC236}">
                <a16:creationId xmlns:a16="http://schemas.microsoft.com/office/drawing/2014/main" id="{A6815FEF-2263-B5E7-E3FA-CA5AE7EEF4DA}"/>
              </a:ext>
            </a:extLst>
          </p:cNvPr>
          <p:cNvSpPr/>
          <p:nvPr/>
        </p:nvSpPr>
        <p:spPr>
          <a:xfrm>
            <a:off x="569999" y="1386346"/>
            <a:ext cx="5526001" cy="505840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C4C8CEE-5479-5D16-59B9-E729A909C7EF}"/>
              </a:ext>
            </a:extLst>
          </p:cNvPr>
          <p:cNvSpPr/>
          <p:nvPr/>
        </p:nvSpPr>
        <p:spPr>
          <a:xfrm>
            <a:off x="6096000" y="1378973"/>
            <a:ext cx="5526001" cy="5051030"/>
          </a:xfrm>
          <a:prstGeom prst="rect">
            <a:avLst/>
          </a:prstGeom>
          <a:solidFill>
            <a:srgbClr val="FFFFFF">
              <a:alpha val="6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3047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502843"/>
          </a:xfrm>
        </p:spPr>
        <p:txBody>
          <a:bodyPr vert="horz" lIns="91440" tIns="45720" rIns="91440" bIns="45720" rtlCol="0" anchor="t">
            <a:noAutofit/>
          </a:bodyPr>
          <a:lstStyle/>
          <a:p>
            <a:pPr marL="0" indent="0">
              <a:buNone/>
            </a:pPr>
            <a:endParaRPr lang="en-US" sz="2200" spc="60" dirty="0">
              <a:latin typeface="Open Sans"/>
              <a:ea typeface="Open Sans"/>
              <a:cs typeface="Open Sans"/>
            </a:endParaRPr>
          </a:p>
          <a:p>
            <a:pPr marL="0" indent="0">
              <a:buNone/>
            </a:pPr>
            <a:r>
              <a:rPr lang="en-US" sz="2400" spc="60" dirty="0">
                <a:latin typeface="Open Sans"/>
                <a:ea typeface="Open Sans"/>
                <a:cs typeface="Open Sans"/>
              </a:rPr>
              <a:t>The LCS indicators measure the most severe livelihood coping strategy </a:t>
            </a:r>
            <a:r>
              <a:rPr lang="en-US" sz="2400" b="1" spc="60" dirty="0">
                <a:latin typeface="Open Sans"/>
                <a:ea typeface="Open Sans"/>
                <a:cs typeface="Open Sans"/>
              </a:rPr>
              <a:t>applied </a:t>
            </a:r>
            <a:r>
              <a:rPr lang="en-US" sz="2400" spc="60" dirty="0">
                <a:latin typeface="Open Sans"/>
                <a:ea typeface="Open Sans"/>
                <a:cs typeface="Open Sans"/>
              </a:rPr>
              <a:t>by the household during the </a:t>
            </a:r>
            <a:r>
              <a:rPr lang="en-US" sz="2400" b="1" spc="60" dirty="0">
                <a:latin typeface="Open Sans"/>
                <a:ea typeface="Open Sans"/>
                <a:cs typeface="Open Sans"/>
              </a:rPr>
              <a:t>30 days </a:t>
            </a:r>
            <a:r>
              <a:rPr lang="en-US" sz="2400" spc="60" dirty="0">
                <a:latin typeface="Open Sans"/>
                <a:ea typeface="Open Sans"/>
                <a:cs typeface="Open Sans"/>
              </a:rPr>
              <a:t>prior to the interview </a:t>
            </a:r>
            <a:r>
              <a:rPr lang="en-US" sz="2400" b="1" spc="60" dirty="0">
                <a:solidFill>
                  <a:schemeClr val="accent1"/>
                </a:solidFill>
                <a:latin typeface="Open Sans"/>
                <a:ea typeface="Open Sans"/>
                <a:cs typeface="Open Sans"/>
              </a:rPr>
              <a:t>or</a:t>
            </a:r>
            <a:r>
              <a:rPr lang="en-US" sz="2400" spc="60" dirty="0">
                <a:latin typeface="Open Sans"/>
                <a:ea typeface="Open Sans"/>
                <a:cs typeface="Open Sans"/>
              </a:rPr>
              <a:t> </a:t>
            </a:r>
            <a:r>
              <a:rPr lang="en-US" sz="2400" b="1" spc="60" dirty="0">
                <a:latin typeface="Open Sans"/>
                <a:ea typeface="Open Sans"/>
                <a:cs typeface="Open Sans"/>
              </a:rPr>
              <a:t>that has been exhausted by the household </a:t>
            </a:r>
            <a:r>
              <a:rPr lang="en-US" sz="2400" spc="60" dirty="0">
                <a:latin typeface="Open Sans"/>
                <a:ea typeface="Open Sans"/>
                <a:cs typeface="Open Sans"/>
              </a:rPr>
              <a:t>within the </a:t>
            </a:r>
            <a:r>
              <a:rPr lang="en-US" sz="2400" b="1" spc="60" dirty="0">
                <a:latin typeface="Open Sans"/>
                <a:ea typeface="Open Sans"/>
                <a:cs typeface="Open Sans"/>
              </a:rPr>
              <a:t>12 months </a:t>
            </a:r>
            <a:r>
              <a:rPr lang="en-US" sz="2400" spc="60" dirty="0">
                <a:latin typeface="Open Sans"/>
                <a:ea typeface="Open Sans"/>
                <a:cs typeface="Open Sans"/>
              </a:rPr>
              <a:t>prior to the interview, as a response to….</a:t>
            </a:r>
            <a:endParaRPr lang="en-US" sz="1000" spc="60" dirty="0">
              <a:latin typeface="Open Sans"/>
              <a:ea typeface="Open Sans"/>
              <a:cs typeface="Open Sans"/>
            </a:endParaRPr>
          </a:p>
          <a:p>
            <a:pPr lvl="1"/>
            <a:r>
              <a:rPr lang="en-US" sz="2200" b="1" spc="60" dirty="0">
                <a:solidFill>
                  <a:schemeClr val="tx1">
                    <a:lumMod val="75000"/>
                  </a:schemeClr>
                </a:solidFill>
                <a:latin typeface="Open Sans"/>
                <a:ea typeface="Open Sans"/>
                <a:cs typeface="Open Sans"/>
              </a:rPr>
              <a:t>LCS-FS:</a:t>
            </a:r>
            <a:r>
              <a:rPr lang="en-US" sz="2200" b="1" spc="60" dirty="0">
                <a:latin typeface="Open Sans"/>
                <a:ea typeface="Open Sans"/>
                <a:cs typeface="Open Sans"/>
              </a:rPr>
              <a:t> </a:t>
            </a:r>
            <a:r>
              <a:rPr lang="en-US" sz="2200" spc="60" dirty="0">
                <a:latin typeface="Open Sans"/>
                <a:ea typeface="Open Sans"/>
                <a:cs typeface="Open Sans"/>
              </a:rPr>
              <a:t>lack of food or money to purchase food </a:t>
            </a:r>
          </a:p>
          <a:p>
            <a:pPr lvl="1"/>
            <a:r>
              <a:rPr lang="en-US" sz="2200" b="1" spc="60" dirty="0">
                <a:solidFill>
                  <a:schemeClr val="tx1">
                    <a:lumMod val="75000"/>
                  </a:schemeClr>
                </a:solidFill>
                <a:latin typeface="Open Sans"/>
                <a:ea typeface="Open Sans"/>
                <a:cs typeface="Open Sans"/>
              </a:rPr>
              <a:t>LCS-EN: </a:t>
            </a:r>
            <a:r>
              <a:rPr lang="en-US" sz="2200" spc="60" dirty="0">
                <a:latin typeface="Open Sans"/>
                <a:ea typeface="Open Sans"/>
                <a:cs typeface="Open Sans"/>
              </a:rPr>
              <a:t>lack of resources to access essential needs (e.g. food, housing, education and health services, etc.)</a:t>
            </a:r>
          </a:p>
          <a:p>
            <a:pPr marL="0" indent="0">
              <a:buNone/>
            </a:pPr>
            <a:endParaRPr lang="en-US" sz="2400" spc="60" dirty="0">
              <a:latin typeface="Open Sans"/>
              <a:ea typeface="Open Sans"/>
              <a:cs typeface="Open Sans"/>
            </a:endParaRPr>
          </a:p>
          <a:p>
            <a:pPr marL="0" indent="0">
              <a:buNone/>
            </a:pPr>
            <a:endParaRPr lang="en-US" sz="22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LCS: What </a:t>
            </a:r>
            <a:r>
              <a:rPr lang="en-GB" sz="3600" b="0" kern="1400" spc="230" err="1">
                <a:solidFill>
                  <a:schemeClr val="tx1"/>
                </a:solidFill>
                <a:latin typeface="HALDEN SOLID" pitchFamily="2" charset="0"/>
              </a:rPr>
              <a:t>iS</a:t>
            </a:r>
            <a:r>
              <a:rPr lang="en-GB" sz="3600" b="0" kern="1400" spc="230">
                <a:solidFill>
                  <a:schemeClr val="tx1"/>
                </a:solidFill>
                <a:latin typeface="HALDEN SOLID" pitchFamily="2" charset="0"/>
              </a:rPr>
              <a:t> LCS measuring? </a:t>
            </a:r>
          </a:p>
        </p:txBody>
      </p:sp>
    </p:spTree>
    <p:extLst>
      <p:ext uri="{BB962C8B-B14F-4D97-AF65-F5344CB8AC3E}">
        <p14:creationId xmlns:p14="http://schemas.microsoft.com/office/powerpoint/2010/main" val="1198892185"/>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8" ma:contentTypeDescription="Create a new document." ma:contentTypeScope="" ma:versionID="ad2f6bf157231b83579321204f69ffe0">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e944df982cebb5615fc5ff0a850bebfa"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42C0A3-D63F-4402-8C6F-542B57AA82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256dcf-74b5-4e0f-b2ab-e17546be8a80"/>
    <ds:schemaRef ds:uri="3940b711-dc1d-4235-b0a5-48d487f0d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520</TotalTime>
  <Words>7238</Words>
  <Application>Microsoft Office PowerPoint</Application>
  <PresentationFormat>Widescreen</PresentationFormat>
  <Paragraphs>632</Paragraphs>
  <Slides>54</Slides>
  <Notes>38</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Theme2</vt:lpstr>
      <vt:lpstr>PowerPoint Presentation</vt:lpstr>
      <vt:lpstr>AUDIENCE  </vt:lpstr>
      <vt:lpstr>Guidance Note for LCS-FS</vt:lpstr>
      <vt:lpstr>PowerPoint Presentation</vt:lpstr>
      <vt:lpstr>LCS-fs: training instructions 1</vt:lpstr>
      <vt:lpstr>Livelihood Coping Strategies (LCS) indicators</vt:lpstr>
      <vt:lpstr>LCS: LCS-FS &amp; LCS-EN</vt:lpstr>
      <vt:lpstr>LCS: USEs OF these indicators</vt:lpstr>
      <vt:lpstr>LCS: What iS LCS measuring? </vt:lpstr>
      <vt:lpstr>LCS-fs: What is it? </vt:lpstr>
      <vt:lpstr>PowerPoint Presentation</vt:lpstr>
      <vt:lpstr>LCS-FS: training instructions 2</vt:lpstr>
      <vt:lpstr>LCS-FS MODULE: main question</vt:lpstr>
      <vt:lpstr>LCS-FS MODULE: response options</vt:lpstr>
      <vt:lpstr>LCS-FS MODULE: response options</vt:lpstr>
      <vt:lpstr>LCS-FS MODULE: response options</vt:lpstr>
      <vt:lpstr>LCS-FS MODULE: response options</vt:lpstr>
      <vt:lpstr>LCS-FS MODULE: response options</vt:lpstr>
      <vt:lpstr>LCS-FS MODULE: lookouts!</vt:lpstr>
      <vt:lpstr>PowerPoint Presentation</vt:lpstr>
      <vt:lpstr>LCS-FS MODULE: COPING STRATEGIES</vt:lpstr>
      <vt:lpstr>Lcs-FS: severity - Stress</vt:lpstr>
      <vt:lpstr>Lcs-FS: severity – Crisis </vt:lpstr>
      <vt:lpstr>Lcs-FS: severity – Emergency </vt:lpstr>
      <vt:lpstr>Lcs-FS: severity LEVELS</vt:lpstr>
      <vt:lpstr>PowerPoint Presentation</vt:lpstr>
      <vt:lpstr>Lcs-FS: classification of households </vt:lpstr>
      <vt:lpstr>PowerPoint Presentation</vt:lpstr>
      <vt:lpstr>LCS-fs: training instructions 3</vt:lpstr>
      <vt:lpstr>EXAMPLE DESCRIPTION OF A STRESS COPING STRATEGY</vt:lpstr>
      <vt:lpstr>EXAMPLE DESCRIPTION OF A CRISIS COPING STRATEGY</vt:lpstr>
      <vt:lpstr>EXAMPLE DESCRIPTION OF AN EMERGENCY COPING STRATEGY</vt:lpstr>
      <vt:lpstr>PowerPoint Presentation</vt:lpstr>
      <vt:lpstr>LCS-FS: Module design </vt:lpstr>
      <vt:lpstr>LCS-FS: Survey Designer</vt:lpstr>
      <vt:lpstr>LCS-FS: Survey Designer</vt:lpstr>
      <vt:lpstr>PowerPoint Presentation</vt:lpstr>
      <vt:lpstr>Developing new strategies </vt:lpstr>
      <vt:lpstr>STEP 1: Desk review  </vt:lpstr>
      <vt:lpstr>Step 2: list of strategies</vt:lpstr>
      <vt:lpstr>STEP 3: FGD (Adjusting The severity)</vt:lpstr>
      <vt:lpstr>PowerPoint Presentation</vt:lpstr>
      <vt:lpstr>Lcs-FS: EXPLORATION OF DATA </vt:lpstr>
      <vt:lpstr>Quality check examples (1) </vt:lpstr>
      <vt:lpstr>Quality check examples (2) </vt:lpstr>
      <vt:lpstr>Lcs-FS: calculation</vt:lpstr>
      <vt:lpstr>Lcs: calculation</vt:lpstr>
      <vt:lpstr>LCS-FS: GITHUB</vt:lpstr>
      <vt:lpstr>PowerPoint Presentation</vt:lpstr>
      <vt:lpstr>LCS-FS: REPORTING EXAMPLE </vt:lpstr>
      <vt:lpstr>LCS-FS: REPORTING EXAMPLE </vt:lpstr>
      <vt:lpstr>PowerPoint Presentation</vt:lpstr>
      <vt:lpstr>LCS-FS: VAM Resource Centre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Ali ASSI</cp:lastModifiedBy>
  <cp:revision>10</cp:revision>
  <dcterms:created xsi:type="dcterms:W3CDTF">2018-08-20T09:35:59Z</dcterms:created>
  <dcterms:modified xsi:type="dcterms:W3CDTF">2024-09-11T11:00:08Z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ies>
</file>