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2"/>
  </p:notesMasterIdLst>
  <p:handoutMasterIdLst>
    <p:handoutMasterId r:id="rId43"/>
  </p:handoutMasterIdLst>
  <p:sldIdLst>
    <p:sldId id="261" r:id="rId5"/>
    <p:sldId id="327" r:id="rId6"/>
    <p:sldId id="387" r:id="rId7"/>
    <p:sldId id="268" r:id="rId8"/>
    <p:sldId id="291" r:id="rId9"/>
    <p:sldId id="383" r:id="rId10"/>
    <p:sldId id="332" r:id="rId11"/>
    <p:sldId id="292" r:id="rId12"/>
    <p:sldId id="398" r:id="rId13"/>
    <p:sldId id="399" r:id="rId14"/>
    <p:sldId id="388" r:id="rId15"/>
    <p:sldId id="338" r:id="rId16"/>
    <p:sldId id="391" r:id="rId17"/>
    <p:sldId id="389" r:id="rId18"/>
    <p:sldId id="392" r:id="rId19"/>
    <p:sldId id="390" r:id="rId20"/>
    <p:sldId id="394" r:id="rId21"/>
    <p:sldId id="393" r:id="rId22"/>
    <p:sldId id="397" r:id="rId23"/>
    <p:sldId id="385" r:id="rId24"/>
    <p:sldId id="384" r:id="rId25"/>
    <p:sldId id="381" r:id="rId26"/>
    <p:sldId id="322" r:id="rId27"/>
    <p:sldId id="382" r:id="rId28"/>
    <p:sldId id="297" r:id="rId29"/>
    <p:sldId id="380" r:id="rId30"/>
    <p:sldId id="309" r:id="rId31"/>
    <p:sldId id="293" r:id="rId32"/>
    <p:sldId id="395" r:id="rId33"/>
    <p:sldId id="396" r:id="rId34"/>
    <p:sldId id="324" r:id="rId35"/>
    <p:sldId id="299" r:id="rId36"/>
    <p:sldId id="311" r:id="rId37"/>
    <p:sldId id="300" r:id="rId38"/>
    <p:sldId id="313" r:id="rId39"/>
    <p:sldId id="296" r:id="rId40"/>
    <p:sldId id="333"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87"/>
          </p14:sldIdLst>
        </p14:section>
        <p14:section name="Relevance: both" id="{71027F9D-3AB5-4CD0-ABC4-83576DA9BA56}">
          <p14:sldIdLst>
            <p14:sldId id="268"/>
            <p14:sldId id="291"/>
            <p14:sldId id="383"/>
            <p14:sldId id="332"/>
            <p14:sldId id="292"/>
            <p14:sldId id="398"/>
            <p14:sldId id="399"/>
            <p14:sldId id="388"/>
            <p14:sldId id="338"/>
            <p14:sldId id="391"/>
            <p14:sldId id="389"/>
            <p14:sldId id="392"/>
            <p14:sldId id="390"/>
            <p14:sldId id="394"/>
            <p14:sldId id="393"/>
          </p14:sldIdLst>
        </p14:section>
        <p14:section name="Relevance: Optional" id="{05A19A9E-B174-4791-98BC-AA01FC155DDE}">
          <p14:sldIdLst>
            <p14:sldId id="397"/>
            <p14:sldId id="385"/>
            <p14:sldId id="384"/>
            <p14:sldId id="381"/>
          </p14:sldIdLst>
        </p14:section>
        <p14:section name="Relevance: Analyst training" id="{7E87BF92-3A7D-4E63-A594-6397CC96B705}">
          <p14:sldIdLst>
            <p14:sldId id="322"/>
            <p14:sldId id="382"/>
            <p14:sldId id="297"/>
            <p14:sldId id="380"/>
            <p14:sldId id="309"/>
            <p14:sldId id="293"/>
            <p14:sldId id="395"/>
            <p14:sldId id="396"/>
            <p14:sldId id="324"/>
            <p14:sldId id="299"/>
          </p14:sldIdLst>
        </p14:section>
        <p14:section name="Relevance: both"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2F5A"/>
    <a:srgbClr val="B4CFED"/>
    <a:srgbClr val="FFD6EB"/>
    <a:srgbClr val="C1759D"/>
    <a:srgbClr val="810054"/>
    <a:srgbClr val="FFFFFE"/>
    <a:srgbClr val="38101F"/>
    <a:srgbClr val="AD3163"/>
    <a:srgbClr val="C9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73CAE-EE5B-4F53-8B0A-1A7854B90DE5}" v="1" dt="2025-07-22T10:28:15.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27" autoAdjust="0"/>
  </p:normalViewPr>
  <p:slideViewPr>
    <p:cSldViewPr snapToGrid="0">
      <p:cViewPr varScale="1">
        <p:scale>
          <a:sx n="51" d="100"/>
          <a:sy n="51" d="100"/>
        </p:scale>
        <p:origin x="44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ai SALEH" userId="a27f7d6a-f034-4578-8764-df3cfd5aa258" providerId="ADAL" clId="{C2973CAE-EE5B-4F53-8B0A-1A7854B90DE5}"/>
    <pc:docChg chg="custSel modSld">
      <pc:chgData name="Odai SALEH" userId="a27f7d6a-f034-4578-8764-df3cfd5aa258" providerId="ADAL" clId="{C2973CAE-EE5B-4F53-8B0A-1A7854B90DE5}" dt="2025-07-22T08:31:20.946" v="5" actId="14100"/>
      <pc:docMkLst>
        <pc:docMk/>
      </pc:docMkLst>
      <pc:sldChg chg="addSp delSp modSp mod">
        <pc:chgData name="Odai SALEH" userId="a27f7d6a-f034-4578-8764-df3cfd5aa258" providerId="ADAL" clId="{C2973CAE-EE5B-4F53-8B0A-1A7854B90DE5}" dt="2025-07-22T08:31:20.946" v="5" actId="14100"/>
        <pc:sldMkLst>
          <pc:docMk/>
          <pc:sldMk cId="3829754699" sldId="296"/>
        </pc:sldMkLst>
        <pc:picChg chg="add mod">
          <ac:chgData name="Odai SALEH" userId="a27f7d6a-f034-4578-8764-df3cfd5aa258" providerId="ADAL" clId="{C2973CAE-EE5B-4F53-8B0A-1A7854B90DE5}" dt="2025-07-22T08:31:20.946" v="5" actId="14100"/>
          <ac:picMkLst>
            <pc:docMk/>
            <pc:sldMk cId="3829754699" sldId="296"/>
            <ac:picMk id="3" creationId="{950DA4A2-96B5-A78B-7F96-F77DC80B7A5A}"/>
          </ac:picMkLst>
        </pc:picChg>
        <pc:picChg chg="del">
          <ac:chgData name="Odai SALEH" userId="a27f7d6a-f034-4578-8764-df3cfd5aa258" providerId="ADAL" clId="{C2973CAE-EE5B-4F53-8B0A-1A7854B90DE5}" dt="2025-07-22T08:30:20.869" v="0" actId="478"/>
          <ac:picMkLst>
            <pc:docMk/>
            <pc:sldMk cId="3829754699" sldId="296"/>
            <ac:picMk id="4" creationId="{CBE27C49-7482-8F50-3194-32D7BD7312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9.%20HHS/Reporting%20figure%20Gaza%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'[Reporting figure Gaza Example.xlsx]Sheet1'!$B$2</c:f>
              <c:strCache>
                <c:ptCount val="1"/>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Example.xlsx]Sheet1'!$C$2:$D$2</c:f>
              <c:numCache>
                <c:formatCode>General</c:formatCode>
                <c:ptCount val="2"/>
              </c:numCache>
            </c:numRef>
          </c:val>
          <c:extLst>
            <c:ext xmlns:c16="http://schemas.microsoft.com/office/drawing/2014/chart" uri="{C3380CC4-5D6E-409C-BE32-E72D297353CC}">
              <c16:uniqueId val="{00000000-9785-422F-9354-871E9826FBCE}"/>
            </c:ext>
          </c:extLst>
        </c:ser>
        <c:ser>
          <c:idx val="1"/>
          <c:order val="1"/>
          <c:tx>
            <c:strRef>
              <c:f>'[Reporting figure Gaza Example.xlsx]Sheet1'!$B$3</c:f>
              <c:strCache>
                <c:ptCount val="1"/>
                <c:pt idx="0">
                  <c:v>Severe hunger</c:v>
                </c:pt>
              </c:strCache>
            </c:strRef>
          </c:tx>
          <c:spPr>
            <a:solidFill>
              <a:srgbClr val="002F5A"/>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Example.xlsx]Sheet1'!$C$3:$D$3</c:f>
              <c:numCache>
                <c:formatCode>0%</c:formatCode>
                <c:ptCount val="2"/>
                <c:pt idx="0">
                  <c:v>0.15</c:v>
                </c:pt>
                <c:pt idx="1">
                  <c:v>0.05</c:v>
                </c:pt>
              </c:numCache>
            </c:numRef>
          </c:val>
          <c:extLst>
            <c:ext xmlns:c16="http://schemas.microsoft.com/office/drawing/2014/chart" uri="{C3380CC4-5D6E-409C-BE32-E72D297353CC}">
              <c16:uniqueId val="{00000001-9785-422F-9354-871E9826FBCE}"/>
            </c:ext>
          </c:extLst>
        </c:ser>
        <c:ser>
          <c:idx val="2"/>
          <c:order val="2"/>
          <c:tx>
            <c:strRef>
              <c:f>'[Reporting figure Gaza Example.xlsx]Sheet1'!$B$4</c:f>
              <c:strCache>
                <c:ptCount val="1"/>
                <c:pt idx="0">
                  <c:v>Moderate hunger</c:v>
                </c:pt>
              </c:strCache>
            </c:strRef>
          </c:tx>
          <c:spPr>
            <a:solidFill>
              <a:srgbClr val="007DB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Example.xlsx]Sheet1'!$C$4:$D$4</c:f>
              <c:numCache>
                <c:formatCode>0%</c:formatCode>
                <c:ptCount val="2"/>
                <c:pt idx="0">
                  <c:v>0.31</c:v>
                </c:pt>
                <c:pt idx="1">
                  <c:v>0.22</c:v>
                </c:pt>
              </c:numCache>
            </c:numRef>
          </c:val>
          <c:extLst>
            <c:ext xmlns:c16="http://schemas.microsoft.com/office/drawing/2014/chart" uri="{C3380CC4-5D6E-409C-BE32-E72D297353CC}">
              <c16:uniqueId val="{00000002-9785-422F-9354-871E9826FBCE}"/>
            </c:ext>
          </c:extLst>
        </c:ser>
        <c:ser>
          <c:idx val="3"/>
          <c:order val="3"/>
          <c:tx>
            <c:strRef>
              <c:f>'[Reporting figure Gaza Example.xlsx]Sheet1'!$B$5</c:f>
              <c:strCache>
                <c:ptCount val="1"/>
                <c:pt idx="0">
                  <c:v>Little to no hunger</c:v>
                </c:pt>
              </c:strCache>
            </c:strRef>
          </c:tx>
          <c:spPr>
            <a:solidFill>
              <a:srgbClr val="B4CFE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Example.xlsx]Sheet1'!$C$5:$D$5</c:f>
              <c:numCache>
                <c:formatCode>0%</c:formatCode>
                <c:ptCount val="2"/>
                <c:pt idx="0">
                  <c:v>0.54</c:v>
                </c:pt>
                <c:pt idx="1">
                  <c:v>0.73</c:v>
                </c:pt>
              </c:numCache>
            </c:numRef>
          </c:val>
          <c:extLst>
            <c:ext xmlns:c16="http://schemas.microsoft.com/office/drawing/2014/chart" uri="{C3380CC4-5D6E-409C-BE32-E72D297353CC}">
              <c16:uniqueId val="{00000003-9785-422F-9354-871E9826FBCE}"/>
            </c:ext>
          </c:extLst>
        </c:ser>
        <c:ser>
          <c:idx val="4"/>
          <c:order val="4"/>
          <c:tx>
            <c:strRef>
              <c:f>'[Reporting figure Gaza Example.xlsx]Sheet1'!$B$6</c:f>
              <c:strCache>
                <c:ptCount val="1"/>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Example.xlsx]Sheet1'!$C$6:$D$6</c:f>
              <c:numCache>
                <c:formatCode>General</c:formatCode>
                <c:ptCount val="2"/>
              </c:numCache>
            </c:numRef>
          </c:val>
          <c:extLst>
            <c:ext xmlns:c16="http://schemas.microsoft.com/office/drawing/2014/chart" uri="{C3380CC4-5D6E-409C-BE32-E72D297353CC}">
              <c16:uniqueId val="{00000004-9785-422F-9354-871E9826FBCE}"/>
            </c:ext>
          </c:extLst>
        </c:ser>
        <c:dLbls>
          <c:dLblPos val="ctr"/>
          <c:showLegendKey val="0"/>
          <c:showVal val="1"/>
          <c:showCatName val="0"/>
          <c:showSerName val="0"/>
          <c:showPercent val="0"/>
          <c:showBubbleSize val="0"/>
        </c:dLbls>
        <c:gapWidth val="150"/>
        <c:overlap val="100"/>
        <c:axId val="913051936"/>
        <c:axId val="916102720"/>
      </c:barChart>
      <c:catAx>
        <c:axId val="9130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916102720"/>
        <c:crosses val="autoZero"/>
        <c:auto val="1"/>
        <c:lblAlgn val="ctr"/>
        <c:lblOffset val="100"/>
        <c:noMultiLvlLbl val="0"/>
      </c:catAx>
      <c:valAx>
        <c:axId val="9161027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913051936"/>
        <c:crosses val="autoZero"/>
        <c:crossBetween val="between"/>
      </c:valAx>
      <c:spPr>
        <a:noFill/>
        <a:ln>
          <a:noFill/>
        </a:ln>
        <a:effectLst/>
      </c:spPr>
    </c:plotArea>
    <c:legend>
      <c:legendPos val="b"/>
      <c:legendEntry>
        <c:idx val="0"/>
        <c:delete val="1"/>
      </c:legendEntry>
      <c:legendEntry>
        <c:idx val="4"/>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legend>
    <c:plotVisOnly val="1"/>
    <c:dispBlanksAs val="gap"/>
    <c:showDLblsOverMax val="0"/>
  </c:chart>
  <c:spPr>
    <a:noFill/>
    <a:ln>
      <a:noFill/>
    </a:ln>
    <a:effectLst/>
  </c:spPr>
  <c:txPr>
    <a:bodyPr/>
    <a:lstStyle/>
    <a:p>
      <a:pPr>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F1D0C-68EC-47B6-A39B-F185B3E2E1BC}" type="doc">
      <dgm:prSet loTypeId="urn:microsoft.com/office/officeart/2005/8/layout/hProcess11" loCatId="process" qsTypeId="urn:microsoft.com/office/officeart/2005/8/quickstyle/simple1" qsCatId="simple" csTypeId="urn:microsoft.com/office/officeart/2005/8/colors/colorful5" csCatId="colorful" phldr="1"/>
      <dgm:spPr/>
    </dgm:pt>
    <dgm:pt modelId="{445FA325-EEEA-44B8-B747-8367973CA197}">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were </a:t>
          </a:r>
          <a:r>
            <a:rPr lang="en-GB" sz="1050" b="1">
              <a:latin typeface="Open Sans" panose="020B0606030504020204" pitchFamily="34" charset="0"/>
              <a:ea typeface="Open Sans" panose="020B0606030504020204" pitchFamily="34" charset="0"/>
              <a:cs typeface="Open Sans" panose="020B0606030504020204" pitchFamily="34" charset="0"/>
            </a:rPr>
            <a:t>worried</a:t>
          </a:r>
          <a:r>
            <a:rPr lang="en-GB" sz="1050" b="0">
              <a:latin typeface="Open Sans" panose="020B0606030504020204" pitchFamily="34" charset="0"/>
              <a:ea typeface="Open Sans" panose="020B0606030504020204" pitchFamily="34" charset="0"/>
              <a:cs typeface="Open Sans" panose="020B0606030504020204" pitchFamily="34" charset="0"/>
            </a:rPr>
            <a:t> that your household would not have enough food to eat?</a:t>
          </a:r>
        </a:p>
      </dgm:t>
    </dgm:pt>
    <dgm:pt modelId="{10D0D2C5-AB2B-4457-8FC3-BF1483CF241A}" type="par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B80BD7F9-489A-401F-ABF8-E952E06648BF}" type="sib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51F924D-87CB-4F78-8934-44FA32535C34}">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a:latin typeface="Open Sans" panose="020B0606030504020204" pitchFamily="34" charset="0"/>
              <a:ea typeface="Open Sans" panose="020B0606030504020204" pitchFamily="34" charset="0"/>
              <a:cs typeface="Open Sans" panose="020B0606030504020204" pitchFamily="34" charset="0"/>
            </a:rPr>
            <a:t>went to sleep at night hungry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8058988E-B336-4E8C-8528-5F45F1900739}" type="par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FFDD0E4-F64A-4FB2-BE65-F6906AFB59E8}" type="sib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0C9442B-FC45-4E04-B93E-F1A91213B853}">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another HH member) went </a:t>
          </a:r>
          <a:r>
            <a:rPr lang="en-GB" sz="1050" b="1">
              <a:latin typeface="Open Sans" panose="020B0606030504020204" pitchFamily="34" charset="0"/>
              <a:ea typeface="Open Sans" panose="020B0606030504020204" pitchFamily="34" charset="0"/>
              <a:cs typeface="Open Sans" panose="020B0606030504020204" pitchFamily="34" charset="0"/>
            </a:rPr>
            <a:t>a whole day and night  without eating anything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67E0D5CB-93B6-4DC1-BB3E-D36C5EFE70F2}" type="par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F5956E8-B84C-4C28-AA62-965350967C7F}" type="sib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17371EC1-1D4F-4341-AAC7-678E21E2B575}">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another HH member) were </a:t>
          </a:r>
          <a:r>
            <a:rPr lang="en-GB" sz="1050" b="1">
              <a:latin typeface="Open Sans" panose="020B0606030504020204" pitchFamily="34" charset="0"/>
              <a:ea typeface="Open Sans" panose="020B0606030504020204" pitchFamily="34" charset="0"/>
              <a:cs typeface="Open Sans" panose="020B0606030504020204" pitchFamily="34" charset="0"/>
            </a:rPr>
            <a:t>not able to eat the kinds of foods you preferred </a:t>
          </a:r>
          <a:r>
            <a:rPr lang="en-GB" sz="1050" b="0">
              <a:latin typeface="Open Sans" panose="020B0606030504020204" pitchFamily="34" charset="0"/>
              <a:ea typeface="Open Sans" panose="020B0606030504020204" pitchFamily="34" charset="0"/>
              <a:cs typeface="Open Sans" panose="020B0606030504020204" pitchFamily="34" charset="0"/>
            </a:rPr>
            <a:t>due to lack of resources?</a:t>
          </a:r>
        </a:p>
      </dgm:t>
    </dgm:pt>
    <dgm:pt modelId="{CBFA564B-F36A-48BC-8D41-144CF6B6F637}" type="par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949303BF-6A00-48D9-81B2-C907AF91FC73}" type="sib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AD2B40B6-5C30-4239-AD32-A5296EBE2147}">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a:latin typeface="Open Sans" panose="020B0606030504020204" pitchFamily="34" charset="0"/>
              <a:ea typeface="Open Sans" panose="020B0606030504020204" pitchFamily="34" charset="0"/>
              <a:cs typeface="Open Sans" panose="020B0606030504020204" pitchFamily="34" charset="0"/>
            </a:rPr>
            <a:t>eat a limited variety of foods </a:t>
          </a:r>
          <a:r>
            <a:rPr lang="en-GB" sz="1050" b="0">
              <a:latin typeface="Open Sans" panose="020B0606030504020204" pitchFamily="34" charset="0"/>
              <a:ea typeface="Open Sans" panose="020B0606030504020204" pitchFamily="34" charset="0"/>
              <a:cs typeface="Open Sans" panose="020B0606030504020204" pitchFamily="34" charset="0"/>
            </a:rPr>
            <a:t>due to lack of resources?</a:t>
          </a:r>
        </a:p>
      </dgm:t>
    </dgm:pt>
    <dgm:pt modelId="{E994ECAA-1080-4167-9A7B-2E6224D0E336}" type="par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D5BCCED6-25D7-4FDF-816E-AEAA86B87ADC}" type="sib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8CDF0B-C49A-46DE-B7D9-EAFCA7CBA3B8}">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a:latin typeface="Open Sans" panose="020B0606030504020204" pitchFamily="34" charset="0"/>
              <a:ea typeface="Open Sans" panose="020B0606030504020204" pitchFamily="34" charset="0"/>
              <a:cs typeface="Open Sans" panose="020B0606030504020204" pitchFamily="34" charset="0"/>
            </a:rPr>
            <a:t>eat some foods that you really did not want to eat </a:t>
          </a:r>
          <a:r>
            <a:rPr lang="en-GB" sz="1050" b="0">
              <a:latin typeface="Open Sans" panose="020B0606030504020204" pitchFamily="34" charset="0"/>
              <a:ea typeface="Open Sans" panose="020B0606030504020204" pitchFamily="34" charset="0"/>
              <a:cs typeface="Open Sans" panose="020B0606030504020204" pitchFamily="34" charset="0"/>
            </a:rPr>
            <a:t>because of a lack of resources?</a:t>
          </a:r>
        </a:p>
      </dgm:t>
    </dgm:pt>
    <dgm:pt modelId="{690CF802-729E-4528-9B51-B0B1BEF35955}" type="par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7B512F8-899A-41C6-B362-AF22DBE72DF6}" type="sib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B579E1B-077F-421E-A261-26FA3158162F}">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HH member) had </a:t>
          </a:r>
          <a:r>
            <a:rPr lang="en-GB" sz="1050" b="1">
              <a:latin typeface="Open Sans" panose="020B0606030504020204" pitchFamily="34" charset="0"/>
              <a:ea typeface="Open Sans" panose="020B0606030504020204" pitchFamily="34" charset="0"/>
              <a:cs typeface="Open Sans" panose="020B0606030504020204" pitchFamily="34" charset="0"/>
            </a:rPr>
            <a:t>to</a:t>
          </a:r>
          <a:r>
            <a:rPr lang="en-GB" sz="1050" b="0">
              <a:latin typeface="Open Sans" panose="020B0606030504020204" pitchFamily="34" charset="0"/>
              <a:ea typeface="Open Sans" panose="020B0606030504020204" pitchFamily="34" charset="0"/>
              <a:cs typeface="Open Sans" panose="020B0606030504020204" pitchFamily="34" charset="0"/>
            </a:rPr>
            <a:t> </a:t>
          </a:r>
          <a:r>
            <a:rPr lang="en-GB" sz="1050" b="1">
              <a:latin typeface="Open Sans" panose="020B0606030504020204" pitchFamily="34" charset="0"/>
              <a:ea typeface="Open Sans" panose="020B0606030504020204" pitchFamily="34" charset="0"/>
              <a:cs typeface="Open Sans" panose="020B0606030504020204" pitchFamily="34" charset="0"/>
            </a:rPr>
            <a:t>eat a smaller meal than you felt you needed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8451C3B9-E454-4FE1-8078-B327B3B1FD87}" type="par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33841A-AB9A-4484-A561-216B7A790476}" type="sib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A5849C0-A346-4B06-990E-9BABAFE8FF05}">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There was </a:t>
          </a:r>
          <a:r>
            <a:rPr lang="en-GB" sz="1050" b="1">
              <a:latin typeface="Open Sans" panose="020B0606030504020204" pitchFamily="34" charset="0"/>
              <a:ea typeface="Open Sans" panose="020B0606030504020204" pitchFamily="34" charset="0"/>
              <a:cs typeface="Open Sans" panose="020B0606030504020204" pitchFamily="34" charset="0"/>
            </a:rPr>
            <a:t>no food to eat of any kind in your house </a:t>
          </a:r>
          <a:r>
            <a:rPr lang="en-GB" sz="1050" b="0">
              <a:latin typeface="Open Sans" panose="020B0606030504020204" pitchFamily="34" charset="0"/>
              <a:ea typeface="Open Sans" panose="020B0606030504020204" pitchFamily="34" charset="0"/>
              <a:cs typeface="Open Sans" panose="020B0606030504020204" pitchFamily="34" charset="0"/>
            </a:rPr>
            <a:t>because of lack of resources to get food?</a:t>
          </a:r>
        </a:p>
      </dgm:t>
    </dgm:pt>
    <dgm:pt modelId="{0745BDA2-1BA9-432E-A492-43CA38600ECE}" type="par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21750DE7-CCAE-4486-814B-EA24C2AA7EE9}" type="sib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A4D3199-3C75-49C0-A523-70C6B2B5853E}">
      <dgm:prSet custT="1"/>
      <dgm:spPr/>
      <dgm:t>
        <a:bodyPr/>
        <a:lstStyle/>
        <a:p>
          <a:r>
            <a:rPr lang="en-GB" sz="105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a:latin typeface="Open Sans" panose="020B0606030504020204" pitchFamily="34" charset="0"/>
              <a:ea typeface="Open Sans" panose="020B0606030504020204" pitchFamily="34" charset="0"/>
              <a:cs typeface="Open Sans" panose="020B0606030504020204" pitchFamily="34" charset="0"/>
            </a:rPr>
            <a:t>had to eat fewer meals in a day </a:t>
          </a:r>
          <a:r>
            <a:rPr lang="en-GB" sz="105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38989AB3-5803-44DD-8945-CF117CA0E073}" type="parTrans" cxnId="{5856A5B4-B779-49DB-BC56-9935DB6E2F32}">
      <dgm:prSet/>
      <dgm:spPr/>
      <dgm:t>
        <a:bodyPr/>
        <a:lstStyle/>
        <a:p>
          <a:endParaRPr lang="en-GB" sz="2400"/>
        </a:p>
      </dgm:t>
    </dgm:pt>
    <dgm:pt modelId="{DB75BBA5-9525-4DCC-A51E-4580BBB64704}" type="sibTrans" cxnId="{5856A5B4-B779-49DB-BC56-9935DB6E2F32}">
      <dgm:prSet/>
      <dgm:spPr/>
      <dgm:t>
        <a:bodyPr/>
        <a:lstStyle/>
        <a:p>
          <a:endParaRPr lang="en-GB" sz="2400"/>
        </a:p>
      </dgm:t>
    </dgm:pt>
    <dgm:pt modelId="{E999E79A-0781-48E9-98A6-434D28A80578}" type="pres">
      <dgm:prSet presAssocID="{3A2F1D0C-68EC-47B6-A39B-F185B3E2E1BC}" presName="Name0" presStyleCnt="0">
        <dgm:presLayoutVars>
          <dgm:dir/>
          <dgm:resizeHandles val="exact"/>
        </dgm:presLayoutVars>
      </dgm:prSet>
      <dgm:spPr/>
    </dgm:pt>
    <dgm:pt modelId="{172789CF-F378-4717-97B9-2FC576B55FFE}" type="pres">
      <dgm:prSet presAssocID="{3A2F1D0C-68EC-47B6-A39B-F185B3E2E1BC}" presName="arrow" presStyleLbl="bgShp" presStyleIdx="0" presStyleCnt="1"/>
      <dgm:spPr/>
    </dgm:pt>
    <dgm:pt modelId="{7F5A4140-76B7-493D-8076-BFE75588D846}" type="pres">
      <dgm:prSet presAssocID="{3A2F1D0C-68EC-47B6-A39B-F185B3E2E1BC}" presName="points" presStyleCnt="0"/>
      <dgm:spPr/>
    </dgm:pt>
    <dgm:pt modelId="{D2D807CC-E9C2-4704-B1B4-B428BA5D02AB}" type="pres">
      <dgm:prSet presAssocID="{445FA325-EEEA-44B8-B747-8367973CA197}" presName="compositeA" presStyleCnt="0"/>
      <dgm:spPr/>
    </dgm:pt>
    <dgm:pt modelId="{97413D15-FCA5-4B21-B31C-4771B5ED84A1}" type="pres">
      <dgm:prSet presAssocID="{445FA325-EEEA-44B8-B747-8367973CA197}" presName="textA" presStyleLbl="revTx" presStyleIdx="0" presStyleCnt="9" custScaleX="195507">
        <dgm:presLayoutVars>
          <dgm:bulletEnabled val="1"/>
        </dgm:presLayoutVars>
      </dgm:prSet>
      <dgm:spPr/>
    </dgm:pt>
    <dgm:pt modelId="{DAD5BF11-62C1-473C-8CCD-EFBCEBB25D29}" type="pres">
      <dgm:prSet presAssocID="{445FA325-EEEA-44B8-B747-8367973CA197}" presName="circleA" presStyleLbl="node1" presStyleIdx="0" presStyleCnt="9"/>
      <dgm:spPr/>
    </dgm:pt>
    <dgm:pt modelId="{2980F597-088D-4179-A67B-7EA192AF9444}" type="pres">
      <dgm:prSet presAssocID="{445FA325-EEEA-44B8-B747-8367973CA197}" presName="spaceA" presStyleCnt="0"/>
      <dgm:spPr/>
    </dgm:pt>
    <dgm:pt modelId="{4AFC4350-9A97-45AF-9FAB-0779487443B6}" type="pres">
      <dgm:prSet presAssocID="{B80BD7F9-489A-401F-ABF8-E952E06648BF}" presName="space" presStyleCnt="0"/>
      <dgm:spPr/>
    </dgm:pt>
    <dgm:pt modelId="{6CDD1645-925D-4906-9531-C0FD00A9CBE2}" type="pres">
      <dgm:prSet presAssocID="{17371EC1-1D4F-4341-AAC7-678E21E2B575}" presName="compositeB" presStyleCnt="0"/>
      <dgm:spPr/>
    </dgm:pt>
    <dgm:pt modelId="{7E65FB30-66CD-474C-938E-9BC43005804A}" type="pres">
      <dgm:prSet presAssocID="{17371EC1-1D4F-4341-AAC7-678E21E2B575}" presName="textB" presStyleLbl="revTx" presStyleIdx="1" presStyleCnt="9" custScaleX="190736">
        <dgm:presLayoutVars>
          <dgm:bulletEnabled val="1"/>
        </dgm:presLayoutVars>
      </dgm:prSet>
      <dgm:spPr/>
    </dgm:pt>
    <dgm:pt modelId="{342E05D4-F437-427A-8985-CFF7D144BC6E}" type="pres">
      <dgm:prSet presAssocID="{17371EC1-1D4F-4341-AAC7-678E21E2B575}" presName="circleB" presStyleLbl="node1" presStyleIdx="1" presStyleCnt="9"/>
      <dgm:spPr/>
    </dgm:pt>
    <dgm:pt modelId="{BA2E10F8-56FE-47D5-903F-D084CF8F1AE6}" type="pres">
      <dgm:prSet presAssocID="{17371EC1-1D4F-4341-AAC7-678E21E2B575}" presName="spaceB" presStyleCnt="0"/>
      <dgm:spPr/>
    </dgm:pt>
    <dgm:pt modelId="{0522E2CD-3161-43F6-A063-D6278D3831EF}" type="pres">
      <dgm:prSet presAssocID="{949303BF-6A00-48D9-81B2-C907AF91FC73}" presName="space" presStyleCnt="0"/>
      <dgm:spPr/>
    </dgm:pt>
    <dgm:pt modelId="{BBB4E969-D409-45F4-9E28-84260AC7F261}" type="pres">
      <dgm:prSet presAssocID="{AD2B40B6-5C30-4239-AD32-A5296EBE2147}" presName="compositeA" presStyleCnt="0"/>
      <dgm:spPr/>
    </dgm:pt>
    <dgm:pt modelId="{F2B238C5-B841-49A8-A09F-DD47D2EFA77F}" type="pres">
      <dgm:prSet presAssocID="{AD2B40B6-5C30-4239-AD32-A5296EBE2147}" presName="textA" presStyleLbl="revTx" presStyleIdx="2" presStyleCnt="9" custScaleX="202966">
        <dgm:presLayoutVars>
          <dgm:bulletEnabled val="1"/>
        </dgm:presLayoutVars>
      </dgm:prSet>
      <dgm:spPr/>
    </dgm:pt>
    <dgm:pt modelId="{9F4E8EDC-DD92-4FCC-B6B6-4D64885216AB}" type="pres">
      <dgm:prSet presAssocID="{AD2B40B6-5C30-4239-AD32-A5296EBE2147}" presName="circleA" presStyleLbl="node1" presStyleIdx="2" presStyleCnt="9"/>
      <dgm:spPr/>
    </dgm:pt>
    <dgm:pt modelId="{A3B78C43-A7B9-4041-B92E-E31F5DF50D2B}" type="pres">
      <dgm:prSet presAssocID="{AD2B40B6-5C30-4239-AD32-A5296EBE2147}" presName="spaceA" presStyleCnt="0"/>
      <dgm:spPr/>
    </dgm:pt>
    <dgm:pt modelId="{0EE7139C-5539-40D2-8E50-52DCBCABF973}" type="pres">
      <dgm:prSet presAssocID="{D5BCCED6-25D7-4FDF-816E-AEAA86B87ADC}" presName="space" presStyleCnt="0"/>
      <dgm:spPr/>
    </dgm:pt>
    <dgm:pt modelId="{F1AB123F-91A2-4105-82EF-393629BA65B5}" type="pres">
      <dgm:prSet presAssocID="{608CDF0B-C49A-46DE-B7D9-EAFCA7CBA3B8}" presName="compositeB" presStyleCnt="0"/>
      <dgm:spPr/>
    </dgm:pt>
    <dgm:pt modelId="{BA225632-11F1-40B4-B6EC-2A69E43942C4}" type="pres">
      <dgm:prSet presAssocID="{608CDF0B-C49A-46DE-B7D9-EAFCA7CBA3B8}" presName="textB" presStyleLbl="revTx" presStyleIdx="3" presStyleCnt="9" custScaleX="199359">
        <dgm:presLayoutVars>
          <dgm:bulletEnabled val="1"/>
        </dgm:presLayoutVars>
      </dgm:prSet>
      <dgm:spPr/>
    </dgm:pt>
    <dgm:pt modelId="{BC507523-D9F5-411B-8A0A-D97F1DD56312}" type="pres">
      <dgm:prSet presAssocID="{608CDF0B-C49A-46DE-B7D9-EAFCA7CBA3B8}" presName="circleB" presStyleLbl="node1" presStyleIdx="3" presStyleCnt="9"/>
      <dgm:spPr/>
    </dgm:pt>
    <dgm:pt modelId="{08A37FF1-23B3-4F98-8257-2B44D7459D2E}" type="pres">
      <dgm:prSet presAssocID="{608CDF0B-C49A-46DE-B7D9-EAFCA7CBA3B8}" presName="spaceB" presStyleCnt="0"/>
      <dgm:spPr/>
    </dgm:pt>
    <dgm:pt modelId="{050F7226-3E07-455F-8DE1-D4228B02C584}" type="pres">
      <dgm:prSet presAssocID="{77B512F8-899A-41C6-B362-AF22DBE72DF6}" presName="space" presStyleCnt="0"/>
      <dgm:spPr/>
    </dgm:pt>
    <dgm:pt modelId="{729DBF7B-A002-482C-B044-05990F74FBF2}" type="pres">
      <dgm:prSet presAssocID="{CB579E1B-077F-421E-A261-26FA3158162F}" presName="compositeA" presStyleCnt="0"/>
      <dgm:spPr/>
    </dgm:pt>
    <dgm:pt modelId="{E74E5ADB-9739-42D1-987D-C3D5B463F963}" type="pres">
      <dgm:prSet presAssocID="{CB579E1B-077F-421E-A261-26FA3158162F}" presName="textA" presStyleLbl="revTx" presStyleIdx="4" presStyleCnt="9" custScaleX="203299">
        <dgm:presLayoutVars>
          <dgm:bulletEnabled val="1"/>
        </dgm:presLayoutVars>
      </dgm:prSet>
      <dgm:spPr/>
    </dgm:pt>
    <dgm:pt modelId="{EF6F826B-79E3-4618-AD41-74B3C330EE98}" type="pres">
      <dgm:prSet presAssocID="{CB579E1B-077F-421E-A261-26FA3158162F}" presName="circleA" presStyleLbl="node1" presStyleIdx="4" presStyleCnt="9"/>
      <dgm:spPr/>
    </dgm:pt>
    <dgm:pt modelId="{C2F9EE56-536C-4873-9A1D-2BBEF86F6F5E}" type="pres">
      <dgm:prSet presAssocID="{CB579E1B-077F-421E-A261-26FA3158162F}" presName="spaceA" presStyleCnt="0"/>
      <dgm:spPr/>
    </dgm:pt>
    <dgm:pt modelId="{5FA28F9D-807E-49EF-8D4B-182826F9FAEE}" type="pres">
      <dgm:prSet presAssocID="{6033841A-AB9A-4484-A561-216B7A790476}" presName="space" presStyleCnt="0"/>
      <dgm:spPr/>
    </dgm:pt>
    <dgm:pt modelId="{7601CA6F-6661-42BC-8483-DD3C281B69A4}" type="pres">
      <dgm:prSet presAssocID="{7A4D3199-3C75-49C0-A523-70C6B2B5853E}" presName="compositeB" presStyleCnt="0"/>
      <dgm:spPr/>
    </dgm:pt>
    <dgm:pt modelId="{D70E69FC-2090-4982-B942-AA1035C71CFD}" type="pres">
      <dgm:prSet presAssocID="{7A4D3199-3C75-49C0-A523-70C6B2B5853E}" presName="textB" presStyleLbl="revTx" presStyleIdx="5" presStyleCnt="9" custScaleX="206242">
        <dgm:presLayoutVars>
          <dgm:bulletEnabled val="1"/>
        </dgm:presLayoutVars>
      </dgm:prSet>
      <dgm:spPr/>
    </dgm:pt>
    <dgm:pt modelId="{97ECE10A-3520-43FF-8A84-11D1C84EEFBC}" type="pres">
      <dgm:prSet presAssocID="{7A4D3199-3C75-49C0-A523-70C6B2B5853E}" presName="circleB" presStyleLbl="node1" presStyleIdx="5" presStyleCnt="9"/>
      <dgm:spPr/>
    </dgm:pt>
    <dgm:pt modelId="{F36896E1-2BF6-4B1C-B3FB-97A226B5D2CC}" type="pres">
      <dgm:prSet presAssocID="{7A4D3199-3C75-49C0-A523-70C6B2B5853E}" presName="spaceB" presStyleCnt="0"/>
      <dgm:spPr/>
    </dgm:pt>
    <dgm:pt modelId="{D7FEA0E6-B3FC-4638-B846-D3873583EDFF}" type="pres">
      <dgm:prSet presAssocID="{DB75BBA5-9525-4DCC-A51E-4580BBB64704}" presName="space" presStyleCnt="0"/>
      <dgm:spPr/>
    </dgm:pt>
    <dgm:pt modelId="{3B7CF19A-5169-4DFF-9629-A6B82B488CDC}" type="pres">
      <dgm:prSet presAssocID="{CA5849C0-A346-4B06-990E-9BABAFE8FF05}" presName="compositeA" presStyleCnt="0"/>
      <dgm:spPr/>
    </dgm:pt>
    <dgm:pt modelId="{B50AE38A-1A64-42CA-B5BB-AC685BEFB3C3}" type="pres">
      <dgm:prSet presAssocID="{CA5849C0-A346-4B06-990E-9BABAFE8FF05}" presName="textA" presStyleLbl="revTx" presStyleIdx="6" presStyleCnt="9" custScaleX="197067">
        <dgm:presLayoutVars>
          <dgm:bulletEnabled val="1"/>
        </dgm:presLayoutVars>
      </dgm:prSet>
      <dgm:spPr/>
    </dgm:pt>
    <dgm:pt modelId="{10086490-B703-46CB-B988-F0A7B00B08C4}" type="pres">
      <dgm:prSet presAssocID="{CA5849C0-A346-4B06-990E-9BABAFE8FF05}" presName="circleA" presStyleLbl="node1" presStyleIdx="6" presStyleCnt="9"/>
      <dgm:spPr/>
    </dgm:pt>
    <dgm:pt modelId="{827712B3-59CD-4D53-B611-9DC6CFA0FDF6}" type="pres">
      <dgm:prSet presAssocID="{CA5849C0-A346-4B06-990E-9BABAFE8FF05}" presName="spaceA" presStyleCnt="0"/>
      <dgm:spPr/>
    </dgm:pt>
    <dgm:pt modelId="{504E4E1E-7B52-438E-9AF9-6BF96D7FEA85}" type="pres">
      <dgm:prSet presAssocID="{21750DE7-CCAE-4486-814B-EA24C2AA7EE9}" presName="space" presStyleCnt="0"/>
      <dgm:spPr/>
    </dgm:pt>
    <dgm:pt modelId="{44683D05-098B-4E2C-BA91-4BCB6BABAE4A}" type="pres">
      <dgm:prSet presAssocID="{851F924D-87CB-4F78-8934-44FA32535C34}" presName="compositeB" presStyleCnt="0"/>
      <dgm:spPr/>
    </dgm:pt>
    <dgm:pt modelId="{57D284D1-D7C2-4BA7-B892-AFCDE8152AF2}" type="pres">
      <dgm:prSet presAssocID="{851F924D-87CB-4F78-8934-44FA32535C34}" presName="textB" presStyleLbl="revTx" presStyleIdx="7" presStyleCnt="9" custScaleX="206927">
        <dgm:presLayoutVars>
          <dgm:bulletEnabled val="1"/>
        </dgm:presLayoutVars>
      </dgm:prSet>
      <dgm:spPr/>
    </dgm:pt>
    <dgm:pt modelId="{10798341-8D93-45D4-897F-CAAFC418DA3C}" type="pres">
      <dgm:prSet presAssocID="{851F924D-87CB-4F78-8934-44FA32535C34}" presName="circleB" presStyleLbl="node1" presStyleIdx="7" presStyleCnt="9"/>
      <dgm:spPr/>
    </dgm:pt>
    <dgm:pt modelId="{7FBE1C81-DE40-4B64-9D95-3D14EF52E227}" type="pres">
      <dgm:prSet presAssocID="{851F924D-87CB-4F78-8934-44FA32535C34}" presName="spaceB" presStyleCnt="0"/>
      <dgm:spPr/>
    </dgm:pt>
    <dgm:pt modelId="{51308199-90EF-49AD-BB9F-8A9B50E61F7E}" type="pres">
      <dgm:prSet presAssocID="{8FFDD0E4-F64A-4FB2-BE65-F6906AFB59E8}" presName="space" presStyleCnt="0"/>
      <dgm:spPr/>
    </dgm:pt>
    <dgm:pt modelId="{5BE9A40F-9E6C-415E-9B0C-D5B277715A9C}" type="pres">
      <dgm:prSet presAssocID="{80C9442B-FC45-4E04-B93E-F1A91213B853}" presName="compositeA" presStyleCnt="0"/>
      <dgm:spPr/>
    </dgm:pt>
    <dgm:pt modelId="{BBBC4C9F-CD17-48E1-B870-23B4983EE415}" type="pres">
      <dgm:prSet presAssocID="{80C9442B-FC45-4E04-B93E-F1A91213B853}" presName="textA" presStyleLbl="revTx" presStyleIdx="8" presStyleCnt="9" custScaleX="202282">
        <dgm:presLayoutVars>
          <dgm:bulletEnabled val="1"/>
        </dgm:presLayoutVars>
      </dgm:prSet>
      <dgm:spPr/>
    </dgm:pt>
    <dgm:pt modelId="{1BA9923A-64D0-4778-ACE8-13A56F17A63D}" type="pres">
      <dgm:prSet presAssocID="{80C9442B-FC45-4E04-B93E-F1A91213B853}" presName="circleA" presStyleLbl="node1" presStyleIdx="8" presStyleCnt="9"/>
      <dgm:spPr/>
    </dgm:pt>
    <dgm:pt modelId="{103E8038-616E-46F0-9AFA-68932C44B47A}" type="pres">
      <dgm:prSet presAssocID="{80C9442B-FC45-4E04-B93E-F1A91213B853}" presName="spaceA" presStyleCnt="0"/>
      <dgm:spPr/>
    </dgm:pt>
  </dgm:ptLst>
  <dgm:cxnLst>
    <dgm:cxn modelId="{35634902-B81E-4974-9CE0-F80975A14D0A}" type="presOf" srcId="{80C9442B-FC45-4E04-B93E-F1A91213B853}" destId="{BBBC4C9F-CD17-48E1-B870-23B4983EE415}" srcOrd="0" destOrd="0" presId="urn:microsoft.com/office/officeart/2005/8/layout/hProcess11"/>
    <dgm:cxn modelId="{AD470D0A-7426-47B0-92E3-661AA868CE6E}" srcId="{3A2F1D0C-68EC-47B6-A39B-F185B3E2E1BC}" destId="{851F924D-87CB-4F78-8934-44FA32535C34}" srcOrd="7" destOrd="0" parTransId="{8058988E-B336-4E8C-8528-5F45F1900739}" sibTransId="{8FFDD0E4-F64A-4FB2-BE65-F6906AFB59E8}"/>
    <dgm:cxn modelId="{157E0C0F-61F1-464F-B905-6F2A9BEB2DFF}" type="presOf" srcId="{17371EC1-1D4F-4341-AAC7-678E21E2B575}" destId="{7E65FB30-66CD-474C-938E-9BC43005804A}" srcOrd="0" destOrd="0" presId="urn:microsoft.com/office/officeart/2005/8/layout/hProcess11"/>
    <dgm:cxn modelId="{01164E0F-20CC-45DC-A266-5A06B5E6CEBB}" srcId="{3A2F1D0C-68EC-47B6-A39B-F185B3E2E1BC}" destId="{445FA325-EEEA-44B8-B747-8367973CA197}" srcOrd="0" destOrd="0" parTransId="{10D0D2C5-AB2B-4457-8FC3-BF1483CF241A}" sibTransId="{B80BD7F9-489A-401F-ABF8-E952E06648BF}"/>
    <dgm:cxn modelId="{D3B55016-BDB2-44A4-982F-758E8C7669C6}" type="presOf" srcId="{CB579E1B-077F-421E-A261-26FA3158162F}" destId="{E74E5ADB-9739-42D1-987D-C3D5B463F963}" srcOrd="0" destOrd="0" presId="urn:microsoft.com/office/officeart/2005/8/layout/hProcess11"/>
    <dgm:cxn modelId="{FD26971E-5AFE-4C6E-AC9C-706313165862}" srcId="{3A2F1D0C-68EC-47B6-A39B-F185B3E2E1BC}" destId="{AD2B40B6-5C30-4239-AD32-A5296EBE2147}" srcOrd="2" destOrd="0" parTransId="{E994ECAA-1080-4167-9A7B-2E6224D0E336}" sibTransId="{D5BCCED6-25D7-4FDF-816E-AEAA86B87ADC}"/>
    <dgm:cxn modelId="{B648E127-04F6-4687-9D82-AED6EF791B92}" srcId="{3A2F1D0C-68EC-47B6-A39B-F185B3E2E1BC}" destId="{608CDF0B-C49A-46DE-B7D9-EAFCA7CBA3B8}" srcOrd="3" destOrd="0" parTransId="{690CF802-729E-4528-9B51-B0B1BEF35955}" sibTransId="{77B512F8-899A-41C6-B362-AF22DBE72DF6}"/>
    <dgm:cxn modelId="{18D02A2B-0668-401E-9C0A-F85E144714A0}" type="presOf" srcId="{3A2F1D0C-68EC-47B6-A39B-F185B3E2E1BC}" destId="{E999E79A-0781-48E9-98A6-434D28A80578}" srcOrd="0" destOrd="0" presId="urn:microsoft.com/office/officeart/2005/8/layout/hProcess11"/>
    <dgm:cxn modelId="{EF932934-5752-483E-A03F-B6D3EA52134B}" srcId="{3A2F1D0C-68EC-47B6-A39B-F185B3E2E1BC}" destId="{CB579E1B-077F-421E-A261-26FA3158162F}" srcOrd="4" destOrd="0" parTransId="{8451C3B9-E454-4FE1-8078-B327B3B1FD87}" sibTransId="{6033841A-AB9A-4484-A561-216B7A790476}"/>
    <dgm:cxn modelId="{8AE55A37-605B-4F33-B927-AFAB276C951B}" type="presOf" srcId="{CA5849C0-A346-4B06-990E-9BABAFE8FF05}" destId="{B50AE38A-1A64-42CA-B5BB-AC685BEFB3C3}" srcOrd="0" destOrd="0" presId="urn:microsoft.com/office/officeart/2005/8/layout/hProcess11"/>
    <dgm:cxn modelId="{C97F353E-F79D-4DE9-A64B-1266A949525B}" srcId="{3A2F1D0C-68EC-47B6-A39B-F185B3E2E1BC}" destId="{CA5849C0-A346-4B06-990E-9BABAFE8FF05}" srcOrd="6" destOrd="0" parTransId="{0745BDA2-1BA9-432E-A492-43CA38600ECE}" sibTransId="{21750DE7-CCAE-4486-814B-EA24C2AA7EE9}"/>
    <dgm:cxn modelId="{A9F08C5D-19D3-4E15-9EB7-1E99CB526691}" type="presOf" srcId="{445FA325-EEEA-44B8-B747-8367973CA197}" destId="{97413D15-FCA5-4B21-B31C-4771B5ED84A1}" srcOrd="0" destOrd="0" presId="urn:microsoft.com/office/officeart/2005/8/layout/hProcess11"/>
    <dgm:cxn modelId="{59720147-E2C1-43ED-AA36-F1B5EFC3BAC3}" type="presOf" srcId="{851F924D-87CB-4F78-8934-44FA32535C34}" destId="{57D284D1-D7C2-4BA7-B892-AFCDE8152AF2}" srcOrd="0" destOrd="0" presId="urn:microsoft.com/office/officeart/2005/8/layout/hProcess11"/>
    <dgm:cxn modelId="{D510C484-EF5B-45BF-8382-7D57DC02EE04}" srcId="{3A2F1D0C-68EC-47B6-A39B-F185B3E2E1BC}" destId="{17371EC1-1D4F-4341-AAC7-678E21E2B575}" srcOrd="1" destOrd="0" parTransId="{CBFA564B-F36A-48BC-8D41-144CF6B6F637}" sibTransId="{949303BF-6A00-48D9-81B2-C907AF91FC73}"/>
    <dgm:cxn modelId="{1BCC2895-FD84-4134-829F-DA82D158B1CB}" type="presOf" srcId="{608CDF0B-C49A-46DE-B7D9-EAFCA7CBA3B8}" destId="{BA225632-11F1-40B4-B6EC-2A69E43942C4}" srcOrd="0" destOrd="0" presId="urn:microsoft.com/office/officeart/2005/8/layout/hProcess11"/>
    <dgm:cxn modelId="{5856A5B4-B779-49DB-BC56-9935DB6E2F32}" srcId="{3A2F1D0C-68EC-47B6-A39B-F185B3E2E1BC}" destId="{7A4D3199-3C75-49C0-A523-70C6B2B5853E}" srcOrd="5" destOrd="0" parTransId="{38989AB3-5803-44DD-8945-CF117CA0E073}" sibTransId="{DB75BBA5-9525-4DCC-A51E-4580BBB64704}"/>
    <dgm:cxn modelId="{DEE03CC2-0758-49EC-A22A-CEB622F47308}" type="presOf" srcId="{7A4D3199-3C75-49C0-A523-70C6B2B5853E}" destId="{D70E69FC-2090-4982-B942-AA1035C71CFD}" srcOrd="0" destOrd="0" presId="urn:microsoft.com/office/officeart/2005/8/layout/hProcess11"/>
    <dgm:cxn modelId="{1CD480D7-4C6A-4A0A-8F3B-8FF20EB6C286}" type="presOf" srcId="{AD2B40B6-5C30-4239-AD32-A5296EBE2147}" destId="{F2B238C5-B841-49A8-A09F-DD47D2EFA77F}" srcOrd="0" destOrd="0" presId="urn:microsoft.com/office/officeart/2005/8/layout/hProcess11"/>
    <dgm:cxn modelId="{A4D655DA-71E6-4B35-A084-B7D2A3130457}" srcId="{3A2F1D0C-68EC-47B6-A39B-F185B3E2E1BC}" destId="{80C9442B-FC45-4E04-B93E-F1A91213B853}" srcOrd="8" destOrd="0" parTransId="{67E0D5CB-93B6-4DC1-BB3E-D36C5EFE70F2}" sibTransId="{6F5956E8-B84C-4C28-AA62-965350967C7F}"/>
    <dgm:cxn modelId="{553A7B5B-D29D-4684-BFCB-D892DDA18E4A}" type="presParOf" srcId="{E999E79A-0781-48E9-98A6-434D28A80578}" destId="{172789CF-F378-4717-97B9-2FC576B55FFE}" srcOrd="0" destOrd="0" presId="urn:microsoft.com/office/officeart/2005/8/layout/hProcess11"/>
    <dgm:cxn modelId="{F7003798-6C79-4633-A5D0-06A208DBF689}" type="presParOf" srcId="{E999E79A-0781-48E9-98A6-434D28A80578}" destId="{7F5A4140-76B7-493D-8076-BFE75588D846}" srcOrd="1" destOrd="0" presId="urn:microsoft.com/office/officeart/2005/8/layout/hProcess11"/>
    <dgm:cxn modelId="{01383194-CD3B-4FB4-95E8-5912975C8568}" type="presParOf" srcId="{7F5A4140-76B7-493D-8076-BFE75588D846}" destId="{D2D807CC-E9C2-4704-B1B4-B428BA5D02AB}" srcOrd="0" destOrd="0" presId="urn:microsoft.com/office/officeart/2005/8/layout/hProcess11"/>
    <dgm:cxn modelId="{3C742810-D497-460F-AED7-3D11D736BE4F}" type="presParOf" srcId="{D2D807CC-E9C2-4704-B1B4-B428BA5D02AB}" destId="{97413D15-FCA5-4B21-B31C-4771B5ED84A1}" srcOrd="0" destOrd="0" presId="urn:microsoft.com/office/officeart/2005/8/layout/hProcess11"/>
    <dgm:cxn modelId="{F6F007F9-F453-45F0-BE7B-D3054B83E286}" type="presParOf" srcId="{D2D807CC-E9C2-4704-B1B4-B428BA5D02AB}" destId="{DAD5BF11-62C1-473C-8CCD-EFBCEBB25D29}" srcOrd="1" destOrd="0" presId="urn:microsoft.com/office/officeart/2005/8/layout/hProcess11"/>
    <dgm:cxn modelId="{7C87A9D0-8665-4C3D-B35B-A03BA4C512D3}" type="presParOf" srcId="{D2D807CC-E9C2-4704-B1B4-B428BA5D02AB}" destId="{2980F597-088D-4179-A67B-7EA192AF9444}" srcOrd="2" destOrd="0" presId="urn:microsoft.com/office/officeart/2005/8/layout/hProcess11"/>
    <dgm:cxn modelId="{6AD7EAAB-BCB8-4F67-A94F-DA8C659E6EDB}" type="presParOf" srcId="{7F5A4140-76B7-493D-8076-BFE75588D846}" destId="{4AFC4350-9A97-45AF-9FAB-0779487443B6}" srcOrd="1" destOrd="0" presId="urn:microsoft.com/office/officeart/2005/8/layout/hProcess11"/>
    <dgm:cxn modelId="{54175341-F2D7-46CA-99DF-BF59A67444FE}" type="presParOf" srcId="{7F5A4140-76B7-493D-8076-BFE75588D846}" destId="{6CDD1645-925D-4906-9531-C0FD00A9CBE2}" srcOrd="2" destOrd="0" presId="urn:microsoft.com/office/officeart/2005/8/layout/hProcess11"/>
    <dgm:cxn modelId="{1F1A1001-7FE4-44A1-835F-DEFC97817205}" type="presParOf" srcId="{6CDD1645-925D-4906-9531-C0FD00A9CBE2}" destId="{7E65FB30-66CD-474C-938E-9BC43005804A}" srcOrd="0" destOrd="0" presId="urn:microsoft.com/office/officeart/2005/8/layout/hProcess11"/>
    <dgm:cxn modelId="{243A69A2-2CE5-4229-9D08-F96A8F0A2539}" type="presParOf" srcId="{6CDD1645-925D-4906-9531-C0FD00A9CBE2}" destId="{342E05D4-F437-427A-8985-CFF7D144BC6E}" srcOrd="1" destOrd="0" presId="urn:microsoft.com/office/officeart/2005/8/layout/hProcess11"/>
    <dgm:cxn modelId="{5183AB94-F3CA-4D20-8BD9-33AE1E5A7DAB}" type="presParOf" srcId="{6CDD1645-925D-4906-9531-C0FD00A9CBE2}" destId="{BA2E10F8-56FE-47D5-903F-D084CF8F1AE6}" srcOrd="2" destOrd="0" presId="urn:microsoft.com/office/officeart/2005/8/layout/hProcess11"/>
    <dgm:cxn modelId="{9DEFF4D8-65CD-4594-97AC-1700245BBE34}" type="presParOf" srcId="{7F5A4140-76B7-493D-8076-BFE75588D846}" destId="{0522E2CD-3161-43F6-A063-D6278D3831EF}" srcOrd="3" destOrd="0" presId="urn:microsoft.com/office/officeart/2005/8/layout/hProcess11"/>
    <dgm:cxn modelId="{BF081FA6-BCC8-4933-A840-F5EB1044325B}" type="presParOf" srcId="{7F5A4140-76B7-493D-8076-BFE75588D846}" destId="{BBB4E969-D409-45F4-9E28-84260AC7F261}" srcOrd="4" destOrd="0" presId="urn:microsoft.com/office/officeart/2005/8/layout/hProcess11"/>
    <dgm:cxn modelId="{82FCC36C-C983-4D49-B1E5-9AC48EF40086}" type="presParOf" srcId="{BBB4E969-D409-45F4-9E28-84260AC7F261}" destId="{F2B238C5-B841-49A8-A09F-DD47D2EFA77F}" srcOrd="0" destOrd="0" presId="urn:microsoft.com/office/officeart/2005/8/layout/hProcess11"/>
    <dgm:cxn modelId="{123F4239-1F85-4147-BFA0-253520AD6279}" type="presParOf" srcId="{BBB4E969-D409-45F4-9E28-84260AC7F261}" destId="{9F4E8EDC-DD92-4FCC-B6B6-4D64885216AB}" srcOrd="1" destOrd="0" presId="urn:microsoft.com/office/officeart/2005/8/layout/hProcess11"/>
    <dgm:cxn modelId="{0B9569A4-6DF8-4D55-8049-AB283DF0FD43}" type="presParOf" srcId="{BBB4E969-D409-45F4-9E28-84260AC7F261}" destId="{A3B78C43-A7B9-4041-B92E-E31F5DF50D2B}" srcOrd="2" destOrd="0" presId="urn:microsoft.com/office/officeart/2005/8/layout/hProcess11"/>
    <dgm:cxn modelId="{7E3CDFDE-75B0-425C-83EE-E4FD472323F8}" type="presParOf" srcId="{7F5A4140-76B7-493D-8076-BFE75588D846}" destId="{0EE7139C-5539-40D2-8E50-52DCBCABF973}" srcOrd="5" destOrd="0" presId="urn:microsoft.com/office/officeart/2005/8/layout/hProcess11"/>
    <dgm:cxn modelId="{4CB30E5A-F9C1-4D0D-A10D-960B8BADFF99}" type="presParOf" srcId="{7F5A4140-76B7-493D-8076-BFE75588D846}" destId="{F1AB123F-91A2-4105-82EF-393629BA65B5}" srcOrd="6" destOrd="0" presId="urn:microsoft.com/office/officeart/2005/8/layout/hProcess11"/>
    <dgm:cxn modelId="{C94DC117-4394-4FA2-8D5C-618F0433EB20}" type="presParOf" srcId="{F1AB123F-91A2-4105-82EF-393629BA65B5}" destId="{BA225632-11F1-40B4-B6EC-2A69E43942C4}" srcOrd="0" destOrd="0" presId="urn:microsoft.com/office/officeart/2005/8/layout/hProcess11"/>
    <dgm:cxn modelId="{4000431B-0981-4F25-8416-7A273B81DE60}" type="presParOf" srcId="{F1AB123F-91A2-4105-82EF-393629BA65B5}" destId="{BC507523-D9F5-411B-8A0A-D97F1DD56312}" srcOrd="1" destOrd="0" presId="urn:microsoft.com/office/officeart/2005/8/layout/hProcess11"/>
    <dgm:cxn modelId="{92FF2524-6991-44DC-B783-D681179C965B}" type="presParOf" srcId="{F1AB123F-91A2-4105-82EF-393629BA65B5}" destId="{08A37FF1-23B3-4F98-8257-2B44D7459D2E}" srcOrd="2" destOrd="0" presId="urn:microsoft.com/office/officeart/2005/8/layout/hProcess11"/>
    <dgm:cxn modelId="{D6928EA6-2B4E-4DC3-B329-B2BDBB990D2B}" type="presParOf" srcId="{7F5A4140-76B7-493D-8076-BFE75588D846}" destId="{050F7226-3E07-455F-8DE1-D4228B02C584}" srcOrd="7" destOrd="0" presId="urn:microsoft.com/office/officeart/2005/8/layout/hProcess11"/>
    <dgm:cxn modelId="{FC996758-B2B7-442C-89AC-58F84EDA35F1}" type="presParOf" srcId="{7F5A4140-76B7-493D-8076-BFE75588D846}" destId="{729DBF7B-A002-482C-B044-05990F74FBF2}" srcOrd="8" destOrd="0" presId="urn:microsoft.com/office/officeart/2005/8/layout/hProcess11"/>
    <dgm:cxn modelId="{B2286365-C42E-4DC5-ABDB-B24A80CD4393}" type="presParOf" srcId="{729DBF7B-A002-482C-B044-05990F74FBF2}" destId="{E74E5ADB-9739-42D1-987D-C3D5B463F963}" srcOrd="0" destOrd="0" presId="urn:microsoft.com/office/officeart/2005/8/layout/hProcess11"/>
    <dgm:cxn modelId="{06CCC79C-9558-4990-ABA7-21294496DBF1}" type="presParOf" srcId="{729DBF7B-A002-482C-B044-05990F74FBF2}" destId="{EF6F826B-79E3-4618-AD41-74B3C330EE98}" srcOrd="1" destOrd="0" presId="urn:microsoft.com/office/officeart/2005/8/layout/hProcess11"/>
    <dgm:cxn modelId="{85970C7F-7483-4A6E-8F48-2B8FB2499774}" type="presParOf" srcId="{729DBF7B-A002-482C-B044-05990F74FBF2}" destId="{C2F9EE56-536C-4873-9A1D-2BBEF86F6F5E}" srcOrd="2" destOrd="0" presId="urn:microsoft.com/office/officeart/2005/8/layout/hProcess11"/>
    <dgm:cxn modelId="{8A6070A0-48BF-4DDF-AF23-3CE7F76B1205}" type="presParOf" srcId="{7F5A4140-76B7-493D-8076-BFE75588D846}" destId="{5FA28F9D-807E-49EF-8D4B-182826F9FAEE}" srcOrd="9" destOrd="0" presId="urn:microsoft.com/office/officeart/2005/8/layout/hProcess11"/>
    <dgm:cxn modelId="{805D5065-CBB8-4659-ADAF-053D5F48E158}" type="presParOf" srcId="{7F5A4140-76B7-493D-8076-BFE75588D846}" destId="{7601CA6F-6661-42BC-8483-DD3C281B69A4}" srcOrd="10" destOrd="0" presId="urn:microsoft.com/office/officeart/2005/8/layout/hProcess11"/>
    <dgm:cxn modelId="{AC86EE5E-BDF3-4388-8A35-2C813F43ECA2}" type="presParOf" srcId="{7601CA6F-6661-42BC-8483-DD3C281B69A4}" destId="{D70E69FC-2090-4982-B942-AA1035C71CFD}" srcOrd="0" destOrd="0" presId="urn:microsoft.com/office/officeart/2005/8/layout/hProcess11"/>
    <dgm:cxn modelId="{F66E7DBE-DB8C-408F-8E02-927F54774382}" type="presParOf" srcId="{7601CA6F-6661-42BC-8483-DD3C281B69A4}" destId="{97ECE10A-3520-43FF-8A84-11D1C84EEFBC}" srcOrd="1" destOrd="0" presId="urn:microsoft.com/office/officeart/2005/8/layout/hProcess11"/>
    <dgm:cxn modelId="{768832E0-ADDF-4CD3-9925-E5E5DD1DF5AB}" type="presParOf" srcId="{7601CA6F-6661-42BC-8483-DD3C281B69A4}" destId="{F36896E1-2BF6-4B1C-B3FB-97A226B5D2CC}" srcOrd="2" destOrd="0" presId="urn:microsoft.com/office/officeart/2005/8/layout/hProcess11"/>
    <dgm:cxn modelId="{C7BAB6E2-8335-4C8F-9BC0-BE7F7D3E3916}" type="presParOf" srcId="{7F5A4140-76B7-493D-8076-BFE75588D846}" destId="{D7FEA0E6-B3FC-4638-B846-D3873583EDFF}" srcOrd="11" destOrd="0" presId="urn:microsoft.com/office/officeart/2005/8/layout/hProcess11"/>
    <dgm:cxn modelId="{F84A5703-99D3-4984-A866-A42211C6E4C4}" type="presParOf" srcId="{7F5A4140-76B7-493D-8076-BFE75588D846}" destId="{3B7CF19A-5169-4DFF-9629-A6B82B488CDC}" srcOrd="12" destOrd="0" presId="urn:microsoft.com/office/officeart/2005/8/layout/hProcess11"/>
    <dgm:cxn modelId="{995D7B1E-272D-45E1-B0DA-955BCDB33D17}" type="presParOf" srcId="{3B7CF19A-5169-4DFF-9629-A6B82B488CDC}" destId="{B50AE38A-1A64-42CA-B5BB-AC685BEFB3C3}" srcOrd="0" destOrd="0" presId="urn:microsoft.com/office/officeart/2005/8/layout/hProcess11"/>
    <dgm:cxn modelId="{9B01DA01-B533-49F5-B34E-65EE56ADE96D}" type="presParOf" srcId="{3B7CF19A-5169-4DFF-9629-A6B82B488CDC}" destId="{10086490-B703-46CB-B988-F0A7B00B08C4}" srcOrd="1" destOrd="0" presId="urn:microsoft.com/office/officeart/2005/8/layout/hProcess11"/>
    <dgm:cxn modelId="{2AA10ABE-BA50-48DE-BB7B-212AA735DBF1}" type="presParOf" srcId="{3B7CF19A-5169-4DFF-9629-A6B82B488CDC}" destId="{827712B3-59CD-4D53-B611-9DC6CFA0FDF6}" srcOrd="2" destOrd="0" presId="urn:microsoft.com/office/officeart/2005/8/layout/hProcess11"/>
    <dgm:cxn modelId="{EF304AEF-0284-44DB-A5BB-B6C2BD5ABDFF}" type="presParOf" srcId="{7F5A4140-76B7-493D-8076-BFE75588D846}" destId="{504E4E1E-7B52-438E-9AF9-6BF96D7FEA85}" srcOrd="13" destOrd="0" presId="urn:microsoft.com/office/officeart/2005/8/layout/hProcess11"/>
    <dgm:cxn modelId="{03126352-4796-4158-AECD-BF64E96F97DA}" type="presParOf" srcId="{7F5A4140-76B7-493D-8076-BFE75588D846}" destId="{44683D05-098B-4E2C-BA91-4BCB6BABAE4A}" srcOrd="14" destOrd="0" presId="urn:microsoft.com/office/officeart/2005/8/layout/hProcess11"/>
    <dgm:cxn modelId="{A558BBBB-F72D-4421-A147-8E8CC897331F}" type="presParOf" srcId="{44683D05-098B-4E2C-BA91-4BCB6BABAE4A}" destId="{57D284D1-D7C2-4BA7-B892-AFCDE8152AF2}" srcOrd="0" destOrd="0" presId="urn:microsoft.com/office/officeart/2005/8/layout/hProcess11"/>
    <dgm:cxn modelId="{68F0B27C-F239-4016-8BDF-D2FDFC277CBD}" type="presParOf" srcId="{44683D05-098B-4E2C-BA91-4BCB6BABAE4A}" destId="{10798341-8D93-45D4-897F-CAAFC418DA3C}" srcOrd="1" destOrd="0" presId="urn:microsoft.com/office/officeart/2005/8/layout/hProcess11"/>
    <dgm:cxn modelId="{CD4A45FA-0829-4D1F-B8DD-F6DFFDBE2F2C}" type="presParOf" srcId="{44683D05-098B-4E2C-BA91-4BCB6BABAE4A}" destId="{7FBE1C81-DE40-4B64-9D95-3D14EF52E227}" srcOrd="2" destOrd="0" presId="urn:microsoft.com/office/officeart/2005/8/layout/hProcess11"/>
    <dgm:cxn modelId="{8CCBCD4D-BC0F-4F95-94BE-49114A532D79}" type="presParOf" srcId="{7F5A4140-76B7-493D-8076-BFE75588D846}" destId="{51308199-90EF-49AD-BB9F-8A9B50E61F7E}" srcOrd="15" destOrd="0" presId="urn:microsoft.com/office/officeart/2005/8/layout/hProcess11"/>
    <dgm:cxn modelId="{9C1E47CA-0B39-4B92-AAED-3F84B0D1B9C9}" type="presParOf" srcId="{7F5A4140-76B7-493D-8076-BFE75588D846}" destId="{5BE9A40F-9E6C-415E-9B0C-D5B277715A9C}" srcOrd="16" destOrd="0" presId="urn:microsoft.com/office/officeart/2005/8/layout/hProcess11"/>
    <dgm:cxn modelId="{A671F4B4-1A7F-4297-83D6-B9A0A7A2DF42}" type="presParOf" srcId="{5BE9A40F-9E6C-415E-9B0C-D5B277715A9C}" destId="{BBBC4C9F-CD17-48E1-B870-23B4983EE415}" srcOrd="0" destOrd="0" presId="urn:microsoft.com/office/officeart/2005/8/layout/hProcess11"/>
    <dgm:cxn modelId="{A0C01290-1AD2-4015-9A1F-3FFCADB2E659}" type="presParOf" srcId="{5BE9A40F-9E6C-415E-9B0C-D5B277715A9C}" destId="{1BA9923A-64D0-4778-ACE8-13A56F17A63D}" srcOrd="1" destOrd="0" presId="urn:microsoft.com/office/officeart/2005/8/layout/hProcess11"/>
    <dgm:cxn modelId="{E4FE46D7-B13E-48D1-B719-3545E6230A6A}" type="presParOf" srcId="{5BE9A40F-9E6C-415E-9B0C-D5B277715A9C}" destId="{103E8038-616E-46F0-9AFA-68932C44B47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89CF-F378-4717-97B9-2FC576B55FFE}">
      <dsp:nvSpPr>
        <dsp:cNvPr id="0" name=""/>
        <dsp:cNvSpPr/>
      </dsp:nvSpPr>
      <dsp:spPr>
        <a:xfrm>
          <a:off x="0" y="1289303"/>
          <a:ext cx="11921489" cy="171907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3D15-FCA5-4B21-B31C-4771B5ED84A1}">
      <dsp:nvSpPr>
        <dsp:cNvPr id="0" name=""/>
        <dsp:cNvSpPr/>
      </dsp:nvSpPr>
      <dsp:spPr>
        <a:xfrm>
          <a:off x="1919" y="0"/>
          <a:ext cx="11369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were </a:t>
          </a:r>
          <a:r>
            <a:rPr lang="en-GB" sz="1050" b="1" kern="1200">
              <a:latin typeface="Open Sans" panose="020B0606030504020204" pitchFamily="34" charset="0"/>
              <a:ea typeface="Open Sans" panose="020B0606030504020204" pitchFamily="34" charset="0"/>
              <a:cs typeface="Open Sans" panose="020B0606030504020204" pitchFamily="34" charset="0"/>
            </a:rPr>
            <a:t>worried</a:t>
          </a:r>
          <a:r>
            <a:rPr lang="en-GB" sz="1050" b="0" kern="1200">
              <a:latin typeface="Open Sans" panose="020B0606030504020204" pitchFamily="34" charset="0"/>
              <a:ea typeface="Open Sans" panose="020B0606030504020204" pitchFamily="34" charset="0"/>
              <a:cs typeface="Open Sans" panose="020B0606030504020204" pitchFamily="34" charset="0"/>
            </a:rPr>
            <a:t> that your household would not have enough food to eat?</a:t>
          </a:r>
        </a:p>
      </dsp:txBody>
      <dsp:txXfrm>
        <a:off x="1919" y="0"/>
        <a:ext cx="1136916" cy="1719072"/>
      </dsp:txXfrm>
    </dsp:sp>
    <dsp:sp modelId="{DAD5BF11-62C1-473C-8CCD-EFBCEBB25D29}">
      <dsp:nvSpPr>
        <dsp:cNvPr id="0" name=""/>
        <dsp:cNvSpPr/>
      </dsp:nvSpPr>
      <dsp:spPr>
        <a:xfrm>
          <a:off x="355493" y="1933956"/>
          <a:ext cx="429768" cy="4297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5FB30-66CD-474C-938E-9BC43005804A}">
      <dsp:nvSpPr>
        <dsp:cNvPr id="0" name=""/>
        <dsp:cNvSpPr/>
      </dsp:nvSpPr>
      <dsp:spPr>
        <a:xfrm>
          <a:off x="1167911" y="2578607"/>
          <a:ext cx="110917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another HH member) were </a:t>
          </a:r>
          <a:r>
            <a:rPr lang="en-GB" sz="1050" b="1" kern="1200">
              <a:latin typeface="Open Sans" panose="020B0606030504020204" pitchFamily="34" charset="0"/>
              <a:ea typeface="Open Sans" panose="020B0606030504020204" pitchFamily="34" charset="0"/>
              <a:cs typeface="Open Sans" panose="020B0606030504020204" pitchFamily="34" charset="0"/>
            </a:rPr>
            <a:t>not able to eat the kinds of foods you preferred </a:t>
          </a:r>
          <a:r>
            <a:rPr lang="en-GB" sz="1050" b="0" kern="1200">
              <a:latin typeface="Open Sans" panose="020B0606030504020204" pitchFamily="34" charset="0"/>
              <a:ea typeface="Open Sans" panose="020B0606030504020204" pitchFamily="34" charset="0"/>
              <a:cs typeface="Open Sans" panose="020B0606030504020204" pitchFamily="34" charset="0"/>
            </a:rPr>
            <a:t>due to lack of resources?</a:t>
          </a:r>
        </a:p>
      </dsp:txBody>
      <dsp:txXfrm>
        <a:off x="1167911" y="2578607"/>
        <a:ext cx="1109171" cy="1719072"/>
      </dsp:txXfrm>
    </dsp:sp>
    <dsp:sp modelId="{342E05D4-F437-427A-8985-CFF7D144BC6E}">
      <dsp:nvSpPr>
        <dsp:cNvPr id="0" name=""/>
        <dsp:cNvSpPr/>
      </dsp:nvSpPr>
      <dsp:spPr>
        <a:xfrm>
          <a:off x="1507613" y="1933956"/>
          <a:ext cx="429768" cy="429768"/>
        </a:xfrm>
        <a:prstGeom prst="ellipse">
          <a:avLst/>
        </a:prstGeom>
        <a:solidFill>
          <a:schemeClr val="accent5">
            <a:hueOff val="-202415"/>
            <a:satOff val="3929"/>
            <a:lumOff val="-2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238C5-B841-49A8-A09F-DD47D2EFA77F}">
      <dsp:nvSpPr>
        <dsp:cNvPr id="0" name=""/>
        <dsp:cNvSpPr/>
      </dsp:nvSpPr>
      <dsp:spPr>
        <a:xfrm>
          <a:off x="2306158" y="0"/>
          <a:ext cx="118029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kern="1200">
              <a:latin typeface="Open Sans" panose="020B0606030504020204" pitchFamily="34" charset="0"/>
              <a:ea typeface="Open Sans" panose="020B0606030504020204" pitchFamily="34" charset="0"/>
              <a:cs typeface="Open Sans" panose="020B0606030504020204" pitchFamily="34" charset="0"/>
            </a:rPr>
            <a:t>eat a limited variety of foods </a:t>
          </a:r>
          <a:r>
            <a:rPr lang="en-GB" sz="1050" b="0" kern="1200">
              <a:latin typeface="Open Sans" panose="020B0606030504020204" pitchFamily="34" charset="0"/>
              <a:ea typeface="Open Sans" panose="020B0606030504020204" pitchFamily="34" charset="0"/>
              <a:cs typeface="Open Sans" panose="020B0606030504020204" pitchFamily="34" charset="0"/>
            </a:rPr>
            <a:t>due to lack of resources?</a:t>
          </a:r>
        </a:p>
      </dsp:txBody>
      <dsp:txXfrm>
        <a:off x="2306158" y="0"/>
        <a:ext cx="1180291" cy="1719072"/>
      </dsp:txXfrm>
    </dsp:sp>
    <dsp:sp modelId="{9F4E8EDC-DD92-4FCC-B6B6-4D64885216AB}">
      <dsp:nvSpPr>
        <dsp:cNvPr id="0" name=""/>
        <dsp:cNvSpPr/>
      </dsp:nvSpPr>
      <dsp:spPr>
        <a:xfrm>
          <a:off x="2681420" y="1933956"/>
          <a:ext cx="429768" cy="429768"/>
        </a:xfrm>
        <a:prstGeom prst="ellipse">
          <a:avLst/>
        </a:prstGeom>
        <a:solidFill>
          <a:schemeClr val="accent5">
            <a:hueOff val="-404830"/>
            <a:satOff val="7858"/>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5632-11F1-40B4-B6EC-2A69E43942C4}">
      <dsp:nvSpPr>
        <dsp:cNvPr id="0" name=""/>
        <dsp:cNvSpPr/>
      </dsp:nvSpPr>
      <dsp:spPr>
        <a:xfrm>
          <a:off x="3515526" y="2578607"/>
          <a:ext cx="11593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kern="1200">
              <a:latin typeface="Open Sans" panose="020B0606030504020204" pitchFamily="34" charset="0"/>
              <a:ea typeface="Open Sans" panose="020B0606030504020204" pitchFamily="34" charset="0"/>
              <a:cs typeface="Open Sans" panose="020B0606030504020204" pitchFamily="34" charset="0"/>
            </a:rPr>
            <a:t>eat some foods that you really did not want to eat </a:t>
          </a:r>
          <a:r>
            <a:rPr lang="en-GB" sz="1050" b="0" kern="1200">
              <a:latin typeface="Open Sans" panose="020B0606030504020204" pitchFamily="34" charset="0"/>
              <a:ea typeface="Open Sans" panose="020B0606030504020204" pitchFamily="34" charset="0"/>
              <a:cs typeface="Open Sans" panose="020B0606030504020204" pitchFamily="34" charset="0"/>
            </a:rPr>
            <a:t>because of a lack of resources?</a:t>
          </a:r>
        </a:p>
      </dsp:txBody>
      <dsp:txXfrm>
        <a:off x="3515526" y="2578607"/>
        <a:ext cx="1159316" cy="1719072"/>
      </dsp:txXfrm>
    </dsp:sp>
    <dsp:sp modelId="{BC507523-D9F5-411B-8A0A-D97F1DD56312}">
      <dsp:nvSpPr>
        <dsp:cNvPr id="0" name=""/>
        <dsp:cNvSpPr/>
      </dsp:nvSpPr>
      <dsp:spPr>
        <a:xfrm>
          <a:off x="3880300" y="1933956"/>
          <a:ext cx="429768" cy="429768"/>
        </a:xfrm>
        <a:prstGeom prst="ellipse">
          <a:avLst/>
        </a:prstGeom>
        <a:solidFill>
          <a:schemeClr val="accent5">
            <a:hueOff val="-607245"/>
            <a:satOff val="11787"/>
            <a:lumOff val="-80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5ADB-9739-42D1-987D-C3D5B463F963}">
      <dsp:nvSpPr>
        <dsp:cNvPr id="0" name=""/>
        <dsp:cNvSpPr/>
      </dsp:nvSpPr>
      <dsp:spPr>
        <a:xfrm>
          <a:off x="4703919" y="0"/>
          <a:ext cx="1182228"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HH member) had </a:t>
          </a:r>
          <a:r>
            <a:rPr lang="en-GB" sz="1050" b="1" kern="1200">
              <a:latin typeface="Open Sans" panose="020B0606030504020204" pitchFamily="34" charset="0"/>
              <a:ea typeface="Open Sans" panose="020B0606030504020204" pitchFamily="34" charset="0"/>
              <a:cs typeface="Open Sans" panose="020B0606030504020204" pitchFamily="34" charset="0"/>
            </a:rPr>
            <a:t>to</a:t>
          </a:r>
          <a:r>
            <a:rPr lang="en-GB" sz="1050" b="0" kern="1200">
              <a:latin typeface="Open Sans" panose="020B0606030504020204" pitchFamily="34" charset="0"/>
              <a:ea typeface="Open Sans" panose="020B0606030504020204" pitchFamily="34" charset="0"/>
              <a:cs typeface="Open Sans" panose="020B0606030504020204" pitchFamily="34" charset="0"/>
            </a:rPr>
            <a:t> </a:t>
          </a:r>
          <a:r>
            <a:rPr lang="en-GB" sz="1050" b="1" kern="1200">
              <a:latin typeface="Open Sans" panose="020B0606030504020204" pitchFamily="34" charset="0"/>
              <a:ea typeface="Open Sans" panose="020B0606030504020204" pitchFamily="34" charset="0"/>
              <a:cs typeface="Open Sans" panose="020B0606030504020204" pitchFamily="34" charset="0"/>
            </a:rPr>
            <a:t>eat a smaller meal than you felt you needed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4703919" y="0"/>
        <a:ext cx="1182228" cy="1719072"/>
      </dsp:txXfrm>
    </dsp:sp>
    <dsp:sp modelId="{EF6F826B-79E3-4618-AD41-74B3C330EE98}">
      <dsp:nvSpPr>
        <dsp:cNvPr id="0" name=""/>
        <dsp:cNvSpPr/>
      </dsp:nvSpPr>
      <dsp:spPr>
        <a:xfrm>
          <a:off x="5080149" y="1933956"/>
          <a:ext cx="429768" cy="429768"/>
        </a:xfrm>
        <a:prstGeom prst="ellipse">
          <a:avLst/>
        </a:prstGeom>
        <a:solidFill>
          <a:schemeClr val="accent5">
            <a:hueOff val="-809660"/>
            <a:satOff val="15716"/>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E69FC-2090-4982-B942-AA1035C71CFD}">
      <dsp:nvSpPr>
        <dsp:cNvPr id="0" name=""/>
        <dsp:cNvSpPr/>
      </dsp:nvSpPr>
      <dsp:spPr>
        <a:xfrm>
          <a:off x="5915223" y="2578607"/>
          <a:ext cx="1199342"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kern="120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kern="1200">
              <a:latin typeface="Open Sans" panose="020B0606030504020204" pitchFamily="34" charset="0"/>
              <a:ea typeface="Open Sans" panose="020B0606030504020204" pitchFamily="34" charset="0"/>
              <a:cs typeface="Open Sans" panose="020B0606030504020204" pitchFamily="34" charset="0"/>
            </a:rPr>
            <a:t>had to eat fewer meals in a day </a:t>
          </a:r>
          <a:r>
            <a:rPr lang="en-GB" sz="105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5915223" y="2578607"/>
        <a:ext cx="1199342" cy="1719072"/>
      </dsp:txXfrm>
    </dsp:sp>
    <dsp:sp modelId="{97ECE10A-3520-43FF-8A84-11D1C84EEFBC}">
      <dsp:nvSpPr>
        <dsp:cNvPr id="0" name=""/>
        <dsp:cNvSpPr/>
      </dsp:nvSpPr>
      <dsp:spPr>
        <a:xfrm>
          <a:off x="6300010" y="1933956"/>
          <a:ext cx="429768" cy="429768"/>
        </a:xfrm>
        <a:prstGeom prst="ellipse">
          <a:avLst/>
        </a:prstGeom>
        <a:solidFill>
          <a:schemeClr val="accent5">
            <a:hueOff val="-1012076"/>
            <a:satOff val="19646"/>
            <a:lumOff val="-13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AE38A-1A64-42CA-B5BB-AC685BEFB3C3}">
      <dsp:nvSpPr>
        <dsp:cNvPr id="0" name=""/>
        <dsp:cNvSpPr/>
      </dsp:nvSpPr>
      <dsp:spPr>
        <a:xfrm>
          <a:off x="7143641" y="0"/>
          <a:ext cx="1145987"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There was </a:t>
          </a:r>
          <a:r>
            <a:rPr lang="en-GB" sz="1050" b="1" kern="1200">
              <a:latin typeface="Open Sans" panose="020B0606030504020204" pitchFamily="34" charset="0"/>
              <a:ea typeface="Open Sans" panose="020B0606030504020204" pitchFamily="34" charset="0"/>
              <a:cs typeface="Open Sans" panose="020B0606030504020204" pitchFamily="34" charset="0"/>
            </a:rPr>
            <a:t>no food to eat of any kind in your house </a:t>
          </a:r>
          <a:r>
            <a:rPr lang="en-GB" sz="1050" b="0" kern="1200">
              <a:latin typeface="Open Sans" panose="020B0606030504020204" pitchFamily="34" charset="0"/>
              <a:ea typeface="Open Sans" panose="020B0606030504020204" pitchFamily="34" charset="0"/>
              <a:cs typeface="Open Sans" panose="020B0606030504020204" pitchFamily="34" charset="0"/>
            </a:rPr>
            <a:t>because of lack of resources to get food?</a:t>
          </a:r>
        </a:p>
      </dsp:txBody>
      <dsp:txXfrm>
        <a:off x="7143641" y="0"/>
        <a:ext cx="1145987" cy="1719072"/>
      </dsp:txXfrm>
    </dsp:sp>
    <dsp:sp modelId="{10086490-B703-46CB-B988-F0A7B00B08C4}">
      <dsp:nvSpPr>
        <dsp:cNvPr id="0" name=""/>
        <dsp:cNvSpPr/>
      </dsp:nvSpPr>
      <dsp:spPr>
        <a:xfrm>
          <a:off x="7501751" y="1933956"/>
          <a:ext cx="429768" cy="429768"/>
        </a:xfrm>
        <a:prstGeom prst="ellipse">
          <a:avLst/>
        </a:prstGeom>
        <a:solidFill>
          <a:schemeClr val="accent5">
            <a:hueOff val="-1214491"/>
            <a:satOff val="23575"/>
            <a:lumOff val="-1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284D1-D7C2-4BA7-B892-AFCDE8152AF2}">
      <dsp:nvSpPr>
        <dsp:cNvPr id="0" name=""/>
        <dsp:cNvSpPr/>
      </dsp:nvSpPr>
      <dsp:spPr>
        <a:xfrm>
          <a:off x="8318705" y="2578607"/>
          <a:ext cx="1203325"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kern="1200">
              <a:latin typeface="Open Sans" panose="020B0606030504020204" pitchFamily="34" charset="0"/>
              <a:ea typeface="Open Sans" panose="020B0606030504020204" pitchFamily="34" charset="0"/>
              <a:cs typeface="Open Sans" panose="020B0606030504020204" pitchFamily="34" charset="0"/>
            </a:rPr>
            <a:t>went to sleep at night hungry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8318705" y="2578607"/>
        <a:ext cx="1203325" cy="1719072"/>
      </dsp:txXfrm>
    </dsp:sp>
    <dsp:sp modelId="{10798341-8D93-45D4-897F-CAAFC418DA3C}">
      <dsp:nvSpPr>
        <dsp:cNvPr id="0" name=""/>
        <dsp:cNvSpPr/>
      </dsp:nvSpPr>
      <dsp:spPr>
        <a:xfrm>
          <a:off x="8705484" y="1933956"/>
          <a:ext cx="429768" cy="429768"/>
        </a:xfrm>
        <a:prstGeom prst="ellipse">
          <a:avLst/>
        </a:prstGeom>
        <a:solidFill>
          <a:schemeClr val="accent5">
            <a:hueOff val="-1416906"/>
            <a:satOff val="27504"/>
            <a:lumOff val="-18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C4C9F-CD17-48E1-B870-23B4983EE415}">
      <dsp:nvSpPr>
        <dsp:cNvPr id="0" name=""/>
        <dsp:cNvSpPr/>
      </dsp:nvSpPr>
      <dsp:spPr>
        <a:xfrm>
          <a:off x="9551107" y="0"/>
          <a:ext cx="1176314"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another HH member) went </a:t>
          </a:r>
          <a:r>
            <a:rPr lang="en-GB" sz="1050" b="1" kern="1200">
              <a:latin typeface="Open Sans" panose="020B0606030504020204" pitchFamily="34" charset="0"/>
              <a:ea typeface="Open Sans" panose="020B0606030504020204" pitchFamily="34" charset="0"/>
              <a:cs typeface="Open Sans" panose="020B0606030504020204" pitchFamily="34" charset="0"/>
            </a:rPr>
            <a:t>a whole day and night  without eating anything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9551107" y="0"/>
        <a:ext cx="1176314" cy="1719072"/>
      </dsp:txXfrm>
    </dsp:sp>
    <dsp:sp modelId="{1BA9923A-64D0-4778-ACE8-13A56F17A63D}">
      <dsp:nvSpPr>
        <dsp:cNvPr id="0" name=""/>
        <dsp:cNvSpPr/>
      </dsp:nvSpPr>
      <dsp:spPr>
        <a:xfrm>
          <a:off x="9924380" y="1933956"/>
          <a:ext cx="429768" cy="429768"/>
        </a:xfrm>
        <a:prstGeom prst="ellipse">
          <a:avLst/>
        </a:prstGeom>
        <a:solidFill>
          <a:schemeClr val="accent5">
            <a:hueOff val="-1619321"/>
            <a:satOff val="31433"/>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22/07/2025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22/07/2025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97399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48499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5470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14331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37234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18969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380923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6496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1645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pc="60"/>
              <a:t>While the full set of 9 HFIAS occurrence questions were found to be not comparable across countries</a:t>
            </a:r>
          </a:p>
          <a:p>
            <a:pPr marL="171450" indent="-171450">
              <a:buFont typeface="Arial" panose="020B0604020202020204" pitchFamily="34" charset="0"/>
              <a:buChar char="•"/>
            </a:pPr>
            <a:r>
              <a:rPr lang="en-GB" spc="60"/>
              <a:t>The last 3 occurrence questions (Q7, Q8, &amp; Q9) were comparable across countries</a:t>
            </a:r>
          </a:p>
          <a:p>
            <a:pPr marL="171450" indent="-171450">
              <a:buFont typeface="Arial" panose="020B0604020202020204" pitchFamily="34" charset="0"/>
              <a:buChar char="•"/>
            </a:pPr>
            <a:r>
              <a:rPr lang="en-GB" spc="60"/>
              <a:t>They appear to be interpreted the same way and have the same meaning across countries.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27625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6702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tabulate the categorical HHS indicator, two different cutoff values (&gt; 1 and &gt; 3) are applied to the HHS scores that were generated in the previous step. </a:t>
            </a:r>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383242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28217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347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8918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01282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42330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ntaproject.org/monitoring-and-evaluation/household-food-insecurity-access-scale-hfi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WFP-VAM/RAMResourcesScripts/tree/dev/Indicato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hunger-scale-hh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ntaproject.org/sites/default/files/resources/HHS-Indicator-Guide-Aug201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3C7A2-7F49-F0B5-F9A4-BDDF8E3F0FFA}"/>
              </a:ext>
            </a:extLst>
          </p:cNvPr>
          <p:cNvPicPr>
            <a:picLocks noChangeAspect="1"/>
          </p:cNvPicPr>
          <p:nvPr/>
        </p:nvPicPr>
        <p:blipFill>
          <a:blip r:embed="rId3"/>
          <a:srcRect t="19785" b="19785"/>
          <a:stretch/>
        </p:blipFill>
        <p:spPr>
          <a:xfrm>
            <a:off x="0" y="0"/>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8235387" cy="1006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a:ea typeface="Open Sans Extrabold"/>
                <a:cs typeface="Open Sans Extrabold"/>
              </a:rPr>
              <a:t>Household Hunger Scale (HHS) </a:t>
            </a:r>
          </a:p>
          <a:p>
            <a:r>
              <a:rPr lang="en-GB" sz="2900" b="0">
                <a:solidFill>
                  <a:schemeClr val="tx1"/>
                </a:solidFill>
                <a:latin typeface="Open Sans"/>
                <a:ea typeface="Open Sans"/>
                <a:cs typeface="Open Sans"/>
              </a:rPr>
              <a:t>Needs Assessments &amp; Targeting Unit</a:t>
            </a:r>
            <a:endParaRPr lang="en-GB">
              <a:solidFill>
                <a:schemeClr val="tx1"/>
              </a:solidFill>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April</a:t>
            </a:r>
          </a:p>
        </p:txBody>
      </p:sp>
      <p:sp>
        <p:nvSpPr>
          <p:cNvPr id="2" name="TextBox 1">
            <a:extLst>
              <a:ext uri="{FF2B5EF4-FFF2-40B4-BE49-F238E27FC236}">
                <a16:creationId xmlns:a16="http://schemas.microsoft.com/office/drawing/2014/main" id="{3641F83A-257E-A72A-B920-90CDA2321532}"/>
              </a:ext>
            </a:extLst>
          </p:cNvPr>
          <p:cNvSpPr txBox="1"/>
          <p:nvPr/>
        </p:nvSpPr>
        <p:spPr>
          <a:xfrm>
            <a:off x="0" y="3649870"/>
            <a:ext cx="353943" cy="1252907"/>
          </a:xfrm>
          <a:prstGeom prst="rect">
            <a:avLst/>
          </a:prstGeom>
          <a:noFill/>
        </p:spPr>
        <p:txBody>
          <a:bodyPr vert="vert270" wrap="none" rtlCol="0">
            <a:spAutoFit/>
          </a:bodyPr>
          <a:lstStyle/>
          <a:p>
            <a:r>
              <a:rPr lang="en-GB" sz="1100">
                <a:solidFill>
                  <a:srgbClr val="FFFFFE"/>
                </a:solidFill>
              </a:rPr>
              <a:t>© WFP/Kabir </a:t>
            </a:r>
            <a:r>
              <a:rPr lang="en-GB" sz="1100" err="1">
                <a:solidFill>
                  <a:srgbClr val="FFFFFE"/>
                </a:solidFill>
              </a:rPr>
              <a:t>Dhanji</a:t>
            </a:r>
            <a:endParaRPr lang="en-GB" sz="11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HHS MODULE: What to ask? (2)</a:t>
            </a:r>
          </a:p>
        </p:txBody>
      </p:sp>
      <p:graphicFrame>
        <p:nvGraphicFramePr>
          <p:cNvPr id="6" name="Table 5">
            <a:extLst>
              <a:ext uri="{FF2B5EF4-FFF2-40B4-BE49-F238E27FC236}">
                <a16:creationId xmlns:a16="http://schemas.microsoft.com/office/drawing/2014/main" id="{F8B5876D-31E2-39DC-B93F-12B7C56A197E}"/>
              </a:ext>
            </a:extLst>
          </p:cNvPr>
          <p:cNvGraphicFramePr>
            <a:graphicFrameLocks noGrp="1"/>
          </p:cNvGraphicFramePr>
          <p:nvPr/>
        </p:nvGraphicFramePr>
        <p:xfrm>
          <a:off x="717180" y="4820314"/>
          <a:ext cx="9595219" cy="1004570"/>
        </p:xfrm>
        <a:graphic>
          <a:graphicData uri="http://schemas.openxmlformats.org/drawingml/2006/table">
            <a:tbl>
              <a:tblPr/>
              <a:tblGrid>
                <a:gridCol w="1796924">
                  <a:extLst>
                    <a:ext uri="{9D8B030D-6E8A-4147-A177-3AD203B41FA5}">
                      <a16:colId xmlns:a16="http://schemas.microsoft.com/office/drawing/2014/main" val="1838051920"/>
                    </a:ext>
                  </a:extLst>
                </a:gridCol>
                <a:gridCol w="3749494">
                  <a:extLst>
                    <a:ext uri="{9D8B030D-6E8A-4147-A177-3AD203B41FA5}">
                      <a16:colId xmlns:a16="http://schemas.microsoft.com/office/drawing/2014/main" val="852548272"/>
                    </a:ext>
                  </a:extLst>
                </a:gridCol>
                <a:gridCol w="3012482">
                  <a:extLst>
                    <a:ext uri="{9D8B030D-6E8A-4147-A177-3AD203B41FA5}">
                      <a16:colId xmlns:a16="http://schemas.microsoft.com/office/drawing/2014/main" val="3904161731"/>
                    </a:ext>
                  </a:extLst>
                </a:gridCol>
                <a:gridCol w="1036319">
                  <a:extLst>
                    <a:ext uri="{9D8B030D-6E8A-4147-A177-3AD203B41FA5}">
                      <a16:colId xmlns:a16="http://schemas.microsoft.com/office/drawing/2014/main" val="4253592246"/>
                    </a:ext>
                  </a:extLst>
                </a:gridCol>
              </a:tblGrid>
              <a:tr h="1004570">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664386480"/>
                  </a:ext>
                </a:extLst>
              </a:tr>
            </a:tbl>
          </a:graphicData>
        </a:graphic>
      </p:graphicFrame>
      <p:sp>
        <p:nvSpPr>
          <p:cNvPr id="7" name="Content Placeholder 2">
            <a:extLst>
              <a:ext uri="{FF2B5EF4-FFF2-40B4-BE49-F238E27FC236}">
                <a16:creationId xmlns:a16="http://schemas.microsoft.com/office/drawing/2014/main" id="{2B99E350-640F-80DD-DA31-B2F471F6A598}"/>
              </a:ext>
            </a:extLst>
          </p:cNvPr>
          <p:cNvSpPr txBox="1">
            <a:spLocks/>
          </p:cNvSpPr>
          <p:nvPr/>
        </p:nvSpPr>
        <p:spPr>
          <a:xfrm>
            <a:off x="738200" y="1648318"/>
            <a:ext cx="9879000"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pc="60" dirty="0">
                <a:latin typeface="Open Sans"/>
                <a:ea typeface="Open Sans"/>
                <a:cs typeface="Open Sans"/>
              </a:rPr>
              <a:t>For each of the 3 main questions, if the respondent says “yes” the household experienced them, then the enumerator asks, “How often did this happen in the past 30 days?</a:t>
            </a:r>
          </a:p>
          <a:p>
            <a:pPr>
              <a:buFont typeface="Wingdings" panose="05000000000000000000" pitchFamily="2" charset="2"/>
              <a:buChar char="v"/>
            </a:pPr>
            <a:r>
              <a:rPr lang="en-US" spc="60" dirty="0">
                <a:latin typeface="Open Sans"/>
                <a:ea typeface="Open Sans"/>
                <a:cs typeface="Open Sans"/>
              </a:rPr>
              <a:t>The respondent will then likely reply with “a couple of times,” “a few times,” “frequently/often,” which should be coded as below. </a:t>
            </a:r>
          </a:p>
          <a:p>
            <a:pPr>
              <a:buFont typeface="Wingdings" panose="05000000000000000000" pitchFamily="2" charset="2"/>
              <a:buChar char="v"/>
            </a:pPr>
            <a:r>
              <a:rPr lang="en-US" spc="60" dirty="0">
                <a:latin typeface="Open Sans"/>
                <a:ea typeface="Open Sans"/>
                <a:cs typeface="Open Sans"/>
              </a:rPr>
              <a:t>The enumerator should then clarify the number of times that it happened, asking was that 1-2 times? 3-10 times, or more than 10 times in the past 30 days? </a:t>
            </a:r>
            <a:endParaRPr lang="en-US" spc="60" dirty="0"/>
          </a:p>
        </p:txBody>
      </p:sp>
      <p:sp>
        <p:nvSpPr>
          <p:cNvPr id="9" name="Speech Bubble: Oval 8">
            <a:extLst>
              <a:ext uri="{FF2B5EF4-FFF2-40B4-BE49-F238E27FC236}">
                <a16:creationId xmlns:a16="http://schemas.microsoft.com/office/drawing/2014/main" id="{AB298BB9-AF5C-6E29-AB32-55A6DBE8E0CC}"/>
              </a:ext>
            </a:extLst>
          </p:cNvPr>
          <p:cNvSpPr/>
          <p:nvPr/>
        </p:nvSpPr>
        <p:spPr>
          <a:xfrm rot="699065">
            <a:off x="8655681" y="3192555"/>
            <a:ext cx="3313438" cy="1814158"/>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Be careful to select the right frequency according to the number of times! </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05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1374791423"/>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the respondent or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0" y="1794076"/>
            <a:ext cx="11175390" cy="12269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0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CONDITION 1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the conditions experienced. </a:t>
            </a:r>
            <a:endParaRPr lang="en-US" spc="60"/>
          </a:p>
          <a:p>
            <a:pPr marL="0" indent="0">
              <a:buNone/>
            </a:pPr>
            <a:r>
              <a:rPr lang="en-US" spc="60">
                <a:latin typeface="Open Sans"/>
                <a:ea typeface="Open Sans"/>
                <a:cs typeface="Open Sans"/>
              </a:rPr>
              <a:t>For example, if a household reported having </a:t>
            </a:r>
            <a:r>
              <a:rPr lang="en-GB"/>
              <a:t>no food to eat of any kind in the house</a:t>
            </a:r>
            <a:r>
              <a:rPr lang="en-US" spc="60">
                <a:latin typeface="Open Sans"/>
                <a:ea typeface="Open Sans"/>
                <a:cs typeface="Open Sans"/>
              </a:rPr>
              <a:t>,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“Are you sure that there was absolutely no food in the house, including in storage/stocks?” </a:t>
            </a: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“And you had no other means to get food (purchase, barter, gifts, production, storage)?”</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853939150"/>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whether the respondent or any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1" y="3002848"/>
            <a:ext cx="11175390" cy="92597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Connector: Elbow 3">
            <a:extLst>
              <a:ext uri="{FF2B5EF4-FFF2-40B4-BE49-F238E27FC236}">
                <a16:creationId xmlns:a16="http://schemas.microsoft.com/office/drawing/2014/main" id="{81C289D3-9AB8-9777-1765-553CE73DC166}"/>
              </a:ext>
            </a:extLst>
          </p:cNvPr>
          <p:cNvCxnSpPr>
            <a:cxnSpLocks/>
            <a:endCxn id="10" idx="1"/>
          </p:cNvCxnSpPr>
          <p:nvPr/>
        </p:nvCxnSpPr>
        <p:spPr>
          <a:xfrm>
            <a:off x="1655180" y="3940101"/>
            <a:ext cx="3366546" cy="22073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89B584B-9DC4-99F2-E25A-BF24A124783A}"/>
              </a:ext>
            </a:extLst>
          </p:cNvPr>
          <p:cNvSpPr/>
          <p:nvPr/>
        </p:nvSpPr>
        <p:spPr>
          <a:xfrm>
            <a:off x="717180" y="3315831"/>
            <a:ext cx="938000" cy="260746"/>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D41377F-DB99-327B-9452-CB7E5A8E8E1B}"/>
              </a:ext>
            </a:extLst>
          </p:cNvPr>
          <p:cNvSpPr txBox="1"/>
          <p:nvPr/>
        </p:nvSpPr>
        <p:spPr>
          <a:xfrm>
            <a:off x="5021726" y="5408778"/>
            <a:ext cx="7170273" cy="1477328"/>
          </a:xfrm>
          <a:prstGeom prst="rect">
            <a:avLst/>
          </a:prstGeom>
          <a:solidFill>
            <a:schemeClr val="accent2">
              <a:alpha val="25000"/>
            </a:schemeClr>
          </a:solid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To be “hungry” is to have a compelling need or desire for food, to have a painful sensation, or to be in a state of weakness caused by the need for food. A hungry person is not necessarily one who has not eaten at all; food eaten may not have been enough to fill the belly/feel full/satisfied.</a:t>
            </a:r>
          </a:p>
        </p:txBody>
      </p:sp>
    </p:spTree>
    <p:extLst>
      <p:ext uri="{BB962C8B-B14F-4D97-AF65-F5344CB8AC3E}">
        <p14:creationId xmlns:p14="http://schemas.microsoft.com/office/powerpoint/2010/main" val="23964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Condition 2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the conditions experienced. </a:t>
            </a:r>
            <a:endParaRPr lang="en-US" spc="60"/>
          </a:p>
          <a:p>
            <a:pPr marL="0" indent="0">
              <a:buNone/>
            </a:pPr>
            <a:r>
              <a:rPr lang="en-US" spc="60">
                <a:latin typeface="Open Sans"/>
                <a:ea typeface="Open Sans"/>
                <a:cs typeface="Open Sans"/>
              </a:rPr>
              <a:t>For example, if a household reported going to sleep hungry because there was not enough food,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“Why did they go to bed hungry?” </a:t>
            </a:r>
            <a:endParaRPr lang="en-US" b="1" spc="60">
              <a:solidFill>
                <a:schemeClr val="accent2"/>
              </a:solidFill>
            </a:endParaRP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The response must be due to lack of resources.</a:t>
            </a:r>
            <a:endParaRPr lang="en-US" b="1" spc="60">
              <a:solidFill>
                <a:schemeClr val="accent2"/>
              </a:solidFill>
            </a:endParaRPr>
          </a:p>
        </p:txBody>
      </p:sp>
    </p:spTree>
    <p:extLst>
      <p:ext uri="{BB962C8B-B14F-4D97-AF65-F5344CB8AC3E}">
        <p14:creationId xmlns:p14="http://schemas.microsoft.com/office/powerpoint/2010/main" val="4074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1673104219"/>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the respondent or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655487" y="3931920"/>
            <a:ext cx="11175390" cy="14655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43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Condition 3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verify that the responses are correct and understand the conditions experienced. </a:t>
            </a:r>
            <a:endParaRPr lang="en-US" spc="60"/>
          </a:p>
          <a:p>
            <a:pPr marL="0" indent="0">
              <a:buNone/>
            </a:pPr>
            <a:r>
              <a:rPr lang="en-US" spc="60">
                <a:latin typeface="Open Sans"/>
                <a:ea typeface="Open Sans"/>
                <a:cs typeface="Open Sans"/>
              </a:rPr>
              <a:t>For example, if a household reported going a whole day and night without eating, then probe: </a:t>
            </a:r>
            <a:endParaRPr lang="en-US" spc="60"/>
          </a:p>
          <a:p>
            <a:pPr marL="0" indent="0">
              <a:buNone/>
            </a:pPr>
            <a:endParaRPr lang="en-US" sz="1600"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“Why did this person go a whole day/night without eating?” </a:t>
            </a: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 must be due to lack of resources </a:t>
            </a:r>
          </a:p>
          <a:p>
            <a:pPr marL="0" indent="0" algn="ctr">
              <a:buNone/>
            </a:pPr>
            <a:r>
              <a:rPr lang="en-US" b="1" spc="60">
                <a:solidFill>
                  <a:schemeClr val="accent2"/>
                </a:solidFill>
                <a:latin typeface="Open Sans"/>
                <a:ea typeface="Open Sans"/>
                <a:cs typeface="Open Sans"/>
              </a:rPr>
              <a:t>… and not due to fasting, lack of time, or other reasons.</a:t>
            </a:r>
          </a:p>
          <a:p>
            <a:pPr marL="0" indent="0" algn="ctr">
              <a:buNone/>
            </a:pPr>
            <a:endParaRPr lang="en-US" b="1" spc="60">
              <a:solidFill>
                <a:schemeClr val="accent2"/>
              </a:solidFill>
              <a:latin typeface="Open Sans"/>
              <a:ea typeface="Open Sans"/>
              <a:cs typeface="Open Sans"/>
            </a:endParaRPr>
          </a:p>
        </p:txBody>
      </p:sp>
      <p:sp>
        <p:nvSpPr>
          <p:cNvPr id="2" name="Speech Bubble: Oval 1">
            <a:extLst>
              <a:ext uri="{FF2B5EF4-FFF2-40B4-BE49-F238E27FC236}">
                <a16:creationId xmlns:a16="http://schemas.microsoft.com/office/drawing/2014/main" id="{1CD3AAC4-086E-01DB-6586-EB9CE9171718}"/>
              </a:ext>
            </a:extLst>
          </p:cNvPr>
          <p:cNvSpPr/>
          <p:nvPr/>
        </p:nvSpPr>
        <p:spPr>
          <a:xfrm rot="699065">
            <a:off x="8414202" y="4841588"/>
            <a:ext cx="3313438" cy="1814158"/>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Where possible, use observation to probe and question responses that seem unlikely, where relevant</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83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Clarification</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0309" y="1648319"/>
            <a:ext cx="6765655" cy="481035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spc="60">
                <a:latin typeface="Open Sans"/>
                <a:ea typeface="Open Sans"/>
                <a:cs typeface="Open Sans"/>
              </a:rPr>
              <a:t>If the respondent says “no” but adds that it only happened a few times:  </a:t>
            </a:r>
          </a:p>
          <a:p>
            <a:pPr>
              <a:buFont typeface="Wingdings" panose="05000000000000000000" pitchFamily="2" charset="2"/>
              <a:buChar char="§"/>
            </a:pPr>
            <a:r>
              <a:rPr lang="en-US" b="1" i="1" spc="60">
                <a:latin typeface="Open Sans"/>
                <a:ea typeface="Open Sans"/>
                <a:cs typeface="Open Sans"/>
              </a:rPr>
              <a:t>Then correct answer is “1” yes.</a:t>
            </a:r>
          </a:p>
          <a:p>
            <a:pPr>
              <a:buFont typeface="Wingdings" panose="05000000000000000000" pitchFamily="2" charset="2"/>
              <a:buChar char="§"/>
            </a:pPr>
            <a:r>
              <a:rPr lang="en-US" b="1" u="sng" spc="60">
                <a:latin typeface="Open Sans"/>
                <a:ea typeface="Open Sans"/>
                <a:cs typeface="Open Sans"/>
              </a:rPr>
              <a:t>Be careful to probe between the frequencies – rarely, sometimes, and often.</a:t>
            </a:r>
          </a:p>
          <a:p>
            <a:pPr>
              <a:buFont typeface="Wingdings" panose="05000000000000000000" pitchFamily="2" charset="2"/>
              <a:buChar char="§"/>
            </a:pPr>
            <a:r>
              <a:rPr lang="en-US" spc="60">
                <a:latin typeface="Open Sans"/>
                <a:ea typeface="Open Sans"/>
                <a:cs typeface="Open Sans"/>
              </a:rPr>
              <a:t>If the respondent describes a frequency that translates to 3-10 times</a:t>
            </a:r>
          </a:p>
          <a:p>
            <a:pPr>
              <a:buFont typeface="Wingdings" panose="05000000000000000000" pitchFamily="2" charset="2"/>
              <a:buChar char="§"/>
            </a:pPr>
            <a:r>
              <a:rPr lang="en-US" b="1" i="1" spc="60">
                <a:latin typeface="Open Sans"/>
                <a:ea typeface="Open Sans"/>
                <a:cs typeface="Open Sans"/>
              </a:rPr>
              <a:t>then “2” sometimes should be selected. </a:t>
            </a:r>
          </a:p>
          <a:p>
            <a:pPr>
              <a:buFont typeface="Wingdings" panose="05000000000000000000" pitchFamily="2" charset="2"/>
              <a:buChar char="§"/>
            </a:pPr>
            <a:r>
              <a:rPr lang="en-GB" spc="60"/>
              <a:t>The respondent should be allowed to answer in their own words and the enumerator should select the most appropriate answer option. </a:t>
            </a:r>
            <a:endParaRPr lang="en-US" spc="60">
              <a:latin typeface="Open Sans"/>
              <a:ea typeface="Open Sans"/>
              <a:cs typeface="Open Sans"/>
            </a:endParaRPr>
          </a:p>
          <a:p>
            <a:pPr>
              <a:buFont typeface="Wingdings" panose="05000000000000000000" pitchFamily="2" charset="2"/>
              <a:buChar char="§"/>
            </a:pPr>
            <a:r>
              <a:rPr lang="en-US" b="1" i="1" spc="60">
                <a:latin typeface="Open Sans"/>
                <a:ea typeface="Open Sans"/>
                <a:cs typeface="Open Sans"/>
              </a:rPr>
              <a:t>However, if the respondent has difficulty replying, then the enumerator can list the response options again.</a:t>
            </a:r>
          </a:p>
        </p:txBody>
      </p:sp>
    </p:spTree>
    <p:extLst>
      <p:ext uri="{BB962C8B-B14F-4D97-AF65-F5344CB8AC3E}">
        <p14:creationId xmlns:p14="http://schemas.microsoft.com/office/powerpoint/2010/main" val="132841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MODULE: What to ask?</a:t>
            </a:r>
          </a:p>
        </p:txBody>
      </p:sp>
      <p:graphicFrame>
        <p:nvGraphicFramePr>
          <p:cNvPr id="2" name="Table 1">
            <a:extLst>
              <a:ext uri="{FF2B5EF4-FFF2-40B4-BE49-F238E27FC236}">
                <a16:creationId xmlns:a16="http://schemas.microsoft.com/office/drawing/2014/main" id="{3364FE98-3928-674A-229D-93319112A520}"/>
              </a:ext>
            </a:extLst>
          </p:cNvPr>
          <p:cNvGraphicFramePr>
            <a:graphicFrameLocks noGrp="1"/>
          </p:cNvGraphicFramePr>
          <p:nvPr>
            <p:extLst>
              <p:ext uri="{D42A27DB-BD31-4B8C-83A1-F6EECF244321}">
                <p14:modId xmlns:p14="http://schemas.microsoft.com/office/powerpoint/2010/main" val="4112184713"/>
              </p:ext>
            </p:extLst>
          </p:nvPr>
        </p:nvGraphicFramePr>
        <p:xfrm>
          <a:off x="127322" y="1206546"/>
          <a:ext cx="11921923" cy="5651454"/>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Variable name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Response option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was there ever no food to eat of any kind in your house because of lack of resources to get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HHSBedHung)</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did you or any household member go to sleep at night hungry because there was not enough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1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did you or any household member go a whole day and night without eating anything at all because there was not enough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the next section</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sp>
        <p:nvSpPr>
          <p:cNvPr id="3" name="Speech Bubble: Oval 2">
            <a:extLst>
              <a:ext uri="{FF2B5EF4-FFF2-40B4-BE49-F238E27FC236}">
                <a16:creationId xmlns:a16="http://schemas.microsoft.com/office/drawing/2014/main" id="{B8E1D15D-6046-1CC0-FAA8-5187AC4FD48E}"/>
              </a:ext>
            </a:extLst>
          </p:cNvPr>
          <p:cNvSpPr/>
          <p:nvPr/>
        </p:nvSpPr>
        <p:spPr>
          <a:xfrm rot="699065">
            <a:off x="8664587" y="118307"/>
            <a:ext cx="3313438" cy="1196215"/>
          </a:xfrm>
          <a:prstGeom prst="wedgeEllipseCallout">
            <a:avLst>
              <a:gd name="adj1" fmla="val -42381"/>
              <a:gd name="adj2" fmla="val 794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Need that pre-coded responses should be read only 1x </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33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0634995" cy="24163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rPr>
              <a:t>The Household Food Insecurity Access Scale (HFIAS) Module</a:t>
            </a:r>
          </a:p>
        </p:txBody>
      </p:sp>
    </p:spTree>
    <p:extLst>
      <p:ext uri="{BB962C8B-B14F-4D97-AF65-F5344CB8AC3E}">
        <p14:creationId xmlns:p14="http://schemas.microsoft.com/office/powerpoint/2010/main" val="15498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Programme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t>Slide sections have been inserted to assist in the selection of material.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15" y="1378973"/>
            <a:ext cx="11812769" cy="5081978"/>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a:t>
            </a:r>
            <a:r>
              <a:rPr lang="en-GB" b="1" spc="60" dirty="0">
                <a:latin typeface="Open Sans"/>
                <a:ea typeface="Open Sans"/>
                <a:cs typeface="Open Sans"/>
              </a:rPr>
              <a:t> Household Food Insecurity Access Scale (HFIAS)</a:t>
            </a:r>
            <a:r>
              <a:rPr lang="en-GB" spc="60" dirty="0">
                <a:latin typeface="Open Sans"/>
                <a:ea typeface="Open Sans"/>
                <a:cs typeface="Open Sans"/>
              </a:rPr>
              <a:t> consists of nine occurrence questions and nine frequency of occurrence questions</a:t>
            </a:r>
            <a:r>
              <a:rPr lang="en-GB" b="1" spc="60" dirty="0">
                <a:latin typeface="Open Sans"/>
                <a:ea typeface="Open Sans"/>
                <a:cs typeface="Open Sans"/>
              </a:rPr>
              <a:t>, </a:t>
            </a:r>
            <a:r>
              <a:rPr lang="en-GB" spc="60" dirty="0">
                <a:latin typeface="Open Sans"/>
                <a:ea typeface="Open Sans"/>
                <a:cs typeface="Open Sans"/>
              </a:rPr>
              <a:t>asking whether or not a specific condition associated with the experience of food insecurity ever occurred during the previous 30 days.</a:t>
            </a:r>
          </a:p>
          <a:p>
            <a:pPr>
              <a:lnSpc>
                <a:spcPct val="150000"/>
              </a:lnSpc>
              <a:buFont typeface="Wingdings" panose="05000000000000000000" pitchFamily="2" charset="2"/>
              <a:buChar char="v"/>
            </a:pPr>
            <a:r>
              <a:rPr lang="en-GB" spc="60" dirty="0">
                <a:latin typeface="Open Sans"/>
                <a:ea typeface="Open Sans"/>
                <a:cs typeface="Open Sans"/>
              </a:rPr>
              <a:t>These questions were designed to represent varying levels of food insecurity, reflecting 3 domains perceived as central to the experience of food insecurity cross-culturally: </a:t>
            </a:r>
          </a:p>
          <a:p>
            <a:pPr marL="800100" lvl="1" indent="-342900">
              <a:lnSpc>
                <a:spcPct val="150000"/>
              </a:lnSpc>
              <a:buAutoNum type="arabicParenR"/>
            </a:pPr>
            <a:r>
              <a:rPr lang="en-GB" spc="60" dirty="0">
                <a:latin typeface="Open Sans"/>
                <a:ea typeface="Open Sans"/>
                <a:cs typeface="Open Sans"/>
              </a:rPr>
              <a:t>Anxiety about household food supply;</a:t>
            </a:r>
          </a:p>
          <a:p>
            <a:pPr marL="800100" lvl="1" indent="-342900">
              <a:lnSpc>
                <a:spcPct val="150000"/>
              </a:lnSpc>
              <a:buAutoNum type="arabicParenR"/>
            </a:pPr>
            <a:r>
              <a:rPr lang="en-GB" spc="60" dirty="0">
                <a:latin typeface="Open Sans"/>
                <a:ea typeface="Open Sans"/>
                <a:cs typeface="Open Sans"/>
              </a:rPr>
              <a:t>Insufficient quality, which includes variety, preferences, and social acceptability;</a:t>
            </a:r>
          </a:p>
          <a:p>
            <a:pPr marL="800100" lvl="1" indent="-342900">
              <a:lnSpc>
                <a:spcPct val="150000"/>
              </a:lnSpc>
              <a:buAutoNum type="arabicParenR"/>
            </a:pPr>
            <a:r>
              <a:rPr lang="en-GB" spc="60" dirty="0">
                <a:latin typeface="Open Sans"/>
                <a:ea typeface="Open Sans"/>
                <a:cs typeface="Open Sans"/>
              </a:rPr>
              <a:t>Insufficient food supply and intake and the physical consequences.</a:t>
            </a:r>
          </a:p>
          <a:p>
            <a:pPr marL="342900" lvl="1" indent="-342900">
              <a:lnSpc>
                <a:spcPct val="150000"/>
              </a:lnSpc>
              <a:spcBef>
                <a:spcPts val="1000"/>
              </a:spcBef>
              <a:buFont typeface="Wingdings" panose="05000000000000000000" pitchFamily="2" charset="2"/>
              <a:buChar char="v"/>
            </a:pPr>
            <a:r>
              <a:rPr lang="en-GB" sz="2000" spc="60" dirty="0">
                <a:latin typeface="Open Sans"/>
                <a:ea typeface="Open Sans"/>
                <a:cs typeface="Open Sans"/>
              </a:rPr>
              <a:t>For more information, see here the </a:t>
            </a:r>
            <a:r>
              <a:rPr lang="en-GB" sz="2000" spc="60" dirty="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GB" sz="2000" spc="60" dirty="0">
                <a:latin typeface="Open Sans"/>
                <a:ea typeface="Open Sans"/>
                <a:cs typeface="Open Sans"/>
              </a:rPr>
              <a:t> found on the </a:t>
            </a:r>
            <a:r>
              <a:rPr lang="en-GB" sz="2000" spc="60" dirty="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en-GB" sz="2000" spc="60" dirty="0">
                <a:latin typeface="Open Sans"/>
                <a:ea typeface="Open Sans"/>
                <a:cs typeface="Open Sans"/>
              </a:rPr>
              <a:t>.</a:t>
            </a:r>
          </a:p>
          <a:p>
            <a:pPr marL="457200" lvl="1" indent="0">
              <a:lnSpc>
                <a:spcPct val="150000"/>
              </a:lnSpc>
              <a:buNone/>
            </a:pPr>
            <a:endParaRPr lang="en-GB"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HFIAS: What is it? </a:t>
            </a:r>
          </a:p>
        </p:txBody>
      </p:sp>
    </p:spTree>
    <p:extLst>
      <p:ext uri="{BB962C8B-B14F-4D97-AF65-F5344CB8AC3E}">
        <p14:creationId xmlns:p14="http://schemas.microsoft.com/office/powerpoint/2010/main" val="11849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6B403E7F-0DFE-FA71-134A-0B9CAA8A15DC}"/>
              </a:ext>
            </a:extLst>
          </p:cNvPr>
          <p:cNvGraphicFramePr>
            <a:graphicFrameLocks noGrp="1"/>
          </p:cNvGraphicFramePr>
          <p:nvPr>
            <p:ph idx="1"/>
            <p:extLst>
              <p:ext uri="{D42A27DB-BD31-4B8C-83A1-F6EECF244321}">
                <p14:modId xmlns:p14="http://schemas.microsoft.com/office/powerpoint/2010/main" val="387510320"/>
              </p:ext>
            </p:extLst>
          </p:nvPr>
        </p:nvGraphicFramePr>
        <p:xfrm>
          <a:off x="135414" y="1028565"/>
          <a:ext cx="11671776" cy="5769524"/>
        </p:xfrm>
        <a:graphic>
          <a:graphicData uri="http://schemas.openxmlformats.org/drawingml/2006/table">
            <a:tbl>
              <a:tblPr firstRow="1" bandRow="1">
                <a:tableStyleId>{5C22544A-7EE6-4342-B048-85BDC9FD1C3A}</a:tableStyleId>
              </a:tblPr>
              <a:tblGrid>
                <a:gridCol w="5674259">
                  <a:extLst>
                    <a:ext uri="{9D8B030D-6E8A-4147-A177-3AD203B41FA5}">
                      <a16:colId xmlns:a16="http://schemas.microsoft.com/office/drawing/2014/main" val="1431137835"/>
                    </a:ext>
                  </a:extLst>
                </a:gridCol>
                <a:gridCol w="5997517">
                  <a:extLst>
                    <a:ext uri="{9D8B030D-6E8A-4147-A177-3AD203B41FA5}">
                      <a16:colId xmlns:a16="http://schemas.microsoft.com/office/drawing/2014/main" val="1611229488"/>
                    </a:ext>
                  </a:extLst>
                </a:gridCol>
              </a:tblGrid>
              <a:tr h="1271490">
                <a:tc>
                  <a:txBody>
                    <a:bodyPr/>
                    <a:lstStyle/>
                    <a:p>
                      <a:r>
                        <a:rPr lang="en-GB" sz="1800" dirty="0">
                          <a:latin typeface="Open Sans" panose="020B0606030504020204" pitchFamily="34" charset="0"/>
                          <a:ea typeface="Open Sans" panose="020B0606030504020204" pitchFamily="34" charset="0"/>
                          <a:cs typeface="Open Sans" panose="020B0606030504020204" pitchFamily="34" charset="0"/>
                        </a:rPr>
                        <a:t>HFIAS Occurrence Questions</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endParaRPr lang="en-GB" sz="1800" dirty="0">
                        <a:latin typeface="Open Sans"/>
                        <a:ea typeface="Open Sans"/>
                        <a:cs typeface="Open Sans"/>
                      </a:endParaRPr>
                    </a:p>
                    <a:p>
                      <a:pPr lvl="0">
                        <a:buNone/>
                      </a:pPr>
                      <a:r>
                        <a:rPr lang="en-GB" sz="1800" dirty="0">
                          <a:latin typeface="Open Sans"/>
                          <a:ea typeface="Open Sans"/>
                          <a:cs typeface="Open Sans"/>
                        </a:rPr>
                        <a:t>In the past 30 days, ….</a:t>
                      </a:r>
                      <a:endParaRPr lang="en-GB" dirty="0">
                        <a:latin typeface="Open Sans"/>
                        <a:ea typeface="Open Sans"/>
                        <a:cs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Open Sans" panose="020B0606030504020204" pitchFamily="34" charset="0"/>
                          <a:ea typeface="Open Sans" panose="020B0606030504020204" pitchFamily="34" charset="0"/>
                          <a:cs typeface="Open Sans" panose="020B0606030504020204" pitchFamily="34" charset="0"/>
                        </a:rPr>
                        <a:t>If yes, how often did this happen in the past 30 days?: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1= rarely (1-2 times)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Sometimes (3-10 times)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Often (more than 10 times)</a:t>
                      </a:r>
                    </a:p>
                  </a:txBody>
                  <a:tcPr/>
                </a:tc>
                <a:extLst>
                  <a:ext uri="{0D108BD9-81ED-4DB2-BD59-A6C34878D82A}">
                    <a16:rowId xmlns:a16="http://schemas.microsoft.com/office/drawing/2014/main" val="668734857"/>
                  </a:ext>
                </a:extLst>
              </a:tr>
              <a:tr h="396661">
                <a:tc gridSpan="2">
                  <a:txBody>
                    <a:bodyPr/>
                    <a:lstStyle/>
                    <a:p>
                      <a:pPr marL="0" indent="0">
                        <a:buNone/>
                      </a:pPr>
                      <a:r>
                        <a:rPr lang="en-GB" sz="1600">
                          <a:latin typeface="Open Sans"/>
                          <a:ea typeface="Open Sans"/>
                          <a:cs typeface="Open Sans"/>
                        </a:rPr>
                        <a:t>1. … did you worry that your household would not have enough food?</a:t>
                      </a:r>
                    </a:p>
                  </a:txBody>
                  <a:tcPr/>
                </a:tc>
                <a:tc hMerge="1">
                  <a:txBody>
                    <a:bodyPr/>
                    <a:lstStyle/>
                    <a:p>
                      <a:endParaRPr lang="en-GB"/>
                    </a:p>
                  </a:txBody>
                  <a:tcPr/>
                </a:tc>
                <a:extLst>
                  <a:ext uri="{0D108BD9-81ED-4DB2-BD59-A6C34878D82A}">
                    <a16:rowId xmlns:a16="http://schemas.microsoft.com/office/drawing/2014/main" val="3832579571"/>
                  </a:ext>
                </a:extLst>
              </a:tr>
              <a:tr h="464847">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2. ….were you or any household member not able to eat the kinds of foods you preferred because of a lack of resources?</a:t>
                      </a:r>
                    </a:p>
                  </a:txBody>
                  <a:tcPr/>
                </a:tc>
                <a:tc hMerge="1">
                  <a:txBody>
                    <a:bodyPr/>
                    <a:lstStyle/>
                    <a:p>
                      <a:endParaRPr lang="en-GB"/>
                    </a:p>
                  </a:txBody>
                  <a:tcPr/>
                </a:tc>
                <a:extLst>
                  <a:ext uri="{0D108BD9-81ED-4DB2-BD59-A6C34878D82A}">
                    <a16:rowId xmlns:a16="http://schemas.microsoft.com/office/drawing/2014/main" val="1629003339"/>
                  </a:ext>
                </a:extLst>
              </a:tr>
              <a:tr h="396661">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3.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 or any household member have to eat a limited variety of foods due to a lack of resources?</a:t>
                      </a:r>
                    </a:p>
                  </a:txBody>
                  <a:tcPr/>
                </a:tc>
                <a:tc hMerge="1">
                  <a:txBody>
                    <a:bodyPr/>
                    <a:lstStyle/>
                    <a:p>
                      <a:endParaRPr lang="en-GB"/>
                    </a:p>
                  </a:txBody>
                  <a:tcPr/>
                </a:tc>
                <a:extLst>
                  <a:ext uri="{0D108BD9-81ED-4DB2-BD59-A6C34878D82A}">
                    <a16:rowId xmlns:a16="http://schemas.microsoft.com/office/drawing/2014/main" val="2303101251"/>
                  </a:ext>
                </a:extLst>
              </a:tr>
              <a:tr h="619444">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4.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 or any household member have to eat some foods that you really did not want to eat because of a lack of resources to obtain other types of food?</a:t>
                      </a:r>
                    </a:p>
                  </a:txBody>
                  <a:tcPr/>
                </a:tc>
                <a:tc hMerge="1">
                  <a:txBody>
                    <a:bodyPr/>
                    <a:lstStyle/>
                    <a:p>
                      <a:endParaRPr lang="en-GB"/>
                    </a:p>
                  </a:txBody>
                  <a:tcPr/>
                </a:tc>
                <a:extLst>
                  <a:ext uri="{0D108BD9-81ED-4DB2-BD59-A6C34878D82A}">
                    <a16:rowId xmlns:a16="http://schemas.microsoft.com/office/drawing/2014/main" val="2351546482"/>
                  </a:ext>
                </a:extLst>
              </a:tr>
              <a:tr h="619444">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5.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have to eat a smaller meal than you felt you needed because there was not enough food?</a:t>
                      </a:r>
                    </a:p>
                  </a:txBody>
                  <a:tcPr/>
                </a:tc>
                <a:tc hMerge="1">
                  <a:txBody>
                    <a:bodyPr/>
                    <a:lstStyle/>
                    <a:p>
                      <a:endParaRPr lang="en-GB"/>
                    </a:p>
                  </a:txBody>
                  <a:tcPr/>
                </a:tc>
                <a:extLst>
                  <a:ext uri="{0D108BD9-81ED-4DB2-BD59-A6C34878D82A}">
                    <a16:rowId xmlns:a16="http://schemas.microsoft.com/office/drawing/2014/main" val="1477969141"/>
                  </a:ext>
                </a:extLst>
              </a:tr>
              <a:tr h="396661">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6.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have to eat fewer meals in a day because there was not enough food?</a:t>
                      </a:r>
                    </a:p>
                  </a:txBody>
                  <a:tcPr/>
                </a:tc>
                <a:tc hMerge="1">
                  <a:txBody>
                    <a:bodyPr/>
                    <a:lstStyle/>
                    <a:p>
                      <a:endParaRPr lang="en-GB"/>
                    </a:p>
                  </a:txBody>
                  <a:tcPr/>
                </a:tc>
                <a:extLst>
                  <a:ext uri="{0D108BD9-81ED-4DB2-BD59-A6C34878D82A}">
                    <a16:rowId xmlns:a16="http://schemas.microsoft.com/office/drawing/2014/main" val="4162984029"/>
                  </a:ext>
                </a:extLst>
              </a:tr>
              <a:tr h="396661">
                <a:tc gridSpan="2">
                  <a:txBody>
                    <a:bodyPr/>
                    <a:lstStyle/>
                    <a:p>
                      <a:r>
                        <a:rPr lang="en-GB" sz="1600" b="1">
                          <a:latin typeface="Open Sans" panose="020B0606030504020204" pitchFamily="34" charset="0"/>
                          <a:ea typeface="Open Sans" panose="020B0606030504020204" pitchFamily="34" charset="0"/>
                          <a:cs typeface="Open Sans" panose="020B0606030504020204" pitchFamily="34" charset="0"/>
                        </a:rPr>
                        <a:t>7. </a:t>
                      </a:r>
                      <a:r>
                        <a:rPr lang="en-GB" sz="16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was there ever no food to eat of any kind in your household because of lack of resources to get food?</a:t>
                      </a:r>
                    </a:p>
                  </a:txBody>
                  <a:tcPr/>
                </a:tc>
                <a:tc hMerge="1">
                  <a:txBody>
                    <a:bodyPr/>
                    <a:lstStyle/>
                    <a:p>
                      <a:endParaRPr lang="en-GB"/>
                    </a:p>
                  </a:txBody>
                  <a:tcPr/>
                </a:tc>
                <a:extLst>
                  <a:ext uri="{0D108BD9-81ED-4DB2-BD59-A6C34878D82A}">
                    <a16:rowId xmlns:a16="http://schemas.microsoft.com/office/drawing/2014/main" val="1480814235"/>
                  </a:ext>
                </a:extLst>
              </a:tr>
              <a:tr h="396661">
                <a:tc gridSpan="2">
                  <a:txBody>
                    <a:bodyPr/>
                    <a:lstStyle/>
                    <a:p>
                      <a:r>
                        <a:rPr lang="en-GB" sz="1600" b="1">
                          <a:latin typeface="Open Sans" panose="020B0606030504020204" pitchFamily="34" charset="0"/>
                          <a:ea typeface="Open Sans" panose="020B0606030504020204" pitchFamily="34" charset="0"/>
                          <a:cs typeface="Open Sans" panose="020B0606030504020204" pitchFamily="34" charset="0"/>
                        </a:rPr>
                        <a:t>8. …</a:t>
                      </a:r>
                      <a:r>
                        <a:rPr lang="en-GB" sz="16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go to sleep at night hungry because there was not enough food?</a:t>
                      </a:r>
                    </a:p>
                  </a:txBody>
                  <a:tcPr/>
                </a:tc>
                <a:tc hMerge="1">
                  <a:txBody>
                    <a:bodyPr/>
                    <a:lstStyle/>
                    <a:p>
                      <a:endParaRPr lang="en-GB"/>
                    </a:p>
                  </a:txBody>
                  <a:tcPr/>
                </a:tc>
                <a:extLst>
                  <a:ext uri="{0D108BD9-81ED-4DB2-BD59-A6C34878D82A}">
                    <a16:rowId xmlns:a16="http://schemas.microsoft.com/office/drawing/2014/main" val="3112192742"/>
                  </a:ext>
                </a:extLst>
              </a:tr>
              <a:tr h="619444">
                <a:tc gridSpan="2">
                  <a:txBody>
                    <a:bodyPr/>
                    <a:lstStyle/>
                    <a:p>
                      <a:r>
                        <a:rPr lang="en-GB" sz="1600" b="1" dirty="0">
                          <a:latin typeface="Open Sans" panose="020B0606030504020204" pitchFamily="34" charset="0"/>
                          <a:ea typeface="Open Sans" panose="020B0606030504020204" pitchFamily="34" charset="0"/>
                          <a:cs typeface="Open Sans" panose="020B0606030504020204" pitchFamily="34" charset="0"/>
                        </a:rPr>
                        <a:t>9. ….</a:t>
                      </a:r>
                      <a:r>
                        <a:rPr lang="en-GB" sz="16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go a whole day and night without eating anything because there was not enough food?</a:t>
                      </a:r>
                    </a:p>
                  </a:txBody>
                  <a:tcPr/>
                </a:tc>
                <a:tc hMerge="1">
                  <a:txBody>
                    <a:bodyPr/>
                    <a:lstStyle/>
                    <a:p>
                      <a:endParaRPr lang="en-GB"/>
                    </a:p>
                  </a:txBody>
                  <a:tcPr/>
                </a:tc>
                <a:extLst>
                  <a:ext uri="{0D108BD9-81ED-4DB2-BD59-A6C34878D82A}">
                    <a16:rowId xmlns:a16="http://schemas.microsoft.com/office/drawing/2014/main" val="4164386883"/>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35414" y="122055"/>
            <a:ext cx="11052002" cy="662558"/>
          </a:xfrm>
        </p:spPr>
        <p:txBody>
          <a:bodyPr anchor="t" anchorCtr="0"/>
          <a:lstStyle/>
          <a:p>
            <a:r>
              <a:rPr lang="en-GB" sz="3600" b="0" kern="1400" spc="230">
                <a:solidFill>
                  <a:schemeClr val="tx1"/>
                </a:solidFill>
                <a:latin typeface="HALDEN SOLID" pitchFamily="2" charset="0"/>
              </a:rPr>
              <a:t>HFIAS &amp; HHS: What are they?  </a:t>
            </a:r>
          </a:p>
        </p:txBody>
      </p:sp>
      <p:sp>
        <p:nvSpPr>
          <p:cNvPr id="4" name="Rectangle 3">
            <a:extLst>
              <a:ext uri="{FF2B5EF4-FFF2-40B4-BE49-F238E27FC236}">
                <a16:creationId xmlns:a16="http://schemas.microsoft.com/office/drawing/2014/main" id="{00B84C7E-6662-F55C-3039-DD9B1EAB8BEC}"/>
              </a:ext>
            </a:extLst>
          </p:cNvPr>
          <p:cNvSpPr/>
          <p:nvPr/>
        </p:nvSpPr>
        <p:spPr>
          <a:xfrm>
            <a:off x="135414" y="5340067"/>
            <a:ext cx="11673522" cy="1470030"/>
          </a:xfrm>
          <a:prstGeom prst="rect">
            <a:avLst/>
          </a:prstGeom>
          <a:solidFill>
            <a:schemeClr val="bg1">
              <a:lumMod val="20000"/>
              <a:lumOff val="80000"/>
              <a:alpha val="57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HHS - sometimes used in WFP assessments</a:t>
            </a:r>
          </a:p>
        </p:txBody>
      </p:sp>
      <p:sp>
        <p:nvSpPr>
          <p:cNvPr id="5" name="TextBox 4">
            <a:extLst>
              <a:ext uri="{FF2B5EF4-FFF2-40B4-BE49-F238E27FC236}">
                <a16:creationId xmlns:a16="http://schemas.microsoft.com/office/drawing/2014/main" id="{AF8D6FF3-F25B-E016-A815-3B3BD5B21C52}"/>
              </a:ext>
            </a:extLst>
          </p:cNvPr>
          <p:cNvSpPr txBox="1"/>
          <p:nvPr/>
        </p:nvSpPr>
        <p:spPr>
          <a:xfrm>
            <a:off x="11646561" y="5340067"/>
            <a:ext cx="592085" cy="1314591"/>
          </a:xfrm>
          <a:prstGeom prst="rect">
            <a:avLst/>
          </a:prstGeom>
          <a:noFill/>
        </p:spPr>
        <p:txBody>
          <a:bodyPr vert="wordArtVert" wrap="none" rtlCol="0">
            <a:spAutoFit/>
          </a:bodyPr>
          <a:lstStyle/>
          <a:p>
            <a:r>
              <a:rPr lang="en-GB" sz="2000" b="1">
                <a:solidFill>
                  <a:srgbClr val="36B5C5"/>
                </a:solidFill>
                <a:latin typeface="Open Sans" panose="020B0606030504020204" pitchFamily="34" charset="0"/>
                <a:ea typeface="Open Sans" panose="020B0606030504020204" pitchFamily="34" charset="0"/>
                <a:cs typeface="Open Sans" panose="020B0606030504020204" pitchFamily="34" charset="0"/>
              </a:rPr>
              <a:t>HHS</a:t>
            </a:r>
          </a:p>
        </p:txBody>
      </p:sp>
      <p:sp>
        <p:nvSpPr>
          <p:cNvPr id="3" name="Rectangle 2">
            <a:extLst>
              <a:ext uri="{FF2B5EF4-FFF2-40B4-BE49-F238E27FC236}">
                <a16:creationId xmlns:a16="http://schemas.microsoft.com/office/drawing/2014/main" id="{F0EFE983-744F-2BAF-A58C-AF486D0C54A6}"/>
              </a:ext>
            </a:extLst>
          </p:cNvPr>
          <p:cNvSpPr/>
          <p:nvPr/>
        </p:nvSpPr>
        <p:spPr>
          <a:xfrm>
            <a:off x="141767" y="2489789"/>
            <a:ext cx="11660372" cy="2850277"/>
          </a:xfrm>
          <a:prstGeom prst="rect">
            <a:avLst/>
          </a:prstGeom>
          <a:solidFill>
            <a:schemeClr val="accent3">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HFIAS - NOT typically used in WFP assessments</a:t>
            </a:r>
          </a:p>
        </p:txBody>
      </p:sp>
    </p:spTree>
    <p:extLst>
      <p:ext uri="{BB962C8B-B14F-4D97-AF65-F5344CB8AC3E}">
        <p14:creationId xmlns:p14="http://schemas.microsoft.com/office/powerpoint/2010/main" val="31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B1EB9E-9E72-EFDD-F3CA-8F37D958B4CB}"/>
              </a:ext>
            </a:extLst>
          </p:cNvPr>
          <p:cNvGraphicFramePr>
            <a:graphicFrameLocks noGrp="1"/>
          </p:cNvGraphicFramePr>
          <p:nvPr>
            <p:ph idx="1"/>
            <p:extLst>
              <p:ext uri="{D42A27DB-BD31-4B8C-83A1-F6EECF244321}">
                <p14:modId xmlns:p14="http://schemas.microsoft.com/office/powerpoint/2010/main" val="1199339578"/>
              </p:ext>
            </p:extLst>
          </p:nvPr>
        </p:nvGraphicFramePr>
        <p:xfrm>
          <a:off x="160020" y="1474470"/>
          <a:ext cx="1192149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HFIAS &amp; HHS: What are they? </a:t>
            </a:r>
          </a:p>
        </p:txBody>
      </p:sp>
      <p:sp>
        <p:nvSpPr>
          <p:cNvPr id="4" name="Rectangle 3">
            <a:extLst>
              <a:ext uri="{FF2B5EF4-FFF2-40B4-BE49-F238E27FC236}">
                <a16:creationId xmlns:a16="http://schemas.microsoft.com/office/drawing/2014/main" id="{A6EEE2CA-21A1-9E34-0C92-B54A1F96AEB6}"/>
              </a:ext>
            </a:extLst>
          </p:cNvPr>
          <p:cNvSpPr/>
          <p:nvPr/>
        </p:nvSpPr>
        <p:spPr>
          <a:xfrm>
            <a:off x="7246620" y="1474470"/>
            <a:ext cx="3874770" cy="4194810"/>
          </a:xfrm>
          <a:prstGeom prst="rect">
            <a:avLst/>
          </a:prstGeom>
          <a:solidFill>
            <a:schemeClr val="accent6">
              <a:lumMod val="20000"/>
              <a:lumOff val="80000"/>
              <a:alpha val="2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9F01BA8-691D-9152-DBF4-716F88D84537}"/>
              </a:ext>
            </a:extLst>
          </p:cNvPr>
          <p:cNvSpPr txBox="1"/>
          <p:nvPr/>
        </p:nvSpPr>
        <p:spPr>
          <a:xfrm>
            <a:off x="10378440" y="5269587"/>
            <a:ext cx="585417" cy="369332"/>
          </a:xfrm>
          <a:prstGeom prst="rect">
            <a:avLst/>
          </a:prstGeom>
          <a:noFill/>
        </p:spPr>
        <p:txBody>
          <a:bodyPr wrap="none" rtlCol="0">
            <a:spAutoFit/>
          </a:bodyPr>
          <a:lstStyle/>
          <a:p>
            <a:r>
              <a:rPr lang="en-GB" b="1"/>
              <a:t>HHS</a:t>
            </a:r>
          </a:p>
        </p:txBody>
      </p:sp>
    </p:spTree>
    <p:extLst>
      <p:ext uri="{BB962C8B-B14F-4D97-AF65-F5344CB8AC3E}">
        <p14:creationId xmlns:p14="http://schemas.microsoft.com/office/powerpoint/2010/main" val="1963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00" y="1285612"/>
            <a:ext cx="11574683" cy="5572388"/>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US" spc="60" dirty="0">
                <a:latin typeface="Open Sans"/>
                <a:ea typeface="Open Sans"/>
                <a:cs typeface="Open Sans"/>
              </a:rPr>
              <a:t>When designing your questionnaire, including the HHS module, please refer to the Survey Designer as it offers the WFP’s standard modules in </a:t>
            </a:r>
            <a:r>
              <a:rPr lang="en-US" spc="60" dirty="0" err="1">
                <a:latin typeface="Open Sans"/>
                <a:ea typeface="Open Sans"/>
                <a:cs typeface="Open Sans"/>
              </a:rPr>
              <a:t>XLSForm</a:t>
            </a:r>
            <a:r>
              <a:rPr lang="en-US" spc="60" dirty="0">
                <a:latin typeface="Open Sans"/>
                <a:ea typeface="Open Sans"/>
                <a:cs typeface="Open Sans"/>
              </a:rPr>
              <a:t> and word formats.</a:t>
            </a:r>
            <a:endParaRPr lang="en-GB" sz="2000" spc="60" dirty="0"/>
          </a:p>
          <a:p>
            <a:pPr>
              <a:lnSpc>
                <a:spcPct val="150000"/>
              </a:lnSpc>
              <a:buFont typeface="Wingdings" panose="05000000000000000000" pitchFamily="2" charset="2"/>
              <a:buChar char="v"/>
            </a:pPr>
            <a:r>
              <a:rPr lang="en-GB" sz="2000" spc="60" dirty="0"/>
              <a:t>It is very important that the full module for HHS includes the 3 main questions &amp; 3 frequency of occurrence questions; </a:t>
            </a:r>
            <a:r>
              <a:rPr lang="en-GB" spc="60" dirty="0"/>
              <a:t>It is not possible to pick &amp; choose which of these questions to ask. </a:t>
            </a:r>
            <a:endParaRPr lang="en-GB" sz="2000" spc="60" dirty="0"/>
          </a:p>
          <a:p>
            <a:pPr>
              <a:lnSpc>
                <a:spcPct val="150000"/>
              </a:lnSpc>
              <a:buFont typeface="Wingdings" panose="05000000000000000000" pitchFamily="2" charset="2"/>
              <a:buChar char="v"/>
            </a:pPr>
            <a:r>
              <a:rPr lang="en-GB" spc="60" dirty="0"/>
              <a:t>However, the choice of whether to use </a:t>
            </a:r>
            <a:r>
              <a:rPr lang="en-GB" sz="2000" spc="60" dirty="0"/>
              <a:t>a </a:t>
            </a:r>
            <a:r>
              <a:rPr lang="en-GB" sz="2000" u="sng" spc="60" dirty="0"/>
              <a:t>4-week</a:t>
            </a:r>
            <a:r>
              <a:rPr lang="en-GB" sz="2000" spc="60" dirty="0"/>
              <a:t> or </a:t>
            </a:r>
            <a:r>
              <a:rPr lang="en-GB" sz="2000" u="sng" spc="60" dirty="0"/>
              <a:t>30-day</a:t>
            </a:r>
            <a:r>
              <a:rPr lang="en-GB" sz="2000" spc="60" dirty="0"/>
              <a:t> recall period, depends on the context (a culture may contextualise time differently and prefer either to think in weeks or in days). </a:t>
            </a:r>
            <a:r>
              <a:rPr lang="en-GB" spc="60" dirty="0"/>
              <a:t>Note that no other time periods should be used. </a:t>
            </a:r>
          </a:p>
          <a:p>
            <a:pPr>
              <a:lnSpc>
                <a:spcPct val="150000"/>
              </a:lnSpc>
              <a:buFont typeface="Wingdings" panose="05000000000000000000" pitchFamily="2" charset="2"/>
              <a:buChar char="v"/>
            </a:pPr>
            <a:r>
              <a:rPr lang="en-US" spc="60" dirty="0">
                <a:latin typeface="Open Sans"/>
                <a:ea typeface="Open Sans"/>
                <a:cs typeface="Open Sans"/>
              </a:rPr>
              <a:t>If you must rely on data collection tools and platforms that do not support </a:t>
            </a:r>
            <a:r>
              <a:rPr lang="en-US" spc="60" dirty="0" err="1">
                <a:latin typeface="Open Sans"/>
                <a:ea typeface="Open Sans"/>
                <a:cs typeface="Open Sans"/>
              </a:rPr>
              <a:t>XLSForms</a:t>
            </a:r>
            <a:r>
              <a:rPr lang="en-US" spc="60" dirty="0">
                <a:latin typeface="Open Sans"/>
                <a:ea typeface="Open Sans"/>
                <a:cs typeface="Open Sans"/>
              </a:rPr>
              <a:t> then you must replicate the standard module correctly, including the visibility and validation constraints. </a:t>
            </a:r>
          </a:p>
          <a:p>
            <a:pPr>
              <a:lnSpc>
                <a:spcPct val="150000"/>
              </a:lnSpc>
              <a:buFont typeface="Wingdings" panose="05000000000000000000" pitchFamily="2" charset="2"/>
              <a:buChar char="v"/>
            </a:pPr>
            <a:endParaRPr lang="en-GB" sz="2000" spc="60" dirty="0"/>
          </a:p>
          <a:p>
            <a:pPr>
              <a:lnSpc>
                <a:spcPts val="2700"/>
              </a:lnSpc>
              <a:buClr>
                <a:srgbClr val="0070BA"/>
              </a:buClr>
              <a:buFont typeface="Wingdings" panose="05000000000000000000" pitchFamily="2" charset="2"/>
              <a:buChar char="v"/>
            </a:pPr>
            <a:endParaRPr lang="en-GB" sz="2000" spc="60" dirty="0"/>
          </a:p>
          <a:p>
            <a:pPr marL="0" indent="0">
              <a:lnSpc>
                <a:spcPts val="2700"/>
              </a:lnSpc>
              <a:buClr>
                <a:srgbClr val="0070BA"/>
              </a:buClr>
              <a:buNone/>
            </a:pPr>
            <a:endParaRPr lang="en-GB" sz="2000" spc="60" dirty="0"/>
          </a:p>
          <a:p>
            <a:pPr>
              <a:buFont typeface="Wingdings" panose="05000000000000000000" pitchFamily="2" charset="2"/>
              <a:buChar char="v"/>
            </a:pPr>
            <a:endParaRPr lang="en-GB"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module design</a:t>
            </a:r>
          </a:p>
        </p:txBody>
      </p:sp>
    </p:spTree>
    <p:extLst>
      <p:ext uri="{BB962C8B-B14F-4D97-AF65-F5344CB8AC3E}">
        <p14:creationId xmlns:p14="http://schemas.microsoft.com/office/powerpoint/2010/main" val="42255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HHS: Survey Designer</a:t>
            </a:r>
          </a:p>
        </p:txBody>
      </p:sp>
      <p:sp>
        <p:nvSpPr>
          <p:cNvPr id="6" name="TextBox 5">
            <a:extLst>
              <a:ext uri="{FF2B5EF4-FFF2-40B4-BE49-F238E27FC236}">
                <a16:creationId xmlns:a16="http://schemas.microsoft.com/office/drawing/2014/main" id="{A2BED8FA-5D6A-4507-95F4-A5723A663FC6}"/>
              </a:ext>
            </a:extLst>
          </p:cNvPr>
          <p:cNvSpPr txBox="1"/>
          <p:nvPr/>
        </p:nvSpPr>
        <p:spPr>
          <a:xfrm>
            <a:off x="7570380" y="716415"/>
            <a:ext cx="2226538" cy="584775"/>
          </a:xfrm>
          <a:prstGeom prst="rect">
            <a:avLst/>
          </a:prstGeom>
          <a:noFill/>
        </p:spPr>
        <p:txBody>
          <a:bodyPr wrap="square" lIns="91440" tIns="45720" rIns="91440" bIns="45720" anchor="t">
            <a:spAutoFit/>
          </a:bodyPr>
          <a:lstStyle/>
          <a:p>
            <a:pPr algn="ctr"/>
            <a:r>
              <a:rPr lang="en-GB" sz="1600">
                <a:solidFill>
                  <a:srgbClr val="0070BA"/>
                </a:solidFill>
                <a:latin typeface="Open Sans"/>
                <a:ea typeface="Open Sans"/>
                <a:cs typeface="Open Sans"/>
                <a:hlinkClick r:id="rId3">
                  <a:extLst>
                    <a:ext uri="{A12FA001-AC4F-418D-AE19-62706E023703}">
                      <ahyp:hlinkClr xmlns:ahyp="http://schemas.microsoft.com/office/drawing/2018/hyperlinkcolor" val="tx"/>
                    </a:ext>
                  </a:extLst>
                </a:hlinkClick>
              </a:rPr>
              <a:t>HHS Codebook (Survey Designer)</a:t>
            </a:r>
            <a:endParaRPr lang="en-GB" sz="1600">
              <a:solidFill>
                <a:srgbClr val="0070BA"/>
              </a:solidFill>
              <a:latin typeface="Open Sans"/>
              <a:ea typeface="Open Sans"/>
              <a:cs typeface="Open Sans"/>
            </a:endParaRPr>
          </a:p>
        </p:txBody>
      </p:sp>
      <p:pic>
        <p:nvPicPr>
          <p:cNvPr id="7" name="Picture 6">
            <a:extLst>
              <a:ext uri="{FF2B5EF4-FFF2-40B4-BE49-F238E27FC236}">
                <a16:creationId xmlns:a16="http://schemas.microsoft.com/office/drawing/2014/main" id="{E9DA76E9-7EB8-4E11-8593-ADCD2ACC9A05}"/>
              </a:ext>
            </a:extLst>
          </p:cNvPr>
          <p:cNvPicPr>
            <a:picLocks noChangeAspect="1"/>
          </p:cNvPicPr>
          <p:nvPr/>
        </p:nvPicPr>
        <p:blipFill>
          <a:blip r:embed="rId4"/>
          <a:stretch>
            <a:fillRect/>
          </a:stretch>
        </p:blipFill>
        <p:spPr>
          <a:xfrm>
            <a:off x="717181" y="1685260"/>
            <a:ext cx="5475123" cy="3487479"/>
          </a:xfrm>
          <a:prstGeom prst="rect">
            <a:avLst/>
          </a:prstGeom>
        </p:spPr>
      </p:pic>
      <p:pic>
        <p:nvPicPr>
          <p:cNvPr id="2" name="Picture 3" descr="A screenshot of a computer&#10;&#10;Description automatically generated">
            <a:extLst>
              <a:ext uri="{FF2B5EF4-FFF2-40B4-BE49-F238E27FC236}">
                <a16:creationId xmlns:a16="http://schemas.microsoft.com/office/drawing/2014/main" id="{7101E39E-3604-855F-A116-08E3677B918E}"/>
              </a:ext>
            </a:extLst>
          </p:cNvPr>
          <p:cNvPicPr>
            <a:picLocks noChangeAspect="1"/>
          </p:cNvPicPr>
          <p:nvPr/>
        </p:nvPicPr>
        <p:blipFill>
          <a:blip r:embed="rId5"/>
          <a:stretch>
            <a:fillRect/>
          </a:stretch>
        </p:blipFill>
        <p:spPr>
          <a:xfrm>
            <a:off x="6350000" y="2331958"/>
            <a:ext cx="5300133" cy="395515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p:nvPr/>
        </p:nvCxnSpPr>
        <p:spPr>
          <a:xfrm flipH="1">
            <a:off x="9295661" y="4653341"/>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Survey Designer</a:t>
            </a:r>
          </a:p>
        </p:txBody>
      </p:sp>
      <p:sp>
        <p:nvSpPr>
          <p:cNvPr id="6" name="TextBox 5">
            <a:extLst>
              <a:ext uri="{FF2B5EF4-FFF2-40B4-BE49-F238E27FC236}">
                <a16:creationId xmlns:a16="http://schemas.microsoft.com/office/drawing/2014/main" id="{7FA3692C-3546-4E12-A391-AAD190AB0C22}"/>
              </a:ext>
            </a:extLst>
          </p:cNvPr>
          <p:cNvSpPr txBox="1"/>
          <p:nvPr/>
        </p:nvSpPr>
        <p:spPr>
          <a:xfrm>
            <a:off x="10081690" y="6270622"/>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a:off x="8397537" y="6488740"/>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3082248" y="6270622"/>
            <a:ext cx="5315290"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Find the latest standard HHS module in </a:t>
            </a:r>
            <a:r>
              <a:rPr lang="en-US" sz="1600" err="1">
                <a:solidFill>
                  <a:schemeClr val="tx1">
                    <a:lumMod val="75000"/>
                  </a:schemeClr>
                </a:solidFill>
                <a:latin typeface="Open Sans"/>
                <a:ea typeface="Open Sans"/>
                <a:cs typeface="Open Sans"/>
              </a:rPr>
              <a:t>XLSform</a:t>
            </a:r>
            <a:r>
              <a:rPr lang="en-US" sz="1600">
                <a:solidFill>
                  <a:schemeClr val="tx1">
                    <a:lumMod val="75000"/>
                  </a:schemeClr>
                </a:solidFill>
                <a:latin typeface="Open Sans"/>
                <a:ea typeface="Open Sans"/>
                <a:cs typeface="Open Sans"/>
              </a:rPr>
              <a:t> on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67F8CA14-5807-50A0-065C-15ECD8F05277}"/>
              </a:ext>
            </a:extLst>
          </p:cNvPr>
          <p:cNvPicPr>
            <a:picLocks noChangeAspect="1"/>
          </p:cNvPicPr>
          <p:nvPr/>
        </p:nvPicPr>
        <p:blipFill>
          <a:blip r:embed="rId4"/>
          <a:stretch>
            <a:fillRect/>
          </a:stretch>
        </p:blipFill>
        <p:spPr>
          <a:xfrm>
            <a:off x="9397" y="2195475"/>
            <a:ext cx="12191989" cy="126171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416503" y="2195475"/>
            <a:ext cx="2167072" cy="178685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92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How to calculate HHS?</a:t>
            </a:r>
            <a:endParaRPr lang="en-GB"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CALCULATION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27636"/>
            <a:ext cx="11052002" cy="4563301"/>
          </a:xfrm>
          <a:prstGeom prst="rect">
            <a:avLst/>
          </a:prstGeom>
          <a:noFill/>
        </p:spPr>
        <p:txBody>
          <a:bodyPr wrap="square">
            <a:spAutoFit/>
          </a:bodyPr>
          <a:lstStyle/>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1. Recode responses from 3 (“rarely,” “sometimes,” and “often”) into 2 frequency categories (“rarely or sometimes,” and “often”). </a:t>
            </a:r>
          </a:p>
          <a:p>
            <a:pPr marL="342900" indent="-342900">
              <a:lnSpc>
                <a:spcPct val="90000"/>
              </a:lnSpc>
              <a:spcBef>
                <a:spcPts val="1000"/>
              </a:spcBef>
              <a:buFont typeface="Wingdings" panose="05000000000000000000" pitchFamily="2" charset="2"/>
              <a:buChar char="à"/>
            </a:pPr>
            <a:r>
              <a:rPr lang="en-US" sz="2000" spc="60" dirty="0">
                <a:latin typeface="Open Sans" panose="020B0606030504020204" pitchFamily="34" charset="0"/>
                <a:ea typeface="Open Sans" panose="020B0606030504020204" pitchFamily="34" charset="0"/>
                <a:cs typeface="Open Sans" panose="020B0606030504020204" pitchFamily="34" charset="0"/>
              </a:rPr>
              <a:t>Create a new variable for each frequency of occurrence question - HHSQ1 HHSQ2 HHSQ3.</a:t>
            </a:r>
          </a:p>
          <a:p>
            <a:pPr>
              <a:lnSpc>
                <a:spcPct val="90000"/>
              </a:lnSpc>
              <a:spcBef>
                <a:spcPts val="1000"/>
              </a:spcBef>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2. </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RECODE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HHSNoFood_FR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HHSBedHung_FR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HHSNotEat_FR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(1=1) (2=1) (3=2) (ELSE=0) INTO HHSQ1 HHSQ2 HHSQ3</a:t>
            </a:r>
            <a:r>
              <a:rPr lang="en-US" sz="2000" spc="60" dirty="0">
                <a:latin typeface="Open Sans" panose="020B0606030504020204" pitchFamily="34" charset="0"/>
                <a:ea typeface="Open Sans" panose="020B0606030504020204" pitchFamily="34" charset="0"/>
                <a:cs typeface="Open Sans" panose="020B0606030504020204" pitchFamily="34" charset="0"/>
              </a:rPr>
              <a:t>.  Now all HH should have a value of 0, 1 or 2</a:t>
            </a:r>
          </a:p>
          <a:p>
            <a:pPr marL="342900" indent="-342900">
              <a:lnSpc>
                <a:spcPct val="90000"/>
              </a:lnSpc>
              <a:spcBef>
                <a:spcPts val="1000"/>
              </a:spcBef>
              <a:buFont typeface="Wingdings" panose="05000000000000000000" pitchFamily="2" charset="2"/>
              <a:buChar char="à"/>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3. The values of the new variables are then summed for each household to calculate HHS score. </a:t>
            </a:r>
            <a:r>
              <a:rPr lang="en-US" sz="2000" b="0" i="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COMPUTE HHS=HHSQ1 + HHSQ2 + HHSQ3</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Each HH should have an HHS score between 0 &amp; 6. </a:t>
            </a:r>
          </a:p>
          <a:p>
            <a:pPr marL="342900" indent="-342900">
              <a:lnSpc>
                <a:spcPct val="90000"/>
              </a:lnSpc>
              <a:spcBef>
                <a:spcPts val="1000"/>
              </a:spcBef>
              <a:buFont typeface="Wingdings" panose="05000000000000000000" pitchFamily="2" charset="2"/>
              <a:buChar char="à"/>
            </a:pPr>
            <a:r>
              <a:rPr lang="en-US" sz="2000" spc="60" dirty="0">
                <a:latin typeface="Open Sans" panose="020B0606030504020204" pitchFamily="34" charset="0"/>
                <a:ea typeface="Open Sans" panose="020B0606030504020204" pitchFamily="34" charset="0"/>
                <a:cs typeface="Open Sans" panose="020B0606030504020204" pitchFamily="34" charset="0"/>
              </a:rPr>
              <a:t>These scores are used to generate the HHS indicators.</a:t>
            </a:r>
          </a:p>
          <a:p>
            <a:pPr>
              <a:lnSpc>
                <a:spcPct val="90000"/>
              </a:lnSpc>
              <a:spcBef>
                <a:spcPts val="1000"/>
              </a:spcBef>
            </a:pP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HHS: CALCULATION(s)</a:t>
            </a:r>
          </a:p>
        </p:txBody>
      </p:sp>
      <p:graphicFrame>
        <p:nvGraphicFramePr>
          <p:cNvPr id="2" name="Table 2">
            <a:extLst>
              <a:ext uri="{FF2B5EF4-FFF2-40B4-BE49-F238E27FC236}">
                <a16:creationId xmlns:a16="http://schemas.microsoft.com/office/drawing/2014/main" id="{59A4B2AD-0190-8953-755B-8366A4FC5569}"/>
              </a:ext>
            </a:extLst>
          </p:cNvPr>
          <p:cNvGraphicFramePr>
            <a:graphicFrameLocks noGrp="1"/>
          </p:cNvGraphicFramePr>
          <p:nvPr>
            <p:extLst>
              <p:ext uri="{D42A27DB-BD31-4B8C-83A1-F6EECF244321}">
                <p14:modId xmlns:p14="http://schemas.microsoft.com/office/powerpoint/2010/main" val="1632944936"/>
              </p:ext>
            </p:extLst>
          </p:nvPr>
        </p:nvGraphicFramePr>
        <p:xfrm>
          <a:off x="717181" y="1938814"/>
          <a:ext cx="8568333" cy="1909032"/>
        </p:xfrm>
        <a:graphic>
          <a:graphicData uri="http://schemas.openxmlformats.org/drawingml/2006/table">
            <a:tbl>
              <a:tblPr firstRow="1" bandRow="1">
                <a:tableStyleId>{5C22544A-7EE6-4342-B048-85BDC9FD1C3A}</a:tableStyleId>
              </a:tblPr>
              <a:tblGrid>
                <a:gridCol w="2751837">
                  <a:extLst>
                    <a:ext uri="{9D8B030D-6E8A-4147-A177-3AD203B41FA5}">
                      <a16:colId xmlns:a16="http://schemas.microsoft.com/office/drawing/2014/main" val="3205859336"/>
                    </a:ext>
                  </a:extLst>
                </a:gridCol>
                <a:gridCol w="5816496">
                  <a:extLst>
                    <a:ext uri="{9D8B030D-6E8A-4147-A177-3AD203B41FA5}">
                      <a16:colId xmlns:a16="http://schemas.microsoft.com/office/drawing/2014/main" val="2226702451"/>
                    </a:ext>
                  </a:extLst>
                </a:gridCol>
              </a:tblGrid>
              <a:tr h="643811">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Household Hunger Score</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Household Hunger Categories (Standard)</a:t>
                      </a:r>
                    </a:p>
                  </a:txBody>
                  <a:tcPr/>
                </a:tc>
                <a:extLst>
                  <a:ext uri="{0D108BD9-81ED-4DB2-BD59-A6C34878D82A}">
                    <a16:rowId xmlns:a16="http://schemas.microsoft.com/office/drawing/2014/main" val="3757974657"/>
                  </a:ext>
                </a:extLst>
              </a:tr>
              <a:tr h="402664">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0-1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Little to no hunger in the household</a:t>
                      </a:r>
                    </a:p>
                  </a:txBody>
                  <a:tcPr/>
                </a:tc>
                <a:extLst>
                  <a:ext uri="{0D108BD9-81ED-4DB2-BD59-A6C34878D82A}">
                    <a16:rowId xmlns:a16="http://schemas.microsoft.com/office/drawing/2014/main" val="2809969434"/>
                  </a:ext>
                </a:extLst>
              </a:tr>
              <a:tr h="402664">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2-3</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Moderate hunger in the household</a:t>
                      </a:r>
                    </a:p>
                  </a:txBody>
                  <a:tcPr/>
                </a:tc>
                <a:extLst>
                  <a:ext uri="{0D108BD9-81ED-4DB2-BD59-A6C34878D82A}">
                    <a16:rowId xmlns:a16="http://schemas.microsoft.com/office/drawing/2014/main" val="3215225366"/>
                  </a:ext>
                </a:extLst>
              </a:tr>
              <a:tr h="402664">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4-6</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Severe hunger in the household</a:t>
                      </a:r>
                    </a:p>
                  </a:txBody>
                  <a:tcPr/>
                </a:tc>
                <a:extLst>
                  <a:ext uri="{0D108BD9-81ED-4DB2-BD59-A6C34878D82A}">
                    <a16:rowId xmlns:a16="http://schemas.microsoft.com/office/drawing/2014/main" val="2143743343"/>
                  </a:ext>
                </a:extLst>
              </a:tr>
            </a:tbl>
          </a:graphicData>
        </a:graphic>
      </p:graphicFrame>
      <p:graphicFrame>
        <p:nvGraphicFramePr>
          <p:cNvPr id="3" name="Table 2">
            <a:extLst>
              <a:ext uri="{FF2B5EF4-FFF2-40B4-BE49-F238E27FC236}">
                <a16:creationId xmlns:a16="http://schemas.microsoft.com/office/drawing/2014/main" id="{9E8431C9-1896-A20C-E2F4-8AF89DC3251B}"/>
              </a:ext>
            </a:extLst>
          </p:cNvPr>
          <p:cNvGraphicFramePr>
            <a:graphicFrameLocks noGrp="1"/>
          </p:cNvGraphicFramePr>
          <p:nvPr>
            <p:extLst>
              <p:ext uri="{D42A27DB-BD31-4B8C-83A1-F6EECF244321}">
                <p14:modId xmlns:p14="http://schemas.microsoft.com/office/powerpoint/2010/main" val="3920857321"/>
              </p:ext>
            </p:extLst>
          </p:nvPr>
        </p:nvGraphicFramePr>
        <p:xfrm>
          <a:off x="4527181" y="3964670"/>
          <a:ext cx="7454546" cy="2893330"/>
        </p:xfrm>
        <a:graphic>
          <a:graphicData uri="http://schemas.openxmlformats.org/drawingml/2006/table">
            <a:tbl>
              <a:tblPr firstRow="1" bandRow="1">
                <a:tableStyleId>{5C22544A-7EE6-4342-B048-85BDC9FD1C3A}</a:tableStyleId>
              </a:tblPr>
              <a:tblGrid>
                <a:gridCol w="2394129">
                  <a:extLst>
                    <a:ext uri="{9D8B030D-6E8A-4147-A177-3AD203B41FA5}">
                      <a16:colId xmlns:a16="http://schemas.microsoft.com/office/drawing/2014/main" val="3205859336"/>
                    </a:ext>
                  </a:extLst>
                </a:gridCol>
                <a:gridCol w="5060417">
                  <a:extLst>
                    <a:ext uri="{9D8B030D-6E8A-4147-A177-3AD203B41FA5}">
                      <a16:colId xmlns:a16="http://schemas.microsoft.com/office/drawing/2014/main" val="2226702451"/>
                    </a:ext>
                  </a:extLst>
                </a:gridCol>
              </a:tblGrid>
              <a:tr h="438458">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Household Hunger Score</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Household Hunger Categories (IPC)</a:t>
                      </a:r>
                    </a:p>
                  </a:txBody>
                  <a:tcPr/>
                </a:tc>
                <a:extLst>
                  <a:ext uri="{0D108BD9-81ED-4DB2-BD59-A6C34878D82A}">
                    <a16:rowId xmlns:a16="http://schemas.microsoft.com/office/drawing/2014/main" val="3757974657"/>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0</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No hunger in the household</a:t>
                      </a:r>
                    </a:p>
                  </a:txBody>
                  <a:tcPr/>
                </a:tc>
                <a:extLst>
                  <a:ext uri="{0D108BD9-81ED-4DB2-BD59-A6C34878D82A}">
                    <a16:rowId xmlns:a16="http://schemas.microsoft.com/office/drawing/2014/main" val="3931860474"/>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Little hunger in the household</a:t>
                      </a:r>
                    </a:p>
                  </a:txBody>
                  <a:tcPr/>
                </a:tc>
                <a:extLst>
                  <a:ext uri="{0D108BD9-81ED-4DB2-BD59-A6C34878D82A}">
                    <a16:rowId xmlns:a16="http://schemas.microsoft.com/office/drawing/2014/main" val="2809969434"/>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2-3</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Moderate hunger in the household</a:t>
                      </a:r>
                    </a:p>
                  </a:txBody>
                  <a:tcPr/>
                </a:tc>
                <a:extLst>
                  <a:ext uri="{0D108BD9-81ED-4DB2-BD59-A6C34878D82A}">
                    <a16:rowId xmlns:a16="http://schemas.microsoft.com/office/drawing/2014/main" val="3215225366"/>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Open Sans" panose="020B0606030504020204" pitchFamily="34" charset="0"/>
                          <a:ea typeface="Open Sans" panose="020B0606030504020204" pitchFamily="34" charset="0"/>
                          <a:cs typeface="Open Sans" panose="020B0606030504020204" pitchFamily="34" charset="0"/>
                        </a:rPr>
                        <a:t>Severe hunger in the household</a:t>
                      </a:r>
                    </a:p>
                  </a:txBody>
                  <a:tcPr/>
                </a:tc>
                <a:extLst>
                  <a:ext uri="{0D108BD9-81ED-4DB2-BD59-A6C34878D82A}">
                    <a16:rowId xmlns:a16="http://schemas.microsoft.com/office/drawing/2014/main" val="1376183223"/>
                  </a:ext>
                </a:extLst>
              </a:tr>
              <a:tr h="438458">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5+</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Very severe hunger in the household</a:t>
                      </a:r>
                    </a:p>
                  </a:txBody>
                  <a:tcPr/>
                </a:tc>
                <a:extLst>
                  <a:ext uri="{0D108BD9-81ED-4DB2-BD59-A6C34878D82A}">
                    <a16:rowId xmlns:a16="http://schemas.microsoft.com/office/drawing/2014/main" val="2143743343"/>
                  </a:ext>
                </a:extLst>
              </a:tr>
            </a:tbl>
          </a:graphicData>
        </a:graphic>
      </p:graphicFrame>
      <p:sp>
        <p:nvSpPr>
          <p:cNvPr id="4" name="Speech Bubble: Oval 3">
            <a:extLst>
              <a:ext uri="{FF2B5EF4-FFF2-40B4-BE49-F238E27FC236}">
                <a16:creationId xmlns:a16="http://schemas.microsoft.com/office/drawing/2014/main" id="{A3AC9F76-3B98-7C6C-B290-6CA37E3434A0}"/>
              </a:ext>
            </a:extLst>
          </p:cNvPr>
          <p:cNvSpPr/>
          <p:nvPr/>
        </p:nvSpPr>
        <p:spPr>
          <a:xfrm rot="20565905">
            <a:off x="380782" y="5098582"/>
            <a:ext cx="3916682" cy="1225504"/>
          </a:xfrm>
          <a:prstGeom prst="wedgeEllipseCallout">
            <a:avLst>
              <a:gd name="adj1" fmla="val 44121"/>
              <a:gd name="adj2" fmla="val 9522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that the IPC uses 4 categories </a:t>
            </a:r>
          </a:p>
          <a:p>
            <a:pPr algn="ctr"/>
            <a:r>
              <a:rPr lang="en-US" sz="1600" b="1" dirty="0">
                <a:solidFill>
                  <a:srgbClr val="FFFFFE"/>
                </a:solidFill>
                <a:latin typeface="Open Sans"/>
                <a:ea typeface="Open Sans"/>
                <a:cs typeface="Open Sans"/>
              </a:rPr>
              <a:t>(0, 1, 2-3, 4, 5+)</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EE19B5D-9B5E-4D4D-BF71-247F489F805D}"/>
              </a:ext>
            </a:extLst>
          </p:cNvPr>
          <p:cNvSpPr txBox="1"/>
          <p:nvPr/>
        </p:nvSpPr>
        <p:spPr>
          <a:xfrm>
            <a:off x="717181" y="1378973"/>
            <a:ext cx="12692745" cy="464614"/>
          </a:xfrm>
          <a:prstGeom prst="rect">
            <a:avLst/>
          </a:prstGeom>
          <a:noFill/>
        </p:spPr>
        <p:txBody>
          <a:bodyPr wrap="square">
            <a:spAutoFit/>
          </a:bodyPr>
          <a:lstStyle/>
          <a:p>
            <a:pPr>
              <a:lnSpc>
                <a:spcPct val="150000"/>
              </a:lnSpc>
            </a:pPr>
            <a:r>
              <a:rPr lang="en-GB" spc="60" dirty="0">
                <a:latin typeface="Open Sans"/>
                <a:ea typeface="Open Sans"/>
                <a:cs typeface="Open Sans"/>
              </a:rPr>
              <a:t>This is the standard version that should be used in all cases, except for IPC reporting.</a:t>
            </a:r>
            <a:endParaRPr lang="fr-FR" dirty="0"/>
          </a:p>
        </p:txBody>
      </p:sp>
    </p:spTree>
    <p:extLst>
      <p:ext uri="{BB962C8B-B14F-4D97-AF65-F5344CB8AC3E}">
        <p14:creationId xmlns:p14="http://schemas.microsoft.com/office/powerpoint/2010/main" val="2849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924217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HALDEN SOLID"/>
                <a:ea typeface="Open Sans Extrabold"/>
                <a:cs typeface="Open Sans Extrabold"/>
              </a:rPr>
              <a:t>Introduction</a:t>
            </a: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9178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Median</a:t>
            </a:r>
          </a:p>
        </p:txBody>
      </p:sp>
      <p:sp>
        <p:nvSpPr>
          <p:cNvPr id="3" name="TextBox 2">
            <a:extLst>
              <a:ext uri="{FF2B5EF4-FFF2-40B4-BE49-F238E27FC236}">
                <a16:creationId xmlns:a16="http://schemas.microsoft.com/office/drawing/2014/main" id="{466B4856-4EE0-8814-2130-339BB741320B}"/>
              </a:ext>
            </a:extLst>
          </p:cNvPr>
          <p:cNvSpPr txBox="1"/>
          <p:nvPr/>
        </p:nvSpPr>
        <p:spPr>
          <a:xfrm>
            <a:off x="833377" y="1655179"/>
            <a:ext cx="10683433" cy="1015663"/>
          </a:xfrm>
          <a:prstGeom prst="rect">
            <a:avLst/>
          </a:prstGeom>
          <a:noFill/>
        </p:spPr>
        <p:txBody>
          <a:bodyPr wrap="square" lIns="91440" tIns="45720" rIns="91440" bIns="45720" rtlCol="0" anchor="t">
            <a:spAutoFit/>
          </a:bodyPr>
          <a:lstStyle/>
          <a:p>
            <a:pPr>
              <a:spcBef>
                <a:spcPts val="1000"/>
              </a:spcBef>
              <a:buClr>
                <a:srgbClr val="0070BA"/>
              </a:buClr>
            </a:pPr>
            <a:r>
              <a:rPr lang="en-GB" sz="2000" spc="60">
                <a:latin typeface="Open Sans"/>
                <a:ea typeface="Open Sans"/>
                <a:cs typeface="Open Sans"/>
              </a:rPr>
              <a:t>Because the HHS score is generally not normally distributed, reporting or using the mean HHS score for analysis is not recommended. Instead, it is recommended to take the median.</a:t>
            </a:r>
          </a:p>
        </p:txBody>
      </p:sp>
      <p:sp>
        <p:nvSpPr>
          <p:cNvPr id="5" name="TextBox 4">
            <a:extLst>
              <a:ext uri="{FF2B5EF4-FFF2-40B4-BE49-F238E27FC236}">
                <a16:creationId xmlns:a16="http://schemas.microsoft.com/office/drawing/2014/main" id="{C802DDA9-2F9D-0E88-75FE-CD4B4013550B}"/>
              </a:ext>
            </a:extLst>
          </p:cNvPr>
          <p:cNvSpPr txBox="1"/>
          <p:nvPr/>
        </p:nvSpPr>
        <p:spPr>
          <a:xfrm>
            <a:off x="833377" y="2950980"/>
            <a:ext cx="10232020" cy="2308324"/>
          </a:xfrm>
          <a:prstGeom prst="rect">
            <a:avLst/>
          </a:prstGeom>
          <a:solidFill>
            <a:schemeClr val="bg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r>
              <a:rPr lang="en-US">
                <a:latin typeface="Open Sans" panose="020B0606030504020204" pitchFamily="34" charset="0"/>
                <a:ea typeface="Open Sans" panose="020B0606030504020204" pitchFamily="34" charset="0"/>
                <a:cs typeface="Open Sans" panose="020B0606030504020204" pitchFamily="34" charset="0"/>
              </a:rPr>
              <a:t>FREQUENCIES VARIABLES=HHS </a:t>
            </a:r>
          </a:p>
          <a:p>
            <a:pPr fontAlgn="base"/>
            <a:r>
              <a:rPr lang="en-US">
                <a:latin typeface="Open Sans" panose="020B0606030504020204" pitchFamily="34" charset="0"/>
                <a:ea typeface="Open Sans" panose="020B0606030504020204" pitchFamily="34" charset="0"/>
                <a:cs typeface="Open Sans" panose="020B0606030504020204" pitchFamily="34" charset="0"/>
              </a:rPr>
              <a:t>  /STATISTICS=MEAN MEDIAN MINIMUM MAXIMUM </a:t>
            </a:r>
          </a:p>
          <a:p>
            <a:pPr fontAlgn="base"/>
            <a:r>
              <a:rPr lang="en-US">
                <a:latin typeface="Open Sans" panose="020B0606030504020204" pitchFamily="34" charset="0"/>
                <a:ea typeface="Open Sans" panose="020B0606030504020204" pitchFamily="34" charset="0"/>
                <a:cs typeface="Open Sans" panose="020B0606030504020204" pitchFamily="34" charset="0"/>
              </a:rPr>
              <a:t>  /ORDER=ANALYSIS. </a:t>
            </a:r>
          </a:p>
          <a:p>
            <a:pPr fontAlgn="base"/>
            <a:r>
              <a:rPr lang="en-US">
                <a:latin typeface="Open Sans" panose="020B0606030504020204" pitchFamily="34" charset="0"/>
                <a:ea typeface="Open Sans" panose="020B0606030504020204" pitchFamily="34" charset="0"/>
                <a:cs typeface="Open Sans" panose="020B0606030504020204" pitchFamily="34" charset="0"/>
              </a:rPr>
              <a:t>**To tabulate the categorical HHS indicator, two different cutoff values (&gt; 1 and &gt; 3) are applied to the HHS scores that were generated in Step 3 above** </a:t>
            </a:r>
          </a:p>
          <a:p>
            <a:pPr fontAlgn="base"/>
            <a:r>
              <a:rPr lang="en-US">
                <a:latin typeface="Open Sans" panose="020B0606030504020204" pitchFamily="34" charset="0"/>
                <a:ea typeface="Open Sans" panose="020B0606030504020204" pitchFamily="34" charset="0"/>
                <a:cs typeface="Open Sans" panose="020B0606030504020204" pitchFamily="34" charset="0"/>
              </a:rPr>
              <a:t>RECODE HHS (0 thru 1=1) (2 thru 3=2) (4 thru Highest=3) INTO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a:t>
            </a:r>
          </a:p>
          <a:p>
            <a:pPr fontAlgn="base"/>
            <a:r>
              <a:rPr lang="en-US">
                <a:latin typeface="Open Sans" panose="020B0606030504020204" pitchFamily="34" charset="0"/>
                <a:ea typeface="Open Sans" panose="020B0606030504020204" pitchFamily="34" charset="0"/>
                <a:cs typeface="Open Sans" panose="020B0606030504020204" pitchFamily="34" charset="0"/>
              </a:rPr>
              <a:t>variable labels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'Household Hunger Score Categories'. </a:t>
            </a:r>
          </a:p>
          <a:p>
            <a:pPr fontAlgn="base"/>
            <a:r>
              <a:rPr lang="en-US">
                <a:latin typeface="Open Sans" panose="020B0606030504020204" pitchFamily="34" charset="0"/>
                <a:ea typeface="Open Sans" panose="020B0606030504020204" pitchFamily="34" charset="0"/>
                <a:cs typeface="Open Sans" panose="020B0606030504020204" pitchFamily="34" charset="0"/>
              </a:rPr>
              <a:t>EXECUTE. </a:t>
            </a:r>
          </a:p>
        </p:txBody>
      </p:sp>
      <p:sp>
        <p:nvSpPr>
          <p:cNvPr id="4" name="TextBox 3">
            <a:extLst>
              <a:ext uri="{FF2B5EF4-FFF2-40B4-BE49-F238E27FC236}">
                <a16:creationId xmlns:a16="http://schemas.microsoft.com/office/drawing/2014/main" id="{1464935C-4E91-4B4B-0F05-083A99B26ABF}"/>
              </a:ext>
            </a:extLst>
          </p:cNvPr>
          <p:cNvSpPr txBox="1"/>
          <p:nvPr/>
        </p:nvSpPr>
        <p:spPr>
          <a:xfrm>
            <a:off x="7538829" y="5029200"/>
            <a:ext cx="4470671" cy="1655179"/>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a:effectLst/>
                <a:latin typeface="Segoe UI" panose="020B0502040204020203" pitchFamily="34" charset="0"/>
              </a:defRPr>
            </a:lvl1pPr>
          </a:lstStyle>
          <a:p>
            <a:r>
              <a:rPr lang="en-US" dirty="0"/>
              <a:t> </a:t>
            </a:r>
          </a:p>
          <a:p>
            <a:r>
              <a:rPr lang="en-US" dirty="0"/>
              <a:t>***define labels </a:t>
            </a:r>
          </a:p>
          <a:p>
            <a:r>
              <a:rPr lang="en-US" dirty="0"/>
              <a:t>Value labels </a:t>
            </a:r>
            <a:r>
              <a:rPr lang="en-US" dirty="0" err="1"/>
              <a:t>HHSCat</a:t>
            </a:r>
            <a:r>
              <a:rPr lang="en-US" dirty="0"/>
              <a:t>  </a:t>
            </a:r>
          </a:p>
          <a:p>
            <a:r>
              <a:rPr lang="en-US" dirty="0"/>
              <a:t>1 ‘No or little hunger in the household’ </a:t>
            </a:r>
          </a:p>
          <a:p>
            <a:r>
              <a:rPr lang="en-US" dirty="0"/>
              <a:t>2 ‘Moderate hunger in the household’</a:t>
            </a:r>
          </a:p>
          <a:p>
            <a:r>
              <a:rPr lang="en-US" dirty="0"/>
              <a:t>3 ‘Severe hunger in the household’. </a:t>
            </a:r>
          </a:p>
        </p:txBody>
      </p:sp>
    </p:spTree>
    <p:extLst>
      <p:ext uri="{BB962C8B-B14F-4D97-AF65-F5344CB8AC3E}">
        <p14:creationId xmlns:p14="http://schemas.microsoft.com/office/powerpoint/2010/main" val="24690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Analysis</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GITHUB</a:t>
            </a:r>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848447" y="6377055"/>
            <a:ext cx="3685289" cy="307777"/>
          </a:xfrm>
          <a:prstGeom prst="rect">
            <a:avLst/>
          </a:prstGeom>
          <a:noFill/>
        </p:spPr>
        <p:txBody>
          <a:bodyPr wrap="square">
            <a:spAutoFit/>
          </a:bodyPr>
          <a:lstStyle/>
          <a:p>
            <a:r>
              <a:rPr lang="en-US"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pic>
        <p:nvPicPr>
          <p:cNvPr id="3" name="Picture 2">
            <a:extLst>
              <a:ext uri="{FF2B5EF4-FFF2-40B4-BE49-F238E27FC236}">
                <a16:creationId xmlns:a16="http://schemas.microsoft.com/office/drawing/2014/main" id="{99018F22-DB0C-5261-1636-87F06D034591}"/>
              </a:ext>
            </a:extLst>
          </p:cNvPr>
          <p:cNvPicPr>
            <a:picLocks noChangeAspect="1"/>
          </p:cNvPicPr>
          <p:nvPr/>
        </p:nvPicPr>
        <p:blipFill>
          <a:blip r:embed="rId4"/>
          <a:stretch>
            <a:fillRect/>
          </a:stretch>
        </p:blipFill>
        <p:spPr>
          <a:xfrm>
            <a:off x="1497725" y="1296167"/>
            <a:ext cx="7352361" cy="458449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1827074" y="1832592"/>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Reporting</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REPORTING EXAMPLE </a:t>
            </a:r>
          </a:p>
        </p:txBody>
      </p:sp>
      <p:sp>
        <p:nvSpPr>
          <p:cNvPr id="2" name="TextBox 1">
            <a:extLst>
              <a:ext uri="{FF2B5EF4-FFF2-40B4-BE49-F238E27FC236}">
                <a16:creationId xmlns:a16="http://schemas.microsoft.com/office/drawing/2014/main" id="{ED2807B1-491D-F081-9C57-BDCB7AFC8ED3}"/>
              </a:ext>
            </a:extLst>
          </p:cNvPr>
          <p:cNvSpPr txBox="1"/>
          <p:nvPr/>
        </p:nvSpPr>
        <p:spPr>
          <a:xfrm>
            <a:off x="717181" y="1606828"/>
            <a:ext cx="4835320" cy="2862322"/>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The proportion of households reporting severe hunger in the baseline reduced by 10%, from 15% at baseline to 5% at the endline. </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panose="020B0606030504020204" pitchFamily="34" charset="0"/>
                <a:ea typeface="Open Sans" panose="020B0606030504020204" pitchFamily="34" charset="0"/>
                <a:cs typeface="Open Sans" panose="020B0606030504020204" pitchFamily="34" charset="0"/>
              </a:rPr>
              <a:t>Households experiencing little to no hunger increased from 54% at the baseline compared to 73% at the endline.  </a:t>
            </a: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Chart 2">
            <a:extLst>
              <a:ext uri="{FF2B5EF4-FFF2-40B4-BE49-F238E27FC236}">
                <a16:creationId xmlns:a16="http://schemas.microsoft.com/office/drawing/2014/main" id="{BC43713D-AEA1-41E4-F392-0C32CA327A56}"/>
              </a:ext>
            </a:extLst>
          </p:cNvPr>
          <p:cNvGraphicFramePr>
            <a:graphicFrameLocks/>
          </p:cNvGraphicFramePr>
          <p:nvPr>
            <p:extLst>
              <p:ext uri="{D42A27DB-BD31-4B8C-83A1-F6EECF244321}">
                <p14:modId xmlns:p14="http://schemas.microsoft.com/office/powerpoint/2010/main" val="2085650495"/>
              </p:ext>
            </p:extLst>
          </p:nvPr>
        </p:nvGraphicFramePr>
        <p:xfrm>
          <a:off x="6531430" y="1047693"/>
          <a:ext cx="5237754" cy="5287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VAM Resource Centre </a:t>
            </a:r>
          </a:p>
        </p:txBody>
      </p:sp>
      <p:sp>
        <p:nvSpPr>
          <p:cNvPr id="5" name="TextBox 4">
            <a:extLst>
              <a:ext uri="{FF2B5EF4-FFF2-40B4-BE49-F238E27FC236}">
                <a16:creationId xmlns:a16="http://schemas.microsoft.com/office/drawing/2014/main" id="{814B5D5B-B545-4179-BFA2-2D9C4887A466}"/>
              </a:ext>
            </a:extLst>
          </p:cNvPr>
          <p:cNvSpPr txBox="1"/>
          <p:nvPr/>
        </p:nvSpPr>
        <p:spPr>
          <a:xfrm>
            <a:off x="9048692" y="5996472"/>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HHS (Resource Centre)</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3637052" y="5965526"/>
            <a:ext cx="421231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a:off x="7721911" y="6165749"/>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950DA4A2-96B5-A78B-7F96-F77DC80B7A5A}"/>
              </a:ext>
            </a:extLst>
          </p:cNvPr>
          <p:cNvPicPr>
            <a:picLocks noChangeAspect="1"/>
          </p:cNvPicPr>
          <p:nvPr/>
        </p:nvPicPr>
        <p:blipFill>
          <a:blip r:embed="rId4"/>
          <a:stretch>
            <a:fillRect/>
          </a:stretch>
        </p:blipFill>
        <p:spPr>
          <a:xfrm>
            <a:off x="717181" y="1278651"/>
            <a:ext cx="11033340" cy="4408161"/>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Thank You!</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Discuss the objectives of the module, i.e., to gain information on the food-related behaviors and experiences associated with difficulty in accessing food in the targeted population, to measure household access to food. </a:t>
            </a:r>
            <a:endParaRPr lang="en-GB" sz="2400" spc="60">
              <a:latin typeface="Open Sans"/>
              <a:ea typeface="Open Sans"/>
              <a:cs typeface="Open Sans"/>
            </a:endParaRPr>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Explain the role of this indicator in food insecurity figures and the use of information, internally and externally. This gives the enumerators a clear understanding of the importance of the data they would be soon collecting.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training instructions 1</a:t>
            </a: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 </a:t>
            </a:r>
            <a:r>
              <a:rPr lang="en-GB" b="1" spc="60" dirty="0">
                <a:latin typeface="Open Sans"/>
                <a:ea typeface="Open Sans"/>
                <a:cs typeface="Open Sans"/>
              </a:rPr>
              <a:t>Household Hunger Scale (HHS)</a:t>
            </a:r>
            <a:r>
              <a:rPr lang="en-GB" spc="60" dirty="0">
                <a:latin typeface="Open Sans"/>
                <a:ea typeface="Open Sans"/>
                <a:cs typeface="Open Sans"/>
              </a:rPr>
              <a:t> is an indicator that was developed by USAID’s Food and Nutrition Technical Assistance Project (FANTA). </a:t>
            </a:r>
          </a:p>
          <a:p>
            <a:pPr>
              <a:lnSpc>
                <a:spcPct val="150000"/>
              </a:lnSpc>
              <a:buFont typeface="Wingdings" panose="05000000000000000000" pitchFamily="2" charset="2"/>
              <a:buChar char="v"/>
            </a:pPr>
            <a:r>
              <a:rPr lang="en-GB" spc="60" dirty="0">
                <a:latin typeface="Open Sans"/>
                <a:ea typeface="Open Sans"/>
                <a:cs typeface="Open Sans"/>
              </a:rPr>
              <a:t>It is a subset of questions from the full Household Food Insecurity Access Scale (</a:t>
            </a:r>
            <a:r>
              <a:rPr lang="en-GB" b="1" spc="60" dirty="0">
                <a:latin typeface="Open Sans"/>
                <a:ea typeface="Open Sans"/>
                <a:cs typeface="Open Sans"/>
              </a:rPr>
              <a:t>HFIAS</a:t>
            </a:r>
            <a:r>
              <a:rPr lang="en-GB" spc="60" dirty="0">
                <a:latin typeface="Open Sans"/>
                <a:ea typeface="Open Sans"/>
                <a:cs typeface="Open Sans"/>
              </a:rPr>
              <a:t>), which is not commonly applied in WFP Food Security assessments.</a:t>
            </a:r>
            <a:endParaRPr lang="en-GB" b="1" spc="60" dirty="0">
              <a:latin typeface="Open Sans"/>
              <a:ea typeface="Open Sans"/>
              <a:cs typeface="Open Sans"/>
            </a:endParaRPr>
          </a:p>
          <a:p>
            <a:pPr>
              <a:lnSpc>
                <a:spcPct val="150000"/>
              </a:lnSpc>
              <a:buFont typeface="Wingdings" panose="05000000000000000000" pitchFamily="2" charset="2"/>
              <a:buChar char="v"/>
            </a:pPr>
            <a:endParaRPr lang="en-GB" b="1" spc="60" dirty="0">
              <a:latin typeface="Open Sans"/>
              <a:ea typeface="Open Sans"/>
              <a:cs typeface="Open Sans"/>
            </a:endParaRPr>
          </a:p>
          <a:p>
            <a:pPr>
              <a:lnSpc>
                <a:spcPct val="150000"/>
              </a:lnSpc>
              <a:buFont typeface="Wingdings" panose="05000000000000000000" pitchFamily="2" charset="2"/>
              <a:buChar char="v"/>
            </a:pPr>
            <a:endParaRPr lang="en-GB" b="1" spc="60" dirty="0">
              <a:latin typeface="Open Sans"/>
              <a:ea typeface="Open Sans"/>
              <a:cs typeface="Open Sans"/>
            </a:endParaRPr>
          </a:p>
          <a:p>
            <a:pPr>
              <a:lnSpc>
                <a:spcPct val="150000"/>
              </a:lnSpc>
              <a:buFont typeface="Wingdings" panose="05000000000000000000" pitchFamily="2" charset="2"/>
              <a:buChar char="v"/>
            </a:pPr>
            <a:r>
              <a:rPr lang="en-GB" spc="60" dirty="0">
                <a:latin typeface="Open Sans"/>
                <a:ea typeface="Open Sans"/>
                <a:cs typeface="Open Sans"/>
              </a:rPr>
              <a:t>This presentation was prepared based on the full </a:t>
            </a:r>
            <a:r>
              <a:rPr lang="en-GB" b="1" spc="60" dirty="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GB" b="1" spc="60" dirty="0">
                <a:latin typeface="Open Sans"/>
                <a:ea typeface="Open Sans"/>
                <a:cs typeface="Open Sans"/>
              </a:rPr>
              <a:t> </a:t>
            </a:r>
            <a:r>
              <a:rPr lang="en-GB" spc="60" dirty="0">
                <a:latin typeface="Open Sans"/>
                <a:ea typeface="Open Sans"/>
                <a:cs typeface="Open Sans"/>
              </a:rPr>
              <a:t>found on the </a:t>
            </a:r>
            <a:r>
              <a:rPr lang="en-GB" spc="60" dirty="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en-GB" spc="60" dirty="0">
                <a:latin typeface="Open Sans"/>
                <a:ea typeface="Open Sans"/>
                <a:cs typeface="Open Sans"/>
              </a:rPr>
              <a:t>.</a:t>
            </a:r>
            <a:endParaRPr lang="en-GB" sz="10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HHS: What is it? </a:t>
            </a:r>
          </a:p>
        </p:txBody>
      </p:sp>
      <p:sp>
        <p:nvSpPr>
          <p:cNvPr id="2" name="Speech Bubble: Oval 1">
            <a:extLst>
              <a:ext uri="{FF2B5EF4-FFF2-40B4-BE49-F238E27FC236}">
                <a16:creationId xmlns:a16="http://schemas.microsoft.com/office/drawing/2014/main" id="{43A341EE-4A68-2847-3E6E-3C967DDA989E}"/>
              </a:ext>
            </a:extLst>
          </p:cNvPr>
          <p:cNvSpPr/>
          <p:nvPr/>
        </p:nvSpPr>
        <p:spPr>
          <a:xfrm>
            <a:off x="8268516" y="3479746"/>
            <a:ext cx="3313438" cy="1196215"/>
          </a:xfrm>
          <a:prstGeom prst="wedgeEllipseCallout">
            <a:avLst>
              <a:gd name="adj1" fmla="val -65649"/>
              <a:gd name="adj2" fmla="val -2997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however, that WFP only collects HHS, rarely HFIAS</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67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 Household Hunger Scale (HHS) is a </a:t>
            </a:r>
            <a:r>
              <a:rPr lang="en-GB" b="1" spc="60" dirty="0">
                <a:latin typeface="Open Sans"/>
                <a:ea typeface="Open Sans"/>
                <a:cs typeface="Open Sans"/>
              </a:rPr>
              <a:t>household food deprivation scale</a:t>
            </a:r>
            <a:r>
              <a:rPr lang="en-GB" spc="60" dirty="0">
                <a:latin typeface="Open Sans"/>
                <a:ea typeface="Open Sans"/>
                <a:cs typeface="Open Sans"/>
              </a:rPr>
              <a:t>.</a:t>
            </a:r>
          </a:p>
          <a:p>
            <a:pPr>
              <a:lnSpc>
                <a:spcPct val="150000"/>
              </a:lnSpc>
              <a:buFont typeface="Wingdings" panose="05000000000000000000" pitchFamily="2" charset="2"/>
              <a:buChar char="v"/>
            </a:pPr>
            <a:r>
              <a:rPr lang="en-GB" spc="60" dirty="0">
                <a:latin typeface="Open Sans"/>
                <a:ea typeface="Open Sans"/>
                <a:cs typeface="Open Sans"/>
              </a:rPr>
              <a:t>It is based on “experiential” or </a:t>
            </a:r>
            <a:r>
              <a:rPr lang="en-GB" b="1" spc="60" dirty="0">
                <a:latin typeface="Open Sans"/>
                <a:ea typeface="Open Sans"/>
                <a:cs typeface="Open Sans"/>
              </a:rPr>
              <a:t>“perception-based” </a:t>
            </a:r>
            <a:r>
              <a:rPr lang="en-GB" spc="60" dirty="0">
                <a:latin typeface="Open Sans"/>
                <a:ea typeface="Open Sans"/>
                <a:cs typeface="Open Sans"/>
              </a:rPr>
              <a:t>data collection. </a:t>
            </a:r>
          </a:p>
          <a:p>
            <a:pPr>
              <a:lnSpc>
                <a:spcPct val="150000"/>
              </a:lnSpc>
              <a:buFont typeface="Wingdings" panose="05000000000000000000" pitchFamily="2" charset="2"/>
              <a:buChar char="v"/>
            </a:pPr>
            <a:r>
              <a:rPr lang="en-GB" spc="60" dirty="0">
                <a:latin typeface="Open Sans"/>
                <a:ea typeface="Open Sans"/>
                <a:cs typeface="Open Sans"/>
              </a:rPr>
              <a:t>It relies on </a:t>
            </a:r>
            <a:r>
              <a:rPr lang="en-GB" b="1" spc="60" dirty="0">
                <a:latin typeface="Open Sans"/>
                <a:ea typeface="Open Sans"/>
                <a:cs typeface="Open Sans"/>
              </a:rPr>
              <a:t>self-reported information</a:t>
            </a:r>
            <a:r>
              <a:rPr lang="en-GB" spc="60" dirty="0">
                <a:latin typeface="Open Sans"/>
                <a:ea typeface="Open Sans"/>
                <a:cs typeface="Open Sans"/>
              </a:rPr>
              <a:t> by the households.</a:t>
            </a:r>
          </a:p>
          <a:p>
            <a:pPr>
              <a:lnSpc>
                <a:spcPct val="150000"/>
              </a:lnSpc>
              <a:buFont typeface="Wingdings" panose="05000000000000000000" pitchFamily="2" charset="2"/>
              <a:buChar char="v"/>
            </a:pPr>
            <a:r>
              <a:rPr lang="en-GB" spc="60" dirty="0">
                <a:latin typeface="Open Sans"/>
                <a:ea typeface="Open Sans"/>
                <a:cs typeface="Open Sans"/>
              </a:rPr>
              <a:t>It assesses whether households have </a:t>
            </a:r>
            <a:r>
              <a:rPr lang="en-GB" b="1" spc="60" dirty="0">
                <a:latin typeface="Open Sans"/>
                <a:ea typeface="Open Sans"/>
                <a:cs typeface="Open Sans"/>
              </a:rPr>
              <a:t>experienced problems of food access </a:t>
            </a:r>
            <a:r>
              <a:rPr lang="en-GB" spc="60" dirty="0">
                <a:latin typeface="Open Sans"/>
                <a:ea typeface="Open Sans"/>
                <a:cs typeface="Open Sans"/>
              </a:rPr>
              <a:t>in the preceding 30 days.</a:t>
            </a:r>
          </a:p>
          <a:p>
            <a:pPr>
              <a:lnSpc>
                <a:spcPct val="150000"/>
              </a:lnSpc>
              <a:buFont typeface="Wingdings" panose="05000000000000000000" pitchFamily="2" charset="2"/>
              <a:buChar char="v"/>
            </a:pPr>
            <a:r>
              <a:rPr lang="en-GB" spc="60" dirty="0">
                <a:latin typeface="Open Sans"/>
                <a:ea typeface="Open Sans"/>
                <a:cs typeface="Open Sans"/>
              </a:rPr>
              <a:t>It is used to</a:t>
            </a:r>
            <a:r>
              <a:rPr lang="en-GB" b="1" spc="60" dirty="0">
                <a:latin typeface="Open Sans"/>
                <a:ea typeface="Open Sans"/>
                <a:cs typeface="Open Sans"/>
              </a:rPr>
              <a:t> classify the severity of food insecurity </a:t>
            </a:r>
            <a:r>
              <a:rPr lang="en-GB" spc="60" dirty="0">
                <a:latin typeface="Open Sans"/>
                <a:ea typeface="Open Sans"/>
                <a:cs typeface="Open Sans"/>
              </a:rPr>
              <a:t>for that period. </a:t>
            </a:r>
          </a:p>
          <a:p>
            <a:pPr>
              <a:lnSpc>
                <a:spcPct val="150000"/>
              </a:lnSpc>
              <a:buFont typeface="Wingdings" panose="05000000000000000000" pitchFamily="2" charset="2"/>
              <a:buChar char="v"/>
            </a:pPr>
            <a:r>
              <a:rPr lang="en-GB" spc="60" dirty="0">
                <a:latin typeface="Open Sans"/>
                <a:ea typeface="Open Sans"/>
                <a:cs typeface="Open Sans"/>
              </a:rPr>
              <a:t>It </a:t>
            </a:r>
            <a:r>
              <a:rPr lang="en-GB" b="1" spc="60" dirty="0">
                <a:latin typeface="Open Sans"/>
                <a:ea typeface="Open Sans"/>
                <a:cs typeface="Open Sans"/>
              </a:rPr>
              <a:t>assesses food consumption strategies</a:t>
            </a:r>
            <a:r>
              <a:rPr lang="en-GB" spc="60" dirty="0">
                <a:latin typeface="Open Sans"/>
                <a:ea typeface="Open Sans"/>
                <a:cs typeface="Open Sans"/>
              </a:rPr>
              <a:t> adopted by households facing a lack of access to food.</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HHS: What is it?  </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209794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16" y="1612566"/>
            <a:ext cx="11052000" cy="4100053"/>
          </a:xfrm>
        </p:spPr>
        <p:txBody>
          <a:bodyPr vert="horz" lIns="91440" tIns="45720" rIns="91440" bIns="45720" rtlCol="0" anchor="t">
            <a:noAutofit/>
          </a:bodyPr>
          <a:lstStyle/>
          <a:p>
            <a:pPr>
              <a:buFont typeface="Wingdings" panose="05000000000000000000" pitchFamily="2" charset="2"/>
              <a:buChar char="v"/>
            </a:pPr>
            <a:r>
              <a:rPr lang="en-US" spc="60" dirty="0">
                <a:latin typeface="Open Sans"/>
                <a:ea typeface="Open Sans"/>
                <a:cs typeface="Open Sans"/>
              </a:rPr>
              <a:t>HHS is most appropriate to use in areas of acute food insecurity and is recommended in situations of shocks.</a:t>
            </a:r>
          </a:p>
          <a:p>
            <a:pPr>
              <a:buFont typeface="Wingdings" panose="05000000000000000000" pitchFamily="2" charset="2"/>
              <a:buChar char="v"/>
            </a:pPr>
            <a:r>
              <a:rPr lang="en-US" spc="60" dirty="0">
                <a:latin typeface="Open Sans"/>
                <a:ea typeface="Open Sans"/>
                <a:cs typeface="Open Sans"/>
              </a:rPr>
              <a:t>It can be used to:</a:t>
            </a:r>
          </a:p>
          <a:p>
            <a:pPr lvl="1">
              <a:buFont typeface="Wingdings" panose="05000000000000000000" pitchFamily="2" charset="2"/>
              <a:buChar char="v"/>
            </a:pPr>
            <a:r>
              <a:rPr lang="en-US" spc="60" dirty="0">
                <a:latin typeface="Open Sans"/>
                <a:ea typeface="Open Sans"/>
                <a:cs typeface="Open Sans"/>
              </a:rPr>
              <a:t>Monitor the prevalence of hunger over time across countries or regions.</a:t>
            </a:r>
          </a:p>
          <a:p>
            <a:pPr lvl="1">
              <a:buFont typeface="Wingdings" panose="05000000000000000000" pitchFamily="2" charset="2"/>
              <a:buChar char="v"/>
            </a:pPr>
            <a:r>
              <a:rPr lang="en-US" spc="60" dirty="0">
                <a:latin typeface="Open Sans"/>
                <a:ea typeface="Open Sans"/>
                <a:cs typeface="Open Sans"/>
              </a:rPr>
              <a:t>Assess the food security situation in a country or region.</a:t>
            </a:r>
          </a:p>
          <a:p>
            <a:pPr lvl="1">
              <a:buFont typeface="Wingdings" panose="05000000000000000000" pitchFamily="2" charset="2"/>
              <a:buChar char="v"/>
            </a:pPr>
            <a:r>
              <a:rPr lang="en-US" spc="60" dirty="0">
                <a:latin typeface="Open Sans"/>
                <a:ea typeface="Open Sans"/>
                <a:cs typeface="Open Sans"/>
              </a:rPr>
              <a:t>Monitor and evaluate the impact of policies and programmes.</a:t>
            </a:r>
          </a:p>
          <a:p>
            <a:pPr lvl="1">
              <a:buFont typeface="Wingdings" panose="05000000000000000000" pitchFamily="2" charset="2"/>
              <a:buChar char="v"/>
            </a:pPr>
            <a:r>
              <a:rPr lang="en-US" spc="60" dirty="0">
                <a:latin typeface="Open Sans"/>
                <a:ea typeface="Open Sans"/>
                <a:cs typeface="Open Sans"/>
              </a:rPr>
              <a:t>Provide early warning information for food and nutrition monitoring.</a:t>
            </a:r>
            <a:endParaRPr lang="en-GB" spc="60" dirty="0">
              <a:latin typeface="Open Sans"/>
              <a:ea typeface="Open Sans"/>
              <a:cs typeface="Open Sans"/>
            </a:endParaRPr>
          </a:p>
          <a:p>
            <a:pPr>
              <a:buFont typeface="Wingdings" panose="05000000000000000000" pitchFamily="2" charset="2"/>
              <a:buChar char="v"/>
            </a:pPr>
            <a:r>
              <a:rPr lang="en-GB" spc="60" dirty="0">
                <a:latin typeface="Open Sans"/>
                <a:ea typeface="Open Sans"/>
                <a:cs typeface="Open Sans"/>
              </a:rPr>
              <a:t>It is not a standalone measure of food insecurity and should be used alongside other measures, </a:t>
            </a:r>
            <a:r>
              <a:rPr lang="en-GB" spc="60" dirty="0">
                <a:solidFill>
                  <a:schemeClr val="accent2"/>
                </a:solidFill>
                <a:latin typeface="Open Sans"/>
                <a:ea typeface="Open Sans"/>
                <a:cs typeface="Open Sans"/>
              </a:rPr>
              <a:t>e.g., food consumption, coping strategies, dietary diversity, anthropometric data, household income and expenditures.</a:t>
            </a:r>
            <a:r>
              <a:rPr lang="en-GB" spc="60" dirty="0">
                <a:latin typeface="Open Sans"/>
                <a:ea typeface="Open Sans"/>
                <a:cs typeface="Open Sans"/>
              </a:rPr>
              <a:t> </a:t>
            </a:r>
          </a:p>
          <a:p>
            <a:pPr>
              <a:buFont typeface="Wingdings" panose="05000000000000000000" pitchFamily="2" charset="2"/>
              <a:buChar char="v"/>
            </a:pPr>
            <a:r>
              <a:rPr lang="en-GB" spc="60" dirty="0">
                <a:latin typeface="Open Sans"/>
                <a:ea typeface="Open Sans"/>
                <a:cs typeface="Open Sans"/>
              </a:rPr>
              <a:t>The HHS is one of the food security outcome indicators in the Integrated Food Security Phase Classification (IPC) acute food insecurity </a:t>
            </a:r>
            <a:r>
              <a:rPr lang="en-GB" spc="60" dirty="0">
                <a:latin typeface="Open Sans"/>
                <a:ea typeface="Open Sans"/>
                <a:cs typeface="Open Sans"/>
                <a:hlinkClick r:id="rId3">
                  <a:extLst>
                    <a:ext uri="{A12FA001-AC4F-418D-AE19-62706E023703}">
                      <ahyp:hlinkClr xmlns:ahyp="http://schemas.microsoft.com/office/drawing/2018/hyperlinkcolor" val="tx"/>
                    </a:ext>
                  </a:extLst>
                </a:hlinkClick>
              </a:rPr>
              <a:t>reference table</a:t>
            </a:r>
            <a:r>
              <a:rPr lang="en-GB" spc="60" dirty="0">
                <a:latin typeface="Open Sans"/>
                <a:ea typeface="Open Sans"/>
                <a:cs typeface="Open Sans"/>
              </a:rPr>
              <a:t>. </a:t>
            </a:r>
          </a:p>
          <a:p>
            <a:pPr>
              <a:buFont typeface="Wingdings" panose="05000000000000000000" pitchFamily="2" charset="2"/>
              <a:buChar char="v"/>
            </a:pPr>
            <a:endParaRPr lang="en-GB" spc="60" dirty="0">
              <a:latin typeface="Open Sans"/>
              <a:ea typeface="Open Sans"/>
              <a:cs typeface="Open Sans"/>
            </a:endParaRPr>
          </a:p>
          <a:p>
            <a:pPr>
              <a:buFont typeface="Wingdings" panose="05000000000000000000" pitchFamily="2" charset="2"/>
              <a:buChar char="v"/>
            </a:pP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USEs OF this indicator</a:t>
            </a:r>
          </a:p>
        </p:txBody>
      </p:sp>
      <p:grpSp>
        <p:nvGrpSpPr>
          <p:cNvPr id="2" name="Group 1">
            <a:extLst>
              <a:ext uri="{FF2B5EF4-FFF2-40B4-BE49-F238E27FC236}">
                <a16:creationId xmlns:a16="http://schemas.microsoft.com/office/drawing/2014/main" id="{AA5A4F85-BF0A-996B-4F9A-DC5D20950D07}"/>
              </a:ext>
            </a:extLst>
          </p:cNvPr>
          <p:cNvGrpSpPr/>
          <p:nvPr/>
        </p:nvGrpSpPr>
        <p:grpSpPr>
          <a:xfrm>
            <a:off x="630430" y="5122923"/>
            <a:ext cx="11180332" cy="1040196"/>
            <a:chOff x="920427" y="4169664"/>
            <a:chExt cx="11180332" cy="1040195"/>
          </a:xfrm>
        </p:grpSpPr>
        <p:sp>
          <p:nvSpPr>
            <p:cNvPr id="4" name="Rectangle 3">
              <a:extLst>
                <a:ext uri="{FF2B5EF4-FFF2-40B4-BE49-F238E27FC236}">
                  <a16:creationId xmlns:a16="http://schemas.microsoft.com/office/drawing/2014/main" id="{11180AFF-23D9-212F-C526-3E25948291D3}"/>
                </a:ext>
              </a:extLst>
            </p:cNvPr>
            <p:cNvSpPr/>
            <p:nvPr/>
          </p:nvSpPr>
          <p:spPr>
            <a:xfrm>
              <a:off x="920427" y="4169664"/>
              <a:ext cx="10818382" cy="823289"/>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c 4" descr="Warning with solid fill">
              <a:extLst>
                <a:ext uri="{FF2B5EF4-FFF2-40B4-BE49-F238E27FC236}">
                  <a16:creationId xmlns:a16="http://schemas.microsoft.com/office/drawing/2014/main" id="{64541E86-E26E-7410-AF6F-276CBA2798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6859" y="4485960"/>
              <a:ext cx="723900" cy="723899"/>
            </a:xfrm>
            <a:prstGeom prst="rect">
              <a:avLst/>
            </a:prstGeom>
          </p:spPr>
        </p:pic>
      </p:grpSp>
      <p:sp>
        <p:nvSpPr>
          <p:cNvPr id="6" name="Speech Bubble: Oval 5">
            <a:extLst>
              <a:ext uri="{FF2B5EF4-FFF2-40B4-BE49-F238E27FC236}">
                <a16:creationId xmlns:a16="http://schemas.microsoft.com/office/drawing/2014/main" id="{CA588140-4A48-E07F-0A21-B289B07D79DB}"/>
              </a:ext>
            </a:extLst>
          </p:cNvPr>
          <p:cNvSpPr/>
          <p:nvPr/>
        </p:nvSpPr>
        <p:spPr>
          <a:xfrm rot="699065">
            <a:off x="8254990" y="372199"/>
            <a:ext cx="3844300" cy="1546363"/>
          </a:xfrm>
          <a:prstGeom prst="wedgeEllipseCallout">
            <a:avLst>
              <a:gd name="adj1" fmla="val -68262"/>
              <a:gd name="adj2" fmla="val 612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that HHS is recommended for acute food security settings and is less useful in measuring chronic food insecurity.</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4100053"/>
          </a:xfrm>
        </p:spPr>
        <p:txBody>
          <a:bodyPr vert="horz" lIns="91440" tIns="45720" rIns="91440" bIns="45720" rtlCol="0" anchor="t">
            <a:noAutofit/>
          </a:bodyPr>
          <a:lstStyle/>
          <a:p>
            <a:pPr>
              <a:lnSpc>
                <a:spcPct val="150000"/>
              </a:lnSpc>
              <a:buFont typeface="Wingdings" panose="05000000000000000000" pitchFamily="2" charset="2"/>
              <a:buChar char="v"/>
            </a:pPr>
            <a:r>
              <a:rPr lang="en-US" sz="2300" spc="60" dirty="0">
                <a:latin typeface="Open Sans"/>
                <a:ea typeface="Open Sans"/>
                <a:cs typeface="Open Sans"/>
              </a:rPr>
              <a:t>Note how the main question is worded for the 3 questions: </a:t>
            </a:r>
            <a:r>
              <a:rPr lang="en-GB" sz="2300" spc="60" dirty="0">
                <a:latin typeface="Open Sans"/>
                <a:ea typeface="Open Sans"/>
                <a:cs typeface="Open Sans"/>
              </a:rPr>
              <a:t>“In the past 30 days, did you or any household member…“</a:t>
            </a:r>
          </a:p>
          <a:p>
            <a:pPr algn="l" rtl="0" fontAlgn="base"/>
            <a:r>
              <a:rPr lang="en-GB" sz="2300" spc="60" dirty="0">
                <a:latin typeface="Open Sans"/>
                <a:ea typeface="Open Sans"/>
                <a:cs typeface="Open Sans"/>
              </a:rPr>
              <a:t>If yes, ask about the frequency, “How often did this happen in the past 30 days…”: </a:t>
            </a:r>
          </a:p>
          <a:p>
            <a:pPr algn="l" rtl="0" fontAlgn="base"/>
            <a:r>
              <a:rPr lang="en-GB" sz="2300" b="0" i="0" spc="60" dirty="0">
                <a:solidFill>
                  <a:schemeClr val="tx1"/>
                </a:solidFill>
                <a:effectLst/>
                <a:latin typeface="Open Sans"/>
                <a:ea typeface="Open Sans"/>
                <a:cs typeface="Open Sans"/>
              </a:rPr>
              <a:t>The respon</a:t>
            </a:r>
            <a:r>
              <a:rPr lang="en-GB" sz="2300" spc="60" dirty="0">
                <a:latin typeface="Open Sans"/>
                <a:ea typeface="Open Sans"/>
                <a:cs typeface="Open Sans"/>
              </a:rPr>
              <a:t>se options are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or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5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GB" sz="23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training instructions 2</a:t>
            </a: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HHS MODULE: What to ask? (1)</a:t>
            </a:r>
          </a:p>
        </p:txBody>
      </p:sp>
      <p:graphicFrame>
        <p:nvGraphicFramePr>
          <p:cNvPr id="2" name="Table 1">
            <a:extLst>
              <a:ext uri="{FF2B5EF4-FFF2-40B4-BE49-F238E27FC236}">
                <a16:creationId xmlns:a16="http://schemas.microsoft.com/office/drawing/2014/main" id="{3364FE98-3928-674A-229D-93319112A520}"/>
              </a:ext>
            </a:extLst>
          </p:cNvPr>
          <p:cNvGraphicFramePr>
            <a:graphicFrameLocks noGrp="1"/>
          </p:cNvGraphicFramePr>
          <p:nvPr>
            <p:extLst>
              <p:ext uri="{D42A27DB-BD31-4B8C-83A1-F6EECF244321}">
                <p14:modId xmlns:p14="http://schemas.microsoft.com/office/powerpoint/2010/main" val="2892117612"/>
              </p:ext>
            </p:extLst>
          </p:nvPr>
        </p:nvGraphicFramePr>
        <p:xfrm>
          <a:off x="125506" y="1283509"/>
          <a:ext cx="11921923" cy="5270432"/>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Variable name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Response option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past 30 days, was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ever no food to eat of any kind in your house because of lack of resources to get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Yes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past 30 days, did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or any household member go to sleep at night hungry because there was not enough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2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30 days, did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or any household member go a whole day and night without eating anything at all because there was not enough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the next section</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grpSp>
        <p:nvGrpSpPr>
          <p:cNvPr id="3" name="Group 2">
            <a:extLst>
              <a:ext uri="{FF2B5EF4-FFF2-40B4-BE49-F238E27FC236}">
                <a16:creationId xmlns:a16="http://schemas.microsoft.com/office/drawing/2014/main" id="{94C0FC49-5B62-44E3-57D7-F8D1666EEADE}"/>
              </a:ext>
            </a:extLst>
          </p:cNvPr>
          <p:cNvGrpSpPr/>
          <p:nvPr/>
        </p:nvGrpSpPr>
        <p:grpSpPr>
          <a:xfrm>
            <a:off x="0" y="747852"/>
            <a:ext cx="12031977" cy="2561405"/>
            <a:chOff x="0" y="747852"/>
            <a:chExt cx="12031977" cy="2636608"/>
          </a:xfrm>
        </p:grpSpPr>
        <p:sp>
          <p:nvSpPr>
            <p:cNvPr id="4" name="Rectangle 3">
              <a:extLst>
                <a:ext uri="{FF2B5EF4-FFF2-40B4-BE49-F238E27FC236}">
                  <a16:creationId xmlns:a16="http://schemas.microsoft.com/office/drawing/2014/main" id="{C3D5D33D-02DD-DF5E-D93E-3A25C5A56BF9}"/>
                </a:ext>
              </a:extLst>
            </p:cNvPr>
            <p:cNvSpPr/>
            <p:nvPr/>
          </p:nvSpPr>
          <p:spPr>
            <a:xfrm>
              <a:off x="160022" y="1240870"/>
              <a:ext cx="11871955" cy="214359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Oval 4">
              <a:extLst>
                <a:ext uri="{FF2B5EF4-FFF2-40B4-BE49-F238E27FC236}">
                  <a16:creationId xmlns:a16="http://schemas.microsoft.com/office/drawing/2014/main" id="{4EFF275B-C44E-C574-EFB8-642BF678939E}"/>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1</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7B36127E-6544-B47B-2C69-2803E0DCE4F2}"/>
              </a:ext>
            </a:extLst>
          </p:cNvPr>
          <p:cNvGrpSpPr/>
          <p:nvPr/>
        </p:nvGrpSpPr>
        <p:grpSpPr>
          <a:xfrm>
            <a:off x="-547" y="4546237"/>
            <a:ext cx="12031977" cy="2256606"/>
            <a:chOff x="0" y="747852"/>
            <a:chExt cx="12031977" cy="2322860"/>
          </a:xfrm>
        </p:grpSpPr>
        <p:sp>
          <p:nvSpPr>
            <p:cNvPr id="11" name="Rectangle 10">
              <a:extLst>
                <a:ext uri="{FF2B5EF4-FFF2-40B4-BE49-F238E27FC236}">
                  <a16:creationId xmlns:a16="http://schemas.microsoft.com/office/drawing/2014/main" id="{31365134-7239-5D63-629E-64D2894889CF}"/>
                </a:ext>
              </a:extLst>
            </p:cNvPr>
            <p:cNvSpPr/>
            <p:nvPr/>
          </p:nvSpPr>
          <p:spPr>
            <a:xfrm>
              <a:off x="160022" y="1228860"/>
              <a:ext cx="11871955" cy="184185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Oval 11">
              <a:extLst>
                <a:ext uri="{FF2B5EF4-FFF2-40B4-BE49-F238E27FC236}">
                  <a16:creationId xmlns:a16="http://schemas.microsoft.com/office/drawing/2014/main" id="{C99088F1-D82F-D7C1-18BA-BF42298AD675}"/>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77993657-D42B-21E8-41CE-0CE379047D1E}"/>
              </a:ext>
            </a:extLst>
          </p:cNvPr>
          <p:cNvGrpSpPr/>
          <p:nvPr/>
        </p:nvGrpSpPr>
        <p:grpSpPr>
          <a:xfrm>
            <a:off x="-19065" y="2919407"/>
            <a:ext cx="12031977" cy="2094118"/>
            <a:chOff x="0" y="747852"/>
            <a:chExt cx="12031977" cy="2155601"/>
          </a:xfrm>
        </p:grpSpPr>
        <p:sp>
          <p:nvSpPr>
            <p:cNvPr id="15" name="Rectangle 14">
              <a:extLst>
                <a:ext uri="{FF2B5EF4-FFF2-40B4-BE49-F238E27FC236}">
                  <a16:creationId xmlns:a16="http://schemas.microsoft.com/office/drawing/2014/main" id="{205FD8A1-67AE-A185-7FC7-67B535A2D3EA}"/>
                </a:ext>
              </a:extLst>
            </p:cNvPr>
            <p:cNvSpPr/>
            <p:nvPr/>
          </p:nvSpPr>
          <p:spPr>
            <a:xfrm>
              <a:off x="160022" y="1240871"/>
              <a:ext cx="11871955" cy="166258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val 15">
              <a:extLst>
                <a:ext uri="{FF2B5EF4-FFF2-40B4-BE49-F238E27FC236}">
                  <a16:creationId xmlns:a16="http://schemas.microsoft.com/office/drawing/2014/main" id="{2B901236-AAC7-DDF6-2A05-3246720DB8F9}"/>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Arrow: Curved Left 16">
            <a:extLst>
              <a:ext uri="{FF2B5EF4-FFF2-40B4-BE49-F238E27FC236}">
                <a16:creationId xmlns:a16="http://schemas.microsoft.com/office/drawing/2014/main" id="{B7D28EA0-F475-037E-393E-83C17F633F4E}"/>
              </a:ext>
            </a:extLst>
          </p:cNvPr>
          <p:cNvSpPr/>
          <p:nvPr/>
        </p:nvSpPr>
        <p:spPr>
          <a:xfrm>
            <a:off x="11483466" y="2176044"/>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row: Curved Left 17">
            <a:extLst>
              <a:ext uri="{FF2B5EF4-FFF2-40B4-BE49-F238E27FC236}">
                <a16:creationId xmlns:a16="http://schemas.microsoft.com/office/drawing/2014/main" id="{99F18AE9-5614-3F4D-A884-2097E37E042F}"/>
              </a:ext>
            </a:extLst>
          </p:cNvPr>
          <p:cNvSpPr/>
          <p:nvPr/>
        </p:nvSpPr>
        <p:spPr>
          <a:xfrm>
            <a:off x="11531600" y="3563269"/>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row: Curved Left 20">
            <a:extLst>
              <a:ext uri="{FF2B5EF4-FFF2-40B4-BE49-F238E27FC236}">
                <a16:creationId xmlns:a16="http://schemas.microsoft.com/office/drawing/2014/main" id="{540B4DFE-B60A-5236-5CA2-52A8A5A7A1AC}"/>
              </a:ext>
            </a:extLst>
          </p:cNvPr>
          <p:cNvSpPr/>
          <p:nvPr/>
        </p:nvSpPr>
        <p:spPr>
          <a:xfrm>
            <a:off x="11510204" y="5334650"/>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358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13E6DC-C8B5-48D7-B6A4-765C815431C0}">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28133</TotalTime>
  <Words>3663</Words>
  <Application>Microsoft Office PowerPoint</Application>
  <PresentationFormat>Widescreen</PresentationFormat>
  <Paragraphs>393</Paragraphs>
  <Slides>37</Slides>
  <Notes>28</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HALDEN SOLID</vt:lpstr>
      <vt:lpstr>Open Sans</vt:lpstr>
      <vt:lpstr>Open Sans Extrabold</vt:lpstr>
      <vt:lpstr>Wingdings</vt:lpstr>
      <vt:lpstr>Theme2</vt:lpstr>
      <vt:lpstr>PowerPoint Presentation</vt:lpstr>
      <vt:lpstr>AUDIENCE  </vt:lpstr>
      <vt:lpstr>PowerPoint Presentation</vt:lpstr>
      <vt:lpstr>HHS: training instructions 1</vt:lpstr>
      <vt:lpstr>HHS: What is it? </vt:lpstr>
      <vt:lpstr>HHS: What is it?  </vt:lpstr>
      <vt:lpstr>HHS: USEs OF this indicator</vt:lpstr>
      <vt:lpstr>HHS: training instructions 2</vt:lpstr>
      <vt:lpstr>HHS MODULE: What to ask? (1)</vt:lpstr>
      <vt:lpstr>HHS MODULE: What to ask? (2)</vt:lpstr>
      <vt:lpstr>HHS module design</vt:lpstr>
      <vt:lpstr>HHS: CONDITION 1 PROBING example </vt:lpstr>
      <vt:lpstr>HHS module design</vt:lpstr>
      <vt:lpstr>HHS: Condition 2 PROBING example </vt:lpstr>
      <vt:lpstr>HHS module design</vt:lpstr>
      <vt:lpstr>HHS: Condition 3 PROBING example </vt:lpstr>
      <vt:lpstr>HHS: Clarification</vt:lpstr>
      <vt:lpstr>HHS MODULE: What to ask?</vt:lpstr>
      <vt:lpstr>PowerPoint Presentation</vt:lpstr>
      <vt:lpstr>HFIAS: What is it? </vt:lpstr>
      <vt:lpstr>HFIAS &amp; HHS: What are they?  </vt:lpstr>
      <vt:lpstr>HFIAS &amp; HHS: What are they? </vt:lpstr>
      <vt:lpstr>PowerPoint Presentation</vt:lpstr>
      <vt:lpstr>HHS module design</vt:lpstr>
      <vt:lpstr>HHS: Survey Designer</vt:lpstr>
      <vt:lpstr>HHS: Survey Designer</vt:lpstr>
      <vt:lpstr>PowerPoint Presentation</vt:lpstr>
      <vt:lpstr>HHS: CALCULATION</vt:lpstr>
      <vt:lpstr>HHS: CALCULATION(s)</vt:lpstr>
      <vt:lpstr>HHS: Median</vt:lpstr>
      <vt:lpstr>PowerPoint Presentation</vt:lpstr>
      <vt:lpstr>HHS: GITHUB</vt:lpstr>
      <vt:lpstr>PowerPoint Presentation</vt:lpstr>
      <vt:lpstr>HHS: REPORTING EXAMPLE </vt:lpstr>
      <vt:lpstr>PowerPoint Presentation</vt:lpstr>
      <vt:lpstr>HHS: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3</cp:revision>
  <dcterms:created xsi:type="dcterms:W3CDTF">2018-08-20T09:35:59Z</dcterms:created>
  <dcterms:modified xsi:type="dcterms:W3CDTF">2025-07-22T10:28:25Z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2025-07-18T13:00:40Z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c16e68b8-57d3-446a-b0fe-50099b3a4411</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